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4.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5.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6.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7.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8.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9.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0.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1.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2.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3.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14.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05" r:id="rId1"/>
    <p:sldMasterId id="2147484078" r:id="rId2"/>
    <p:sldMasterId id="2147484093" r:id="rId3"/>
    <p:sldMasterId id="2147484110" r:id="rId4"/>
    <p:sldMasterId id="2147484132" r:id="rId5"/>
    <p:sldMasterId id="2147484150" r:id="rId6"/>
    <p:sldMasterId id="2147484161" r:id="rId7"/>
    <p:sldMasterId id="2147484180" r:id="rId8"/>
    <p:sldMasterId id="2147484203" r:id="rId9"/>
    <p:sldMasterId id="2147484215" r:id="rId10"/>
    <p:sldMasterId id="2147484235" r:id="rId11"/>
    <p:sldMasterId id="2147484254" r:id="rId12"/>
    <p:sldMasterId id="2147484265" r:id="rId13"/>
    <p:sldMasterId id="2147484276" r:id="rId14"/>
    <p:sldMasterId id="2147484298" r:id="rId15"/>
  </p:sldMasterIdLst>
  <p:notesMasterIdLst>
    <p:notesMasterId r:id="rId68"/>
  </p:notesMasterIdLst>
  <p:handoutMasterIdLst>
    <p:handoutMasterId r:id="rId69"/>
  </p:handoutMasterIdLst>
  <p:sldIdLst>
    <p:sldId id="378" r:id="rId16"/>
    <p:sldId id="380" r:id="rId17"/>
    <p:sldId id="471" r:id="rId18"/>
    <p:sldId id="258" r:id="rId19"/>
    <p:sldId id="605" r:id="rId20"/>
    <p:sldId id="373" r:id="rId21"/>
    <p:sldId id="606" r:id="rId22"/>
    <p:sldId id="655" r:id="rId23"/>
    <p:sldId id="656" r:id="rId24"/>
    <p:sldId id="531" r:id="rId25"/>
    <p:sldId id="461" r:id="rId26"/>
    <p:sldId id="431" r:id="rId27"/>
    <p:sldId id="608" r:id="rId28"/>
    <p:sldId id="470" r:id="rId29"/>
    <p:sldId id="507" r:id="rId30"/>
    <p:sldId id="530" r:id="rId31"/>
    <p:sldId id="389" r:id="rId32"/>
    <p:sldId id="390" r:id="rId33"/>
    <p:sldId id="391" r:id="rId34"/>
    <p:sldId id="533" r:id="rId35"/>
    <p:sldId id="392" r:id="rId36"/>
    <p:sldId id="607" r:id="rId37"/>
    <p:sldId id="394" r:id="rId38"/>
    <p:sldId id="465" r:id="rId39"/>
    <p:sldId id="463" r:id="rId40"/>
    <p:sldId id="462" r:id="rId41"/>
    <p:sldId id="601" r:id="rId42"/>
    <p:sldId id="604" r:id="rId43"/>
    <p:sldId id="447" r:id="rId44"/>
    <p:sldId id="449" r:id="rId45"/>
    <p:sldId id="450" r:id="rId46"/>
    <p:sldId id="451" r:id="rId47"/>
    <p:sldId id="452" r:id="rId48"/>
    <p:sldId id="454" r:id="rId49"/>
    <p:sldId id="455" r:id="rId50"/>
    <p:sldId id="402" r:id="rId51"/>
    <p:sldId id="572" r:id="rId52"/>
    <p:sldId id="585" r:id="rId53"/>
    <p:sldId id="594" r:id="rId54"/>
    <p:sldId id="595" r:id="rId55"/>
    <p:sldId id="596" r:id="rId56"/>
    <p:sldId id="597" r:id="rId57"/>
    <p:sldId id="598" r:id="rId58"/>
    <p:sldId id="599" r:id="rId59"/>
    <p:sldId id="600" r:id="rId60"/>
    <p:sldId id="640" r:id="rId61"/>
    <p:sldId id="474" r:id="rId62"/>
    <p:sldId id="469" r:id="rId63"/>
    <p:sldId id="602" r:id="rId64"/>
    <p:sldId id="614" r:id="rId65"/>
    <p:sldId id="477" r:id="rId66"/>
    <p:sldId id="411" r:id="rId67"/>
  </p:sldIdLst>
  <p:sldSz cx="12192000" cy="6858000"/>
  <p:notesSz cx="6794500" cy="9931400"/>
  <p:defaultTextStyle>
    <a:defPPr rtl="0">
      <a:defRPr lang="en-gb"/>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alance" id="{705054ED-DB56-FA4C-BB16-D35BDEFFF4C1}">
          <p14:sldIdLst>
            <p14:sldId id="378"/>
            <p14:sldId id="380"/>
            <p14:sldId id="471"/>
            <p14:sldId id="258"/>
            <p14:sldId id="605"/>
            <p14:sldId id="373"/>
            <p14:sldId id="606"/>
            <p14:sldId id="655"/>
            <p14:sldId id="656"/>
            <p14:sldId id="531"/>
            <p14:sldId id="461"/>
            <p14:sldId id="431"/>
            <p14:sldId id="608"/>
            <p14:sldId id="470"/>
            <p14:sldId id="507"/>
            <p14:sldId id="530"/>
            <p14:sldId id="389"/>
            <p14:sldId id="390"/>
            <p14:sldId id="391"/>
            <p14:sldId id="533"/>
            <p14:sldId id="392"/>
            <p14:sldId id="607"/>
            <p14:sldId id="394"/>
            <p14:sldId id="465"/>
            <p14:sldId id="463"/>
            <p14:sldId id="462"/>
            <p14:sldId id="601"/>
            <p14:sldId id="604"/>
            <p14:sldId id="447"/>
            <p14:sldId id="449"/>
            <p14:sldId id="450"/>
            <p14:sldId id="451"/>
            <p14:sldId id="452"/>
            <p14:sldId id="454"/>
            <p14:sldId id="455"/>
            <p14:sldId id="402"/>
            <p14:sldId id="572"/>
            <p14:sldId id="585"/>
            <p14:sldId id="594"/>
            <p14:sldId id="595"/>
            <p14:sldId id="596"/>
            <p14:sldId id="597"/>
            <p14:sldId id="598"/>
            <p14:sldId id="599"/>
            <p14:sldId id="600"/>
            <p14:sldId id="640"/>
            <p14:sldId id="474"/>
            <p14:sldId id="469"/>
            <p14:sldId id="602"/>
            <p14:sldId id="614"/>
            <p14:sldId id="477"/>
            <p14:sldId id="411"/>
          </p14:sldIdLst>
        </p14:section>
      </p14:sectionLst>
    </p:ext>
    <p:ext uri="{EFAFB233-063F-42B5-8137-9DF3F51BA10A}">
      <p15:sldGuideLst xmlns:p15="http://schemas.microsoft.com/office/powerpoint/2012/main">
        <p15:guide id="1" orient="horz" pos="1480" userDrawn="1">
          <p15:clr>
            <a:srgbClr val="A4A3A4"/>
          </p15:clr>
        </p15:guide>
        <p15:guide id="2" pos="5927" userDrawn="1">
          <p15:clr>
            <a:srgbClr val="A4A3A4"/>
          </p15:clr>
        </p15:guide>
        <p15:guide id="3" pos="960" userDrawn="1">
          <p15:clr>
            <a:srgbClr val="A4A3A4"/>
          </p15:clr>
        </p15:guide>
      </p15:sldGuideLst>
    </p:ext>
    <p:ext uri="{2D200454-40CA-4A62-9FC3-DE9A4176ACB9}">
      <p15:notesGuideLst xmlns:p15="http://schemas.microsoft.com/office/powerpoint/2012/main">
        <p15:guide id="1" orient="horz" pos="3128" userDrawn="1">
          <p15:clr>
            <a:srgbClr val="A4A3A4"/>
          </p15:clr>
        </p15:guide>
        <p15:guide id="2" pos="214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Louise Hartmann" initials="LH" lastIdx="4" clrIdx="0"/>
  <p:cmAuthor id="1" name="Lise Thorup-Pedersen" initials="LTP"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007FA3"/>
    <a:srgbClr val="211A52"/>
    <a:srgbClr val="F4B183"/>
    <a:srgbClr val="5E9695"/>
    <a:srgbClr val="DF6752"/>
    <a:srgbClr val="9DBB1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B9EC717-A518-4EB6-80B0-996B490B187B}" v="5" dt="2024-04-29T07:48:55.883"/>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266" autoAdjust="0"/>
    <p:restoredTop sz="80173" autoAdjust="0"/>
  </p:normalViewPr>
  <p:slideViewPr>
    <p:cSldViewPr snapToGrid="0" snapToObjects="1">
      <p:cViewPr>
        <p:scale>
          <a:sx n="130" d="100"/>
          <a:sy n="130" d="100"/>
        </p:scale>
        <p:origin x="-102" y="72"/>
      </p:cViewPr>
      <p:guideLst>
        <p:guide orient="horz" pos="1480"/>
        <p:guide pos="5927"/>
        <p:guide pos="960"/>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4496"/>
    </p:cViewPr>
  </p:sorterViewPr>
  <p:notesViewPr>
    <p:cSldViewPr snapToGrid="0" snapToObjects="1" showGuides="1">
      <p:cViewPr varScale="1">
        <p:scale>
          <a:sx n="96" d="100"/>
          <a:sy n="96" d="100"/>
        </p:scale>
        <p:origin x="3642" y="96"/>
      </p:cViewPr>
      <p:guideLst>
        <p:guide orient="horz" pos="3128"/>
        <p:guide pos="214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1.xml"/><Relationship Id="rId21" Type="http://schemas.openxmlformats.org/officeDocument/2006/relationships/slide" Target="slides/slide6.xml"/><Relationship Id="rId42" Type="http://schemas.openxmlformats.org/officeDocument/2006/relationships/slide" Target="slides/slide27.xml"/><Relationship Id="rId47" Type="http://schemas.openxmlformats.org/officeDocument/2006/relationships/slide" Target="slides/slide32.xml"/><Relationship Id="rId63" Type="http://schemas.openxmlformats.org/officeDocument/2006/relationships/slide" Target="slides/slide48.xml"/><Relationship Id="rId68"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xml"/><Relationship Id="rId29" Type="http://schemas.openxmlformats.org/officeDocument/2006/relationships/slide" Target="slides/slide14.xml"/><Relationship Id="rId11" Type="http://schemas.openxmlformats.org/officeDocument/2006/relationships/slideMaster" Target="slideMasters/slideMaster11.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slide" Target="slides/slide30.xml"/><Relationship Id="rId53" Type="http://schemas.openxmlformats.org/officeDocument/2006/relationships/slide" Target="slides/slide38.xml"/><Relationship Id="rId58" Type="http://schemas.openxmlformats.org/officeDocument/2006/relationships/slide" Target="slides/slide43.xml"/><Relationship Id="rId66" Type="http://schemas.openxmlformats.org/officeDocument/2006/relationships/slide" Target="slides/slide51.xml"/><Relationship Id="rId74"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slide" Target="slides/slide46.xml"/><Relationship Id="rId19" Type="http://schemas.openxmlformats.org/officeDocument/2006/relationships/slide" Target="slides/slide4.xml"/><Relationship Id="rId14" Type="http://schemas.openxmlformats.org/officeDocument/2006/relationships/slideMaster" Target="slideMasters/slideMaster14.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slide" Target="slides/slide28.xml"/><Relationship Id="rId48" Type="http://schemas.openxmlformats.org/officeDocument/2006/relationships/slide" Target="slides/slide33.xml"/><Relationship Id="rId56" Type="http://schemas.openxmlformats.org/officeDocument/2006/relationships/slide" Target="slides/slide41.xml"/><Relationship Id="rId64" Type="http://schemas.openxmlformats.org/officeDocument/2006/relationships/slide" Target="slides/slide49.xml"/><Relationship Id="rId69" Type="http://schemas.openxmlformats.org/officeDocument/2006/relationships/handoutMaster" Target="handoutMasters/handoutMaster1.xml"/><Relationship Id="rId8" Type="http://schemas.openxmlformats.org/officeDocument/2006/relationships/slideMaster" Target="slideMasters/slideMaster8.xml"/><Relationship Id="rId51" Type="http://schemas.openxmlformats.org/officeDocument/2006/relationships/slide" Target="slides/slide36.xml"/><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openxmlformats.org/officeDocument/2006/relationships/slide" Target="slides/slide31.xml"/><Relationship Id="rId59" Type="http://schemas.openxmlformats.org/officeDocument/2006/relationships/slide" Target="slides/slide44.xml"/><Relationship Id="rId67" Type="http://schemas.openxmlformats.org/officeDocument/2006/relationships/slide" Target="slides/slide52.xml"/><Relationship Id="rId20" Type="http://schemas.openxmlformats.org/officeDocument/2006/relationships/slide" Target="slides/slide5.xml"/><Relationship Id="rId41" Type="http://schemas.openxmlformats.org/officeDocument/2006/relationships/slide" Target="slides/slide26.xml"/><Relationship Id="rId54" Type="http://schemas.openxmlformats.org/officeDocument/2006/relationships/slide" Target="slides/slide39.xml"/><Relationship Id="rId62" Type="http://schemas.openxmlformats.org/officeDocument/2006/relationships/slide" Target="slides/slide47.xml"/><Relationship Id="rId70" Type="http://schemas.openxmlformats.org/officeDocument/2006/relationships/commentAuthors" Target="commentAuthors.xml"/><Relationship Id="rId75" Type="http://schemas.microsoft.com/office/2016/11/relationships/changesInfo" Target="changesInfos/changesInfo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49" Type="http://schemas.openxmlformats.org/officeDocument/2006/relationships/slide" Target="slides/slide34.xml"/><Relationship Id="rId57" Type="http://schemas.openxmlformats.org/officeDocument/2006/relationships/slide" Target="slides/slide42.xml"/><Relationship Id="rId10" Type="http://schemas.openxmlformats.org/officeDocument/2006/relationships/slideMaster" Target="slideMasters/slideMaster10.xml"/><Relationship Id="rId31" Type="http://schemas.openxmlformats.org/officeDocument/2006/relationships/slide" Target="slides/slide16.xml"/><Relationship Id="rId44" Type="http://schemas.openxmlformats.org/officeDocument/2006/relationships/slide" Target="slides/slide29.xml"/><Relationship Id="rId52" Type="http://schemas.openxmlformats.org/officeDocument/2006/relationships/slide" Target="slides/slide37.xml"/><Relationship Id="rId60" Type="http://schemas.openxmlformats.org/officeDocument/2006/relationships/slide" Target="slides/slide45.xml"/><Relationship Id="rId65" Type="http://schemas.openxmlformats.org/officeDocument/2006/relationships/slide" Target="slides/slide50.xml"/><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3.xml"/><Relationship Id="rId39" Type="http://schemas.openxmlformats.org/officeDocument/2006/relationships/slide" Target="slides/slide24.xml"/><Relationship Id="rId34" Type="http://schemas.openxmlformats.org/officeDocument/2006/relationships/slide" Target="slides/slide19.xml"/><Relationship Id="rId50" Type="http://schemas.openxmlformats.org/officeDocument/2006/relationships/slide" Target="slides/slide35.xml"/><Relationship Id="rId55" Type="http://schemas.openxmlformats.org/officeDocument/2006/relationships/slide" Target="slides/slide40.xml"/><Relationship Id="rId76" Type="http://schemas.microsoft.com/office/2015/10/relationships/revisionInfo" Target="revisionInfo.xml"/><Relationship Id="rId7" Type="http://schemas.openxmlformats.org/officeDocument/2006/relationships/slideMaster" Target="slideMasters/slideMaster7.xml"/><Relationship Id="rId7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ikael Steensen Kristensen" userId="b83ab848-736c-46a7-bc9c-fee63635d2fc" providerId="ADAL" clId="{EB9EC717-A518-4EB6-80B0-996B490B187B}"/>
    <pc:docChg chg="undo redo custSel modSld">
      <pc:chgData name="Mikael Steensen Kristensen" userId="b83ab848-736c-46a7-bc9c-fee63635d2fc" providerId="ADAL" clId="{EB9EC717-A518-4EB6-80B0-996B490B187B}" dt="2024-04-29T07:49:13.830" v="236"/>
      <pc:docMkLst>
        <pc:docMk/>
      </pc:docMkLst>
      <pc:sldChg chg="modNotesTx">
        <pc:chgData name="Mikael Steensen Kristensen" userId="b83ab848-736c-46a7-bc9c-fee63635d2fc" providerId="ADAL" clId="{EB9EC717-A518-4EB6-80B0-996B490B187B}" dt="2024-04-29T07:48:46.488" v="199" actId="20577"/>
        <pc:sldMkLst>
          <pc:docMk/>
          <pc:sldMk cId="4185818232" sldId="455"/>
        </pc:sldMkLst>
      </pc:sldChg>
      <pc:sldChg chg="addSp delSp modSp mod">
        <pc:chgData name="Mikael Steensen Kristensen" userId="b83ab848-736c-46a7-bc9c-fee63635d2fc" providerId="ADAL" clId="{EB9EC717-A518-4EB6-80B0-996B490B187B}" dt="2024-04-29T07:49:13.830" v="236"/>
        <pc:sldMkLst>
          <pc:docMk/>
          <pc:sldMk cId="1071979943" sldId="598"/>
        </pc:sldMkLst>
        <pc:spChg chg="add mod">
          <ac:chgData name="Mikael Steensen Kristensen" userId="b83ab848-736c-46a7-bc9c-fee63635d2fc" providerId="ADAL" clId="{EB9EC717-A518-4EB6-80B0-996B490B187B}" dt="2024-04-29T07:48:42.652" v="197"/>
          <ac:spMkLst>
            <pc:docMk/>
            <pc:sldMk cId="1071979943" sldId="598"/>
            <ac:spMk id="2" creationId="{53CA1737-B2AE-8480-14E0-CC04E6BF5B6F}"/>
          </ac:spMkLst>
        </pc:spChg>
        <pc:spChg chg="add mod">
          <ac:chgData name="Mikael Steensen Kristensen" userId="b83ab848-736c-46a7-bc9c-fee63635d2fc" providerId="ADAL" clId="{EB9EC717-A518-4EB6-80B0-996B490B187B}" dt="2024-04-29T07:49:06.667" v="234" actId="20577"/>
          <ac:spMkLst>
            <pc:docMk/>
            <pc:sldMk cId="1071979943" sldId="598"/>
            <ac:spMk id="3" creationId="{FFF30CA0-E00D-66E9-38C2-34DE8CE6A386}"/>
          </ac:spMkLst>
        </pc:spChg>
        <pc:spChg chg="add mod">
          <ac:chgData name="Mikael Steensen Kristensen" userId="b83ab848-736c-46a7-bc9c-fee63635d2fc" providerId="ADAL" clId="{EB9EC717-A518-4EB6-80B0-996B490B187B}" dt="2024-04-29T07:49:13.830" v="236"/>
          <ac:spMkLst>
            <pc:docMk/>
            <pc:sldMk cId="1071979943" sldId="598"/>
            <ac:spMk id="6" creationId="{DE649856-97D5-5341-49ED-BBFEE57B2955}"/>
          </ac:spMkLst>
        </pc:spChg>
        <pc:spChg chg="del mod">
          <ac:chgData name="Mikael Steensen Kristensen" userId="b83ab848-736c-46a7-bc9c-fee63635d2fc" providerId="ADAL" clId="{EB9EC717-A518-4EB6-80B0-996B490B187B}" dt="2024-04-29T07:49:12.234" v="235" actId="478"/>
          <ac:spMkLst>
            <pc:docMk/>
            <pc:sldMk cId="1071979943" sldId="598"/>
            <ac:spMk id="20" creationId="{A65EB088-AB98-D6A7-3519-F09DF4FB55E8}"/>
          </ac:spMkLst>
        </pc:spChg>
      </pc:sldChg>
      <pc:sldChg chg="addSp delSp modSp mod">
        <pc:chgData name="Mikael Steensen Kristensen" userId="b83ab848-736c-46a7-bc9c-fee63635d2fc" providerId="ADAL" clId="{EB9EC717-A518-4EB6-80B0-996B490B187B}" dt="2024-04-29T07:20:08.891" v="30" actId="20577"/>
        <pc:sldMkLst>
          <pc:docMk/>
          <pc:sldMk cId="3587822317" sldId="606"/>
        </pc:sldMkLst>
        <pc:spChg chg="mod">
          <ac:chgData name="Mikael Steensen Kristensen" userId="b83ab848-736c-46a7-bc9c-fee63635d2fc" providerId="ADAL" clId="{EB9EC717-A518-4EB6-80B0-996B490B187B}" dt="2024-04-29T07:20:08.891" v="30" actId="20577"/>
          <ac:spMkLst>
            <pc:docMk/>
            <pc:sldMk cId="3587822317" sldId="606"/>
            <ac:spMk id="20" creationId="{00000000-0000-0000-0000-000000000000}"/>
          </ac:spMkLst>
        </pc:spChg>
        <pc:picChg chg="mod">
          <ac:chgData name="Mikael Steensen Kristensen" userId="b83ab848-736c-46a7-bc9c-fee63635d2fc" providerId="ADAL" clId="{EB9EC717-A518-4EB6-80B0-996B490B187B}" dt="2024-04-29T07:18:49.605" v="4" actId="1076"/>
          <ac:picMkLst>
            <pc:docMk/>
            <pc:sldMk cId="3587822317" sldId="606"/>
            <ac:picMk id="7" creationId="{C2E07AE3-DB4D-BDF1-5AF8-B5BC18A1CE65}"/>
          </ac:picMkLst>
        </pc:picChg>
        <pc:picChg chg="del">
          <ac:chgData name="Mikael Steensen Kristensen" userId="b83ab848-736c-46a7-bc9c-fee63635d2fc" providerId="ADAL" clId="{EB9EC717-A518-4EB6-80B0-996B490B187B}" dt="2024-04-29T07:18:21.477" v="3" actId="478"/>
          <ac:picMkLst>
            <pc:docMk/>
            <pc:sldMk cId="3587822317" sldId="606"/>
            <ac:picMk id="9" creationId="{00000000-0000-0000-0000-000000000000}"/>
          </ac:picMkLst>
        </pc:picChg>
        <pc:picChg chg="mod">
          <ac:chgData name="Mikael Steensen Kristensen" userId="b83ab848-736c-46a7-bc9c-fee63635d2fc" providerId="ADAL" clId="{EB9EC717-A518-4EB6-80B0-996B490B187B}" dt="2024-04-29T07:19:24.462" v="8" actId="1076"/>
          <ac:picMkLst>
            <pc:docMk/>
            <pc:sldMk cId="3587822317" sldId="606"/>
            <ac:picMk id="10" creationId="{1DD198BC-0E5A-4E46-6371-4A4BB2DD0700}"/>
          </ac:picMkLst>
        </pc:picChg>
        <pc:picChg chg="add mod ord">
          <ac:chgData name="Mikael Steensen Kristensen" userId="b83ab848-736c-46a7-bc9c-fee63635d2fc" providerId="ADAL" clId="{EB9EC717-A518-4EB6-80B0-996B490B187B}" dt="2024-04-29T07:18:19.232" v="2" actId="167"/>
          <ac:picMkLst>
            <pc:docMk/>
            <pc:sldMk cId="3587822317" sldId="606"/>
            <ac:picMk id="11" creationId="{055ACAAF-1E8F-3D80-1A55-AFA04D6FC23C}"/>
          </ac:picMkLst>
        </pc:picChg>
      </pc:sldChg>
      <pc:sldChg chg="modSp mod">
        <pc:chgData name="Mikael Steensen Kristensen" userId="b83ab848-736c-46a7-bc9c-fee63635d2fc" providerId="ADAL" clId="{EB9EC717-A518-4EB6-80B0-996B490B187B}" dt="2024-04-29T07:20:23.711" v="50" actId="20577"/>
        <pc:sldMkLst>
          <pc:docMk/>
          <pc:sldMk cId="454677191" sldId="655"/>
        </pc:sldMkLst>
        <pc:spChg chg="mod">
          <ac:chgData name="Mikael Steensen Kristensen" userId="b83ab848-736c-46a7-bc9c-fee63635d2fc" providerId="ADAL" clId="{EB9EC717-A518-4EB6-80B0-996B490B187B}" dt="2024-04-29T07:20:23.711" v="50" actId="20577"/>
          <ac:spMkLst>
            <pc:docMk/>
            <pc:sldMk cId="454677191" sldId="655"/>
            <ac:spMk id="6156" creationId="{00000000-0000-0000-0000-000000000000}"/>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909770932042408"/>
          <c:y val="0.17438890190375747"/>
          <c:w val="0.54166353707991577"/>
          <c:h val="0.79940838513073875"/>
        </c:manualLayout>
      </c:layout>
      <c:pieChart>
        <c:varyColors val="1"/>
        <c:ser>
          <c:idx val="0"/>
          <c:order val="0"/>
          <c:tx>
            <c:strRef>
              <c:f>'Ark1'!$B$1</c:f>
              <c:strCache>
                <c:ptCount val="1"/>
                <c:pt idx="0">
                  <c:v>Kolonne1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2-13E1-4424-A402-D26165858E1F}"/>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3E1-4424-A402-D26165858E1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13E1-4424-A402-D26165858E1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5-13E1-4424-A402-D26165858E1F}"/>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6-13E1-4424-A402-D26165858E1F}"/>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346D-46FA-95E2-9D82E3C3FB0F}"/>
              </c:ext>
            </c:extLst>
          </c:dPt>
          <c:dLbls>
            <c:dLbl>
              <c:idx val="0"/>
              <c:tx>
                <c:rich>
                  <a:bodyPr/>
                  <a:lstStyle/>
                  <a:p>
                    <a:fld id="{7193BD56-F7E3-4383-B4C2-D754BDE9A96F}"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{7193BD56-F7E3-4383-B4C2-D754BDE9A96F}</c15:txfldGUID>
                      <c15:f>'Ark1'!$B$2</c15:f>
                      <c15:dlblFieldTableCache>
                        <c:ptCount val="1"/>
                        <c:pt idx="0">
                          <c:v>1.244</c:v>
                        </c:pt>
                      </c15:dlblFieldTableCache>
                    </c15:dlblFTEntry>
                  </c15:dlblFieldTable>
                  <c15:showDataLabelsRange val="0"/>
                </c:ext>
                <c:ext xmlns:c16="http://schemas.microsoft.com/office/drawing/2014/chart" uri="{C3380CC4-5D6E-409C-BE32-E72D297353CC}">
                  <c16:uniqueId val="{00000002-13E1-4424-A402-D26165858E1F}"/>
                </c:ext>
              </c:extLst>
            </c:dLbl>
            <c:dLbl>
              <c:idx val="1"/>
              <c:tx>
                <c:rich>
                  <a:bodyPr/>
                  <a:lstStyle/>
                  <a:p>
                    <a:fld id="{FA777C52-5A46-4ABB-8C25-91D184A91D10}"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{FA777C52-5A46-4ABB-8C25-91D184A91D10}</c15:txfldGUID>
                      <c15:f>'Ark1'!$B$3</c15:f>
                      <c15:dlblFieldTableCache>
                        <c:ptCount val="1"/>
                        <c:pt idx="0">
                          <c:v>985</c:v>
                        </c:pt>
                      </c15:dlblFieldTableCache>
                    </c15:dlblFTEntry>
                  </c15:dlblFieldTable>
                  <c15:showDataLabelsRange val="0"/>
                </c:ext>
                <c:ext xmlns:c16="http://schemas.microsoft.com/office/drawing/2014/chart" uri="{C3380CC4-5D6E-409C-BE32-E72D297353CC}">
                  <c16:uniqueId val="{00000003-13E1-4424-A402-D26165858E1F}"/>
                </c:ext>
              </c:extLst>
            </c:dLbl>
            <c:dLbl>
              <c:idx val="2"/>
              <c:tx>
                <c:rich>
                  <a:bodyPr/>
                  <a:lstStyle/>
                  <a:p>
                    <a:fld id="{A72D788E-D9CC-4605-B17D-32B299AAA9F5}"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{A72D788E-D9CC-4605-B17D-32B299AAA9F5}</c15:txfldGUID>
                      <c15:f>'Ark1'!$B$4</c15:f>
                      <c15:dlblFieldTableCache>
                        <c:ptCount val="1"/>
                        <c:pt idx="0">
                          <c:v>809</c:v>
                        </c:pt>
                      </c15:dlblFieldTableCache>
                    </c15:dlblFTEntry>
                  </c15:dlblFieldTable>
                  <c15:showDataLabelsRange val="0"/>
                </c:ext>
                <c:ext xmlns:c16="http://schemas.microsoft.com/office/drawing/2014/chart" uri="{C3380CC4-5D6E-409C-BE32-E72D297353CC}">
                  <c16:uniqueId val="{00000004-13E1-4424-A402-D26165858E1F}"/>
                </c:ext>
              </c:extLst>
            </c:dLbl>
            <c:dLbl>
              <c:idx val="3"/>
              <c:tx>
                <c:rich>
                  <a:bodyPr/>
                  <a:lstStyle/>
                  <a:p>
                    <a:fld id="{303AF1A3-B22E-4654-9E57-B90C28C4555B}"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{303AF1A3-B22E-4654-9E57-B90C28C4555B}</c15:txfldGUID>
                      <c15:f>'Ark1'!$B$5</c15:f>
                      <c15:dlblFieldTableCache>
                        <c:ptCount val="1"/>
                        <c:pt idx="0">
                          <c:v>19</c:v>
                        </c:pt>
                      </c15:dlblFieldTableCache>
                    </c15:dlblFTEntry>
                  </c15:dlblFieldTable>
                  <c15:showDataLabelsRange val="0"/>
                </c:ext>
                <c:ext xmlns:c16="http://schemas.microsoft.com/office/drawing/2014/chart" uri="{C3380CC4-5D6E-409C-BE32-E72D297353CC}">
                  <c16:uniqueId val="{00000005-13E1-4424-A402-D26165858E1F}"/>
                </c:ext>
              </c:extLst>
            </c:dLbl>
            <c:dLbl>
              <c:idx val="4"/>
              <c:tx>
                <c:rich>
                  <a:bodyPr/>
                  <a:lstStyle/>
                  <a:p>
                    <a:fld id="{3AF2E5DC-F205-499A-83B4-29257D3F90E4}"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{3AF2E5DC-F205-499A-83B4-29257D3F90E4}</c15:txfldGUID>
                      <c15:f>'Ark1'!$B$6</c15:f>
                      <c15:dlblFieldTableCache>
                        <c:ptCount val="1"/>
                        <c:pt idx="0">
                          <c:v>240</c:v>
                        </c:pt>
                      </c15:dlblFieldTableCache>
                    </c15:dlblFTEntry>
                  </c15:dlblFieldTable>
                  <c15:showDataLabelsRange val="0"/>
                </c:ext>
                <c:ext xmlns:c16="http://schemas.microsoft.com/office/drawing/2014/chart" uri="{C3380CC4-5D6E-409C-BE32-E72D297353CC}">
                  <c16:uniqueId val="{00000006-13E1-4424-A402-D26165858E1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in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'Ark1'!$A$2:$A$7</c:f>
              <c:strCache>
                <c:ptCount val="5"/>
                <c:pt idx="0">
                  <c:v>Education</c:v>
                </c:pt>
                <c:pt idx="1">
                  <c:v>Research (basic research funds)</c:v>
                </c:pt>
                <c:pt idx="2">
                  <c:v>External funding</c:v>
                </c:pt>
                <c:pt idx="3">
                  <c:v>Public-sector consultancy </c:v>
                </c:pt>
                <c:pt idx="4">
                  <c:v>Other funding</c:v>
                </c:pt>
              </c:strCache>
            </c:strRef>
          </c:cat>
          <c:val>
            <c:numRef>
              <c:f>'Ark1'!$B$2:$B$7</c:f>
              <c:numCache>
                <c:formatCode>General</c:formatCode>
                <c:ptCount val="6"/>
                <c:pt idx="0" formatCode="#,##0">
                  <c:v>1244</c:v>
                </c:pt>
                <c:pt idx="1">
                  <c:v>985</c:v>
                </c:pt>
                <c:pt idx="2">
                  <c:v>809</c:v>
                </c:pt>
                <c:pt idx="3">
                  <c:v>19</c:v>
                </c:pt>
                <c:pt idx="4">
                  <c:v>240</c:v>
                </c:pt>
              </c:numCache>
            </c:numRef>
          </c:val>
          <c:extLst>
            <c:ext xmlns:c16="http://schemas.microsoft.com/office/drawing/2014/chart" uri="{C3380CC4-5D6E-409C-BE32-E72D297353CC}">
              <c16:uniqueId val="{00000000-13E1-4424-A402-D26165858E1F}"/>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b"/>
      <c:layout>
        <c:manualLayout>
          <c:xMode val="edge"/>
          <c:yMode val="edge"/>
          <c:x val="0.68576102208681222"/>
          <c:y val="0.39445736657295338"/>
          <c:w val="0.31262493723351648"/>
          <c:h val="0.2363225870949481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592401683399755E-2"/>
          <c:y val="1.8817882352106737E-2"/>
          <c:w val="0.89575754723569567"/>
          <c:h val="0.82525944961351305"/>
        </c:manualLayout>
      </c:layout>
      <c:lineChart>
        <c:grouping val="standard"/>
        <c:varyColors val="0"/>
        <c:ser>
          <c:idx val="0"/>
          <c:order val="0"/>
          <c:tx>
            <c:strRef>
              <c:f>'Ark1'!$B$1</c:f>
              <c:strCache>
                <c:ptCount val="1"/>
                <c:pt idx="0">
                  <c:v>Bachelor admissions</c:v>
                </c:pt>
              </c:strCache>
            </c:strRef>
          </c:tx>
          <c:spPr>
            <a:ln w="28575" cap="rnd">
              <a:solidFill>
                <a:schemeClr val="accent1"/>
              </a:solidFill>
              <a:round/>
            </a:ln>
            <a:effectLst/>
          </c:spPr>
          <c:marker>
            <c:symbol val="none"/>
          </c:marker>
          <c:dLbls>
            <c:dLbl>
              <c:idx val="8"/>
              <c:layout>
                <c:manualLayout>
                  <c:x val="-3.4117338109431981E-2"/>
                  <c:y val="4.86215857416789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D77-46F7-8E62-728B9BEAF9C2}"/>
                </c:ext>
              </c:extLst>
            </c:dLbl>
            <c:dLbl>
              <c:idx val="9"/>
              <c:layout>
                <c:manualLayout>
                  <c:x val="-4.1779850879657972E-2"/>
                  <c:y val="6.14844391124935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D77-46F7-8E62-728B9BEAF9C2}"/>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'Ark1'!$B$2:$B$11</c:f>
              <c:numCache>
                <c:formatCode>General</c:formatCode>
                <c:ptCount val="10"/>
                <c:pt idx="0">
                  <c:v>4492</c:v>
                </c:pt>
                <c:pt idx="1">
                  <c:v>4375</c:v>
                </c:pt>
                <c:pt idx="2">
                  <c:v>4572</c:v>
                </c:pt>
                <c:pt idx="3">
                  <c:v>4446</c:v>
                </c:pt>
                <c:pt idx="4">
                  <c:v>4320</c:v>
                </c:pt>
                <c:pt idx="5">
                  <c:v>4025</c:v>
                </c:pt>
                <c:pt idx="6">
                  <c:v>4214</c:v>
                </c:pt>
                <c:pt idx="7">
                  <c:v>3954</c:v>
                </c:pt>
                <c:pt idx="8">
                  <c:v>3371</c:v>
                </c:pt>
                <c:pt idx="9">
                  <c:v>3446</c:v>
                </c:pt>
              </c:numCache>
            </c:numRef>
          </c:val>
          <c:smooth val="0"/>
          <c:extLst>
            <c:ext xmlns:c16="http://schemas.microsoft.com/office/drawing/2014/chart" uri="{C3380CC4-5D6E-409C-BE32-E72D297353CC}">
              <c16:uniqueId val="{00000000-FB4A-495E-BB60-854FC18A72F6}"/>
            </c:ext>
          </c:extLst>
        </c:ser>
        <c:ser>
          <c:idx val="1"/>
          <c:order val="1"/>
          <c:tx>
            <c:strRef>
              <c:f>'Ark1'!$C$1</c:f>
              <c:strCache>
                <c:ptCount val="1"/>
                <c:pt idx="0">
                  <c:v>Master admissions</c:v>
                </c:pt>
              </c:strCache>
            </c:strRef>
          </c:tx>
          <c:spPr>
            <a:ln w="28575" cap="rnd">
              <a:solidFill>
                <a:schemeClr val="accent2"/>
              </a:solidFill>
              <a:round/>
            </a:ln>
            <a:effectLst/>
          </c:spPr>
          <c:marker>
            <c:symbol val="none"/>
          </c:marker>
          <c:dLbls>
            <c:dLbl>
              <c:idx val="8"/>
              <c:layout>
                <c:manualLayout>
                  <c:x val="-3.4117338109431981E-2"/>
                  <c:y val="-5.82687257697898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D77-46F7-8E62-728B9BEAF9C2}"/>
                </c:ext>
              </c:extLst>
            </c:dLbl>
            <c:dLbl>
              <c:idx val="9"/>
              <c:layout>
                <c:manualLayout>
                  <c:x val="-4.1779850879657972E-2"/>
                  <c:y val="-5.18372990843826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D77-46F7-8E62-728B9BEAF9C2}"/>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'Ark1'!$C$2:$C$11</c:f>
              <c:numCache>
                <c:formatCode>General</c:formatCode>
                <c:ptCount val="10"/>
                <c:pt idx="0">
                  <c:v>3814</c:v>
                </c:pt>
                <c:pt idx="1">
                  <c:v>3716</c:v>
                </c:pt>
                <c:pt idx="2">
                  <c:v>3983</c:v>
                </c:pt>
                <c:pt idx="3">
                  <c:v>3948</c:v>
                </c:pt>
                <c:pt idx="4">
                  <c:v>3761</c:v>
                </c:pt>
                <c:pt idx="5">
                  <c:v>3792</c:v>
                </c:pt>
                <c:pt idx="6">
                  <c:v>3766</c:v>
                </c:pt>
                <c:pt idx="7">
                  <c:v>3680</c:v>
                </c:pt>
                <c:pt idx="8">
                  <c:v>3462</c:v>
                </c:pt>
                <c:pt idx="9">
                  <c:v>3499</c:v>
                </c:pt>
              </c:numCache>
            </c:numRef>
          </c:val>
          <c:smooth val="0"/>
          <c:extLst>
            <c:ext xmlns:c16="http://schemas.microsoft.com/office/drawing/2014/chart" uri="{C3380CC4-5D6E-409C-BE32-E72D297353CC}">
              <c16:uniqueId val="{00000001-FB4A-495E-BB60-854FC18A72F6}"/>
            </c:ext>
          </c:extLst>
        </c:ser>
        <c:dLbls>
          <c:dLblPos val="ctr"/>
          <c:showLegendKey val="0"/>
          <c:showVal val="1"/>
          <c:showCatName val="0"/>
          <c:showSerName val="0"/>
          <c:showPercent val="0"/>
          <c:showBubbleSize val="0"/>
        </c:dLbls>
        <c:smooth val="0"/>
        <c:axId val="919555503"/>
        <c:axId val="356341328"/>
      </c:lineChart>
      <c:catAx>
        <c:axId val="9195555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356341328"/>
        <c:crosses val="autoZero"/>
        <c:auto val="1"/>
        <c:lblAlgn val="ctr"/>
        <c:lblOffset val="100"/>
        <c:noMultiLvlLbl val="0"/>
      </c:catAx>
      <c:valAx>
        <c:axId val="35634132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919555503"/>
        <c:crosses val="autoZero"/>
        <c:crossBetween val="between"/>
        <c:majorUnit val="1000"/>
      </c:valAx>
      <c:spPr>
        <a:noFill/>
        <a:ln>
          <a:noFill/>
        </a:ln>
        <a:effectLst/>
      </c:spPr>
    </c:plotArea>
    <c:legend>
      <c:legendPos val="b"/>
      <c:layout>
        <c:manualLayout>
          <c:xMode val="edge"/>
          <c:yMode val="edge"/>
          <c:x val="0.19077439495939394"/>
          <c:y val="0.91309000131787821"/>
          <c:w val="0.64335437658444705"/>
          <c:h val="6.624697037160368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1"/>
            </a:solidFill>
            <a:ln>
              <a:noFill/>
            </a:ln>
          </c:spPr>
          <c:explosion val="2"/>
          <c:dPt>
            <c:idx val="0"/>
            <c:bubble3D val="0"/>
            <c:spPr>
              <a:solidFill>
                <a:schemeClr val="tx1"/>
              </a:solidFill>
              <a:ln w="19050">
                <a:noFill/>
              </a:ln>
              <a:effectLst/>
            </c:spPr>
            <c:extLst>
              <c:ext xmlns:c16="http://schemas.microsoft.com/office/drawing/2014/chart" uri="{C3380CC4-5D6E-409C-BE32-E72D297353CC}">
                <c16:uniqueId val="{00000001-4E2D-4F83-9B45-4E24A9443245}"/>
              </c:ext>
            </c:extLst>
          </c:dPt>
          <c:dPt>
            <c:idx val="1"/>
            <c:bubble3D val="0"/>
            <c:spPr>
              <a:solidFill>
                <a:schemeClr val="tx1"/>
              </a:solidFill>
              <a:ln w="19050">
                <a:noFill/>
              </a:ln>
              <a:effectLst/>
            </c:spPr>
            <c:extLst>
              <c:ext xmlns:c16="http://schemas.microsoft.com/office/drawing/2014/chart" uri="{C3380CC4-5D6E-409C-BE32-E72D297353CC}">
                <c16:uniqueId val="{00000003-4E2D-4F83-9B45-4E24A9443245}"/>
              </c:ext>
            </c:extLst>
          </c:dPt>
          <c:dPt>
            <c:idx val="2"/>
            <c:bubble3D val="0"/>
            <c:spPr>
              <a:solidFill>
                <a:schemeClr val="tx1"/>
              </a:solidFill>
              <a:ln w="19050">
                <a:noFill/>
              </a:ln>
              <a:effectLst/>
            </c:spPr>
            <c:extLst>
              <c:ext xmlns:c16="http://schemas.microsoft.com/office/drawing/2014/chart" uri="{C3380CC4-5D6E-409C-BE32-E72D297353CC}">
                <c16:uniqueId val="{00000005-4E2D-4F83-9B45-4E24A9443245}"/>
              </c:ext>
            </c:extLst>
          </c:dPt>
          <c:dPt>
            <c:idx val="3"/>
            <c:bubble3D val="0"/>
            <c:spPr>
              <a:solidFill>
                <a:schemeClr val="tx1"/>
              </a:solidFill>
              <a:ln w="19050">
                <a:noFill/>
              </a:ln>
              <a:effectLst/>
            </c:spPr>
            <c:extLst>
              <c:ext xmlns:c16="http://schemas.microsoft.com/office/drawing/2014/chart" uri="{C3380CC4-5D6E-409C-BE32-E72D297353CC}">
                <c16:uniqueId val="{00000007-4E2D-4F83-9B45-4E24A9443245}"/>
              </c:ext>
            </c:extLst>
          </c:dPt>
          <c:cat>
            <c:strRef>
              <c:f>Sheet1!$A$2:$A$5</c:f>
              <c:strCache>
                <c:ptCount val="3"/>
                <c:pt idx="0">
                  <c:v>1^st Qtr</c:v>
                </c:pt>
                <c:pt idx="1">
                  <c:v>2^nd Qtr</c:v>
                </c:pt>
                <c:pt idx="2">
                  <c:v>3^rd Qtr</c:v>
                </c:pt>
              </c:strCache>
            </c:strRef>
          </c:cat>
          <c:val>
            <c:numRef>
              <c:f>Sheet1!$B$2:$B$5</c:f>
              <c:numCache>
                <c:formatCode>General</c:formatCode>
                <c:ptCount val="4"/>
                <c:pt idx="0">
                  <c:v>33</c:v>
                </c:pt>
                <c:pt idx="1">
                  <c:v>33</c:v>
                </c:pt>
                <c:pt idx="2">
                  <c:v>33</c:v>
                </c:pt>
              </c:numCache>
            </c:numRef>
          </c:val>
          <c:extLst>
            <c:ext xmlns:c16="http://schemas.microsoft.com/office/drawing/2014/chart" uri="{C3380CC4-5D6E-409C-BE32-E72D297353CC}">
              <c16:uniqueId val="{00000008-4E2D-4F83-9B45-4E24A9443245}"/>
            </c:ext>
          </c:extLst>
        </c:ser>
        <c:dLbls>
          <c:showLegendKey val="0"/>
          <c:showVal val="0"/>
          <c:showCatName val="0"/>
          <c:showSerName val="0"/>
          <c:showPercent val="0"/>
          <c:showBubbleSize val="0"/>
          <c:showLeaderLines val="1"/>
        </c:dLbls>
        <c:firstSliceAng val="0"/>
        <c:holeSize val="64"/>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da-DK"/>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pPr rtl="0"/>
            <a:endParaRPr lang="en-US"/>
          </a:p>
        </p:txBody>
      </p:sp>
      <p:sp>
        <p:nvSpPr>
          <p:cNvPr id="3" name="Date Placeholder 2"/>
          <p:cNvSpPr>
            <a:spLocks noGrp="1"/>
          </p:cNvSpPr>
          <p:nvPr>
            <p:ph type="dt" sz="quarter" idx="1"/>
          </p:nvPr>
        </p:nvSpPr>
        <p:spPr>
          <a:xfrm>
            <a:off x="3848646" y="0"/>
            <a:ext cx="2944283" cy="498294"/>
          </a:xfrm>
          <a:prstGeom prst="rect">
            <a:avLst/>
          </a:prstGeom>
        </p:spPr>
        <p:txBody>
          <a:bodyPr vert="horz" lIns="91440" tIns="45720" rIns="91440" bIns="45720" rtlCol="0"/>
          <a:lstStyle>
            <a:lvl1pPr algn="r">
              <a:defRPr sz="1200"/>
            </a:lvl1pPr>
          </a:lstStyle>
          <a:p>
            <a:pPr rtl="0"/>
            <a:r>
              <a:rPr lang="en-gb"/>
              <a:t>10/25/2017</a:t>
            </a:r>
            <a:endParaRPr lang="en-US"/>
          </a:p>
        </p:txBody>
      </p:sp>
      <p:sp>
        <p:nvSpPr>
          <p:cNvPr id="4" name="Footer Placeholder 3"/>
          <p:cNvSpPr>
            <a:spLocks noGrp="1"/>
          </p:cNvSpPr>
          <p:nvPr>
            <p:ph type="ftr" sz="quarter" idx="2"/>
          </p:nvPr>
        </p:nvSpPr>
        <p:spPr>
          <a:xfrm>
            <a:off x="1" y="9433107"/>
            <a:ext cx="2944283" cy="498293"/>
          </a:xfrm>
          <a:prstGeom prst="rect">
            <a:avLst/>
          </a:prstGeom>
        </p:spPr>
        <p:txBody>
          <a:bodyPr vert="horz" lIns="91440" tIns="45720" rIns="91440" bIns="45720" rtlCol="0" anchor="b"/>
          <a:lstStyle>
            <a:lvl1pPr algn="l">
              <a:defRPr sz="1200"/>
            </a:lvl1pPr>
          </a:lstStyle>
          <a:p>
            <a:pPr rtl="0"/>
            <a:endParaRPr lang="en-US"/>
          </a:p>
        </p:txBody>
      </p:sp>
      <p:sp>
        <p:nvSpPr>
          <p:cNvPr id="5" name="Slide Number Placeholder 4"/>
          <p:cNvSpPr>
            <a:spLocks noGrp="1"/>
          </p:cNvSpPr>
          <p:nvPr>
            <p:ph type="sldNum" sz="quarter" idx="3"/>
          </p:nvPr>
        </p:nvSpPr>
        <p:spPr>
          <a:xfrm>
            <a:off x="3848646" y="9433107"/>
            <a:ext cx="2944283" cy="498293"/>
          </a:xfrm>
          <a:prstGeom prst="rect">
            <a:avLst/>
          </a:prstGeom>
        </p:spPr>
        <p:txBody>
          <a:bodyPr vert="horz" lIns="91440" tIns="45720" rIns="91440" bIns="45720" rtlCol="0" anchor="b"/>
          <a:lstStyle>
            <a:lvl1pPr algn="r">
              <a:defRPr sz="1200"/>
            </a:lvl1pPr>
          </a:lstStyle>
          <a:p>
            <a:pPr rtl="0"/>
            <a:fld id="{E9E1DC8B-0A09-DC4E-ABCE-FAAA12F0302B}" type="slidenum">
              <a:rPr lang="en-US" smtClean="0"/>
              <a:t>‹nr.›</a:t>
            </a:fld>
            <a:endParaRPr lang="en-US"/>
          </a:p>
        </p:txBody>
      </p:sp>
    </p:spTree>
    <p:extLst>
      <p:ext uri="{BB962C8B-B14F-4D97-AF65-F5344CB8AC3E}">
        <p14:creationId xmlns:p14="http://schemas.microsoft.com/office/powerpoint/2010/main" val="20685749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pPr rtl="0"/>
            <a:endParaRPr lang="en-US"/>
          </a:p>
        </p:txBody>
      </p:sp>
      <p:sp>
        <p:nvSpPr>
          <p:cNvPr id="3" name="Date Placeholder 2"/>
          <p:cNvSpPr>
            <a:spLocks noGrp="1"/>
          </p:cNvSpPr>
          <p:nvPr>
            <p:ph type="dt" idx="1"/>
          </p:nvPr>
        </p:nvSpPr>
        <p:spPr>
          <a:xfrm>
            <a:off x="3848646" y="0"/>
            <a:ext cx="2944283" cy="498294"/>
          </a:xfrm>
          <a:prstGeom prst="rect">
            <a:avLst/>
          </a:prstGeom>
        </p:spPr>
        <p:txBody>
          <a:bodyPr vert="horz" lIns="91440" tIns="45720" rIns="91440" bIns="45720" rtlCol="0"/>
          <a:lstStyle>
            <a:lvl1pPr algn="r">
              <a:defRPr sz="1200"/>
            </a:lvl1pPr>
          </a:lstStyle>
          <a:p>
            <a:pPr rtl="0"/>
            <a:r>
              <a:rPr lang="en-gb"/>
              <a:t>10/25/2017</a:t>
            </a:r>
            <a:endParaRPr lang="en-US"/>
          </a:p>
        </p:txBody>
      </p:sp>
      <p:sp>
        <p:nvSpPr>
          <p:cNvPr id="4" name="Slide Image Placeholder 3"/>
          <p:cNvSpPr>
            <a:spLocks noGrp="1" noRot="1" noChangeAspect="1"/>
          </p:cNvSpPr>
          <p:nvPr>
            <p:ph type="sldImg" idx="2"/>
          </p:nvPr>
        </p:nvSpPr>
        <p:spPr>
          <a:xfrm>
            <a:off x="419100" y="1241425"/>
            <a:ext cx="5956300" cy="3351213"/>
          </a:xfrm>
          <a:prstGeom prst="rect">
            <a:avLst/>
          </a:prstGeom>
          <a:noFill/>
          <a:ln w="12700">
            <a:solidFill>
              <a:prstClr val="black"/>
            </a:solidFill>
          </a:ln>
        </p:spPr>
        <p:txBody>
          <a:bodyPr vert="horz" lIns="91440" tIns="45720" rIns="91440" bIns="45720" rtlCol="0" anchor="ctr"/>
          <a:lstStyle/>
          <a:p>
            <a:pPr rtl="0"/>
            <a:endParaRPr lang="en-US"/>
          </a:p>
        </p:txBody>
      </p:sp>
      <p:sp>
        <p:nvSpPr>
          <p:cNvPr id="5" name="Notes Placeholder 4"/>
          <p:cNvSpPr>
            <a:spLocks noGrp="1"/>
          </p:cNvSpPr>
          <p:nvPr>
            <p:ph type="body" sz="quarter" idx="3"/>
          </p:nvPr>
        </p:nvSpPr>
        <p:spPr>
          <a:xfrm>
            <a:off x="679450" y="4779486"/>
            <a:ext cx="5435600" cy="3910489"/>
          </a:xfrm>
          <a:prstGeom prst="rect">
            <a:avLst/>
          </a:prstGeom>
        </p:spPr>
        <p:txBody>
          <a:bodyPr vert="horz" lIns="91440" tIns="45720" rIns="91440" bIns="45720" rtlCol="0"/>
          <a:lstStyle/>
          <a:p>
            <a:pPr lvl="0" rtl="0"/>
            <a:r>
              <a:rPr lang="en-gb"/>
              <a:t>Click to edit Master text styles</a:t>
            </a:r>
          </a:p>
          <a:p>
            <a:pPr lvl="1" rtl="0"/>
            <a:r>
              <a:rPr lang="en-gb"/>
              <a:t>Second level</a:t>
            </a:r>
          </a:p>
          <a:p>
            <a:pPr lvl="2" rtl="0"/>
            <a:r>
              <a:rPr lang="en-gb"/>
              <a:t>Third level</a:t>
            </a:r>
          </a:p>
          <a:p>
            <a:pPr lvl="3" rtl="0"/>
            <a:r>
              <a:rPr lang="en-gb"/>
              <a:t>Fourth level</a:t>
            </a:r>
          </a:p>
          <a:p>
            <a:pPr lvl="4" rtl="0"/>
            <a:r>
              <a:rPr lang="en-gb"/>
              <a:t>Fifth level</a:t>
            </a:r>
            <a:endParaRPr lang="en-US"/>
          </a:p>
        </p:txBody>
      </p:sp>
      <p:sp>
        <p:nvSpPr>
          <p:cNvPr id="6" name="Footer Placeholder 5"/>
          <p:cNvSpPr>
            <a:spLocks noGrp="1"/>
          </p:cNvSpPr>
          <p:nvPr>
            <p:ph type="ftr" sz="quarter" idx="4"/>
          </p:nvPr>
        </p:nvSpPr>
        <p:spPr>
          <a:xfrm>
            <a:off x="1" y="9433107"/>
            <a:ext cx="2944283" cy="498293"/>
          </a:xfrm>
          <a:prstGeom prst="rect">
            <a:avLst/>
          </a:prstGeom>
        </p:spPr>
        <p:txBody>
          <a:bodyPr vert="horz" lIns="91440" tIns="45720" rIns="91440" bIns="45720" rtlCol="0" anchor="b"/>
          <a:lstStyle>
            <a:lvl1pPr algn="l">
              <a:defRPr sz="1200"/>
            </a:lvl1pPr>
          </a:lstStyle>
          <a:p>
            <a:pPr rtl="0"/>
            <a:endParaRPr lang="en-US"/>
          </a:p>
        </p:txBody>
      </p:sp>
      <p:sp>
        <p:nvSpPr>
          <p:cNvPr id="7" name="Slide Number Placeholder 6"/>
          <p:cNvSpPr>
            <a:spLocks noGrp="1"/>
          </p:cNvSpPr>
          <p:nvPr>
            <p:ph type="sldNum" sz="quarter" idx="5"/>
          </p:nvPr>
        </p:nvSpPr>
        <p:spPr>
          <a:xfrm>
            <a:off x="3848646" y="9433107"/>
            <a:ext cx="2944283" cy="498293"/>
          </a:xfrm>
          <a:prstGeom prst="rect">
            <a:avLst/>
          </a:prstGeom>
        </p:spPr>
        <p:txBody>
          <a:bodyPr vert="horz" lIns="91440" tIns="45720" rIns="91440" bIns="45720" rtlCol="0" anchor="b"/>
          <a:lstStyle>
            <a:lvl1pPr algn="r">
              <a:defRPr sz="1200"/>
            </a:lvl1pPr>
          </a:lstStyle>
          <a:p>
            <a:pPr rtl="0"/>
            <a:fld id="{8C896355-3DDC-9949-861F-AD0908BFCC23}" type="slidenum">
              <a:rPr lang="en-US" smtClean="0"/>
              <a:t>‹nr.›</a:t>
            </a:fld>
            <a:endParaRPr lang="en-US"/>
          </a:p>
        </p:txBody>
      </p:sp>
    </p:spTree>
    <p:extLst>
      <p:ext uri="{BB962C8B-B14F-4D97-AF65-F5344CB8AC3E}">
        <p14:creationId xmlns:p14="http://schemas.microsoft.com/office/powerpoint/2010/main" val="2099776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en-GB"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a:t>
            </a:fld>
            <a:endParaRPr lang="en-US"/>
          </a:p>
        </p:txBody>
      </p:sp>
    </p:spTree>
    <p:extLst>
      <p:ext uri="{BB962C8B-B14F-4D97-AF65-F5344CB8AC3E}">
        <p14:creationId xmlns:p14="http://schemas.microsoft.com/office/powerpoint/2010/main" val="70768432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Number of students </a:t>
            </a:r>
          </a:p>
          <a:p>
            <a:pPr rtl="0"/>
            <a:r>
              <a:rPr lang="en-gb" dirty="0"/>
              <a:t>Note: Total number of students enrolled on 1 October 2023. Includes students enrolled on ordinary full-time programmes, part-time programmes and visiting students.</a:t>
            </a:r>
          </a:p>
          <a:p>
            <a:pPr rtl="0"/>
            <a:r>
              <a:rPr lang="en-gb" dirty="0"/>
              <a:t>Source: </a:t>
            </a:r>
            <a:r>
              <a:rPr lang="en-gb" dirty="0" err="1"/>
              <a:t>QlikView</a:t>
            </a:r>
            <a:endParaRPr lang="da-DK" baseline="0" dirty="0"/>
          </a:p>
          <a:p>
            <a:pPr rtl="0"/>
            <a:endParaRPr lang="da-DK" dirty="0"/>
          </a:p>
          <a:p>
            <a:pPr rtl="0"/>
            <a:r>
              <a:rPr lang="en-gb" b="1" dirty="0"/>
              <a:t>PhD students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Source: The Finance and Accounts Department, calculated 31.12.2023 (AAU </a:t>
            </a:r>
            <a:r>
              <a:rPr lang="en-GB" dirty="0"/>
              <a:t>in figures</a:t>
            </a:r>
            <a:r>
              <a:rPr lang="en-gb" baseline="0" dirty="0"/>
              <a:t>)</a:t>
            </a:r>
            <a:endParaRPr lang="da-DK" dirty="0"/>
          </a:p>
          <a:p>
            <a:pPr rtl="0"/>
            <a:r>
              <a:rPr lang="en-gb" dirty="0"/>
              <a:t>Note: Number of PhD students</a:t>
            </a:r>
            <a:endParaRPr lang="da-DK" dirty="0"/>
          </a:p>
          <a:p>
            <a:pPr rtl="0"/>
            <a:endParaRPr lang="en-gb" b="1" dirty="0"/>
          </a:p>
          <a:p>
            <a:pPr rtl="0"/>
            <a:r>
              <a:rPr lang="en-gb" b="1" dirty="0"/>
              <a:t>FTE</a:t>
            </a:r>
          </a:p>
          <a:p>
            <a:pPr rtl="0"/>
            <a:r>
              <a:rPr lang="en-gb" dirty="0"/>
              <a:t>Source: AAU Key figures, </a:t>
            </a:r>
            <a:r>
              <a:rPr lang="en-gb" dirty="0" err="1"/>
              <a:t>calculted</a:t>
            </a:r>
            <a:r>
              <a:rPr lang="en-gb" dirty="0"/>
              <a:t> 31.12.2023</a:t>
            </a:r>
          </a:p>
          <a:p>
            <a:pPr rtl="0"/>
            <a:endParaRPr lang="en-GB" dirty="0"/>
          </a:p>
          <a:p>
            <a:pPr rtl="0"/>
            <a:r>
              <a:rPr lang="en-GB" b="1" dirty="0"/>
              <a:t>Revenue:</a:t>
            </a:r>
            <a:r>
              <a:rPr lang="en-GB" baseline="0" dirty="0"/>
              <a:t> </a:t>
            </a:r>
          </a:p>
          <a:p>
            <a:pPr rtl="0"/>
            <a:r>
              <a:rPr lang="en-GB" baseline="0" dirty="0"/>
              <a:t>Source: budget 2024 (Approved by the AAU Board dec 2023)</a:t>
            </a:r>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10</a:t>
            </a:fld>
            <a:endParaRPr lang="en-US"/>
          </a:p>
        </p:txBody>
      </p:sp>
    </p:spTree>
    <p:extLst>
      <p:ext uri="{BB962C8B-B14F-4D97-AF65-F5344CB8AC3E}">
        <p14:creationId xmlns:p14="http://schemas.microsoft.com/office/powerpoint/2010/main" val="33601119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rtl="0"/>
            <a:fld id="{8C896355-3DDC-9949-861F-AD0908BFCC23}" type="slidenum">
              <a:rPr lang="en-US" smtClean="0"/>
              <a:t>11</a:t>
            </a:fld>
            <a:endParaRPr lang="en-US"/>
          </a:p>
        </p:txBody>
      </p:sp>
    </p:spTree>
    <p:extLst>
      <p:ext uri="{BB962C8B-B14F-4D97-AF65-F5344CB8AC3E}">
        <p14:creationId xmlns:p14="http://schemas.microsoft.com/office/powerpoint/2010/main" val="18910099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buNone/>
            </a:pPr>
            <a:endParaRPr lang="da-DK" sz="1200" dirty="0"/>
          </a:p>
          <a:p>
            <a:pPr marL="0" indent="0" rtl="0">
              <a:buNone/>
            </a:pPr>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12</a:t>
            </a:fld>
            <a:endParaRPr lang="en-US"/>
          </a:p>
        </p:txBody>
      </p:sp>
    </p:spTree>
    <p:extLst>
      <p:ext uri="{BB962C8B-B14F-4D97-AF65-F5344CB8AC3E}">
        <p14:creationId xmlns:p14="http://schemas.microsoft.com/office/powerpoint/2010/main" val="196562043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79066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dirty="0"/>
              <a:t>MIT </a:t>
            </a:r>
            <a:r>
              <a:rPr lang="da-DK" sz="1200" kern="1200" dirty="0">
                <a:solidFill>
                  <a:schemeClr val="tx1"/>
                </a:solidFill>
                <a:latin typeface="+mn-lt"/>
                <a:ea typeface="+mn-ea"/>
                <a:cs typeface="+mn-cs"/>
              </a:rPr>
              <a:t>Report: </a:t>
            </a:r>
            <a:r>
              <a:rPr lang="en-US" sz="1200" kern="1200" dirty="0">
                <a:solidFill>
                  <a:schemeClr val="tx1"/>
                </a:solidFill>
                <a:latin typeface="+mn-lt"/>
                <a:ea typeface="+mn-ea"/>
                <a:cs typeface="+mn-cs"/>
              </a:rPr>
              <a:t>”The global state of the art in engineering education” </a:t>
            </a:r>
            <a:r>
              <a:rPr lang="en-US" dirty="0"/>
              <a:t>(Graham, Ruth for MIT, 2018)</a:t>
            </a:r>
            <a:endParaRPr lang="da-DK"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baseline="0" dirty="0"/>
              <a:t>Rapport from </a:t>
            </a:r>
            <a:r>
              <a:rPr lang="da-DK" dirty="0"/>
              <a:t>Massachusetts Institute of Technology (MIT)</a:t>
            </a:r>
            <a:r>
              <a:rPr lang="da-DK" baseline="0" dirty="0"/>
              <a:t> </a:t>
            </a:r>
            <a:r>
              <a:rPr lang="da-DK" dirty="0"/>
              <a:t>from March, 2018.</a:t>
            </a:r>
          </a:p>
          <a:p>
            <a:endParaRPr lang="da-DK" dirty="0"/>
          </a:p>
        </p:txBody>
      </p:sp>
      <p:sp>
        <p:nvSpPr>
          <p:cNvPr id="4" name="Pladsholder til slidenummer 3"/>
          <p:cNvSpPr>
            <a:spLocks noGrp="1"/>
          </p:cNvSpPr>
          <p:nvPr>
            <p:ph type="sldNum" sz="quarter" idx="10"/>
          </p:nvPr>
        </p:nvSpPr>
        <p:spPr/>
        <p:txBody>
          <a:bodyPr/>
          <a:lstStyle/>
          <a:p>
            <a:pPr rtl="0"/>
            <a:fld id="{8C896355-3DDC-9949-861F-AD0908BFCC23}" type="slidenum">
              <a:rPr lang="en-US" smtClean="0"/>
              <a:t>14</a:t>
            </a:fld>
            <a:endParaRPr lang="en-US"/>
          </a:p>
        </p:txBody>
      </p:sp>
    </p:spTree>
    <p:extLst>
      <p:ext uri="{BB962C8B-B14F-4D97-AF65-F5344CB8AC3E}">
        <p14:creationId xmlns:p14="http://schemas.microsoft.com/office/powerpoint/2010/main" val="4729717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dirty="0"/>
              <a:t>Note: Bachelor intake is calculated as intake through the Coordinated Admission System on 1 October of the year in question. Master intake is calculated on 1 October of the year in question. </a:t>
            </a:r>
          </a:p>
          <a:p>
            <a:pPr marL="0" marR="0" indent="0" algn="l" defTabSz="914400" rtl="0" eaLnBrk="1" fontAlgn="auto" latinLnBrk="0" hangingPunct="1">
              <a:lnSpc>
                <a:spcPct val="100000"/>
              </a:lnSpc>
              <a:spcBef>
                <a:spcPts val="0"/>
              </a:spcBef>
              <a:spcAft>
                <a:spcPts val="0"/>
              </a:spcAft>
              <a:buClrTx/>
              <a:buSzTx/>
              <a:buFontTx/>
              <a:buNone/>
              <a:tabLst/>
              <a:defRPr/>
            </a:pPr>
            <a:r>
              <a:rPr lang="en-gb" dirty="0"/>
              <a:t>Source: QlikView</a:t>
            </a:r>
            <a:endParaRPr lang="da-DK" dirty="0"/>
          </a:p>
          <a:p>
            <a:pPr rtl="0"/>
            <a:endParaRPr lang="da-DK" baseline="0" dirty="0"/>
          </a:p>
          <a:p>
            <a:pPr rtl="0"/>
            <a:r>
              <a:rPr lang="en-gb" dirty="0"/>
              <a:t>Number of programmes (includes programmes which are open</a:t>
            </a:r>
            <a:r>
              <a:rPr lang="en-gb" baseline="0" dirty="0"/>
              <a:t> for admission)</a:t>
            </a:r>
            <a:endParaRPr lang="en-gb" dirty="0"/>
          </a:p>
          <a:p>
            <a:pPr rtl="0"/>
            <a:r>
              <a:rPr lang="en-gb" dirty="0"/>
              <a:t>Source: database about AAU programmes, </a:t>
            </a:r>
            <a:r>
              <a:rPr lang="en-GB" dirty="0"/>
              <a:t>J</a:t>
            </a:r>
            <a:r>
              <a:rPr lang="en-gb" dirty="0"/>
              <a:t>anuary 2024</a:t>
            </a:r>
          </a:p>
        </p:txBody>
      </p:sp>
      <p:sp>
        <p:nvSpPr>
          <p:cNvPr id="4" name="Pladsholder til diasnummer 3"/>
          <p:cNvSpPr>
            <a:spLocks noGrp="1"/>
          </p:cNvSpPr>
          <p:nvPr>
            <p:ph type="sldNum" sz="quarter" idx="10"/>
          </p:nvPr>
        </p:nvSpPr>
        <p:spPr/>
        <p:txBody>
          <a:bodyPr/>
          <a:lstStyle/>
          <a:p>
            <a:fld id="{8C896355-3DDC-9949-861F-AD0908BFCC23}" type="slidenum">
              <a:rPr lang="en-US" smtClean="0"/>
              <a:t>15</a:t>
            </a:fld>
            <a:endParaRPr lang="en-US"/>
          </a:p>
        </p:txBody>
      </p:sp>
    </p:spTree>
    <p:extLst>
      <p:ext uri="{BB962C8B-B14F-4D97-AF65-F5344CB8AC3E}">
        <p14:creationId xmlns:p14="http://schemas.microsoft.com/office/powerpoint/2010/main" val="18489854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noProof="0" dirty="0">
                <a:solidFill>
                  <a:schemeClr val="bg1"/>
                </a:solidFill>
              </a:rPr>
              <a:t>Source: AAU website, Education and </a:t>
            </a:r>
            <a:r>
              <a:rPr lang="en-US" sz="1200" b="0" noProof="0" dirty="0" err="1">
                <a:solidFill>
                  <a:schemeClr val="bg1"/>
                </a:solidFill>
              </a:rPr>
              <a:t>Programmes</a:t>
            </a:r>
            <a:r>
              <a:rPr lang="en-US" sz="1200" b="0" noProof="0" dirty="0">
                <a:solidFill>
                  <a:schemeClr val="bg1"/>
                </a:solidFill>
              </a:rPr>
              <a:t> at Aalborg University. January 2022</a:t>
            </a:r>
          </a:p>
          <a:p>
            <a:endParaRPr lang="en-US" noProof="0" dirty="0"/>
          </a:p>
          <a:p>
            <a:r>
              <a:rPr lang="en-US" b="1" noProof="0" dirty="0"/>
              <a:t>Media, communication &amp; information</a:t>
            </a:r>
          </a:p>
          <a:p>
            <a:r>
              <a:rPr lang="en-US" b="0" baseline="0" noProof="0" dirty="0"/>
              <a:t>E.g. Communication &amp; Digital Media, International Business Communication, Artificial Intelligence Engineering</a:t>
            </a:r>
          </a:p>
          <a:p>
            <a:endParaRPr lang="en-US" baseline="0" noProof="0" dirty="0"/>
          </a:p>
          <a:p>
            <a:r>
              <a:rPr lang="en-US" b="1" baseline="0" noProof="0" dirty="0"/>
              <a:t>Society, Politics &amp; Economics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noProof="0" dirty="0"/>
              <a:t>E.g. </a:t>
            </a:r>
            <a:r>
              <a:rPr kumimoji="0" lang="en-US" sz="1200" b="0" i="0" u="none" strike="noStrike" kern="1200" cap="none" spc="0" normalizeH="0" noProof="0" dirty="0">
                <a:ln>
                  <a:noFill/>
                </a:ln>
                <a:solidFill>
                  <a:srgbClr val="211A52"/>
                </a:solidFill>
                <a:effectLst/>
                <a:uLnTx/>
                <a:uFillTx/>
                <a:latin typeface="Arial"/>
                <a:ea typeface="+mn-ea"/>
                <a:cs typeface="+mn-cs"/>
              </a:rPr>
              <a:t>Public Administration &amp; Social Studies, </a:t>
            </a:r>
            <a:r>
              <a:rPr lang="en-US" dirty="0">
                <a:solidFill>
                  <a:srgbClr val="211A52"/>
                </a:solidFill>
                <a:latin typeface="Arial"/>
              </a:rPr>
              <a:t>Economics, </a:t>
            </a:r>
            <a:r>
              <a:rPr kumimoji="0" lang="en-US" sz="1200" b="0" i="0" u="none" strike="noStrike" kern="1200" cap="none" spc="0" normalizeH="0" baseline="0" noProof="0" dirty="0">
                <a:ln>
                  <a:noFill/>
                </a:ln>
                <a:solidFill>
                  <a:srgbClr val="211A52"/>
                </a:solidFill>
                <a:effectLst/>
                <a:uLnTx/>
                <a:uFillTx/>
                <a:latin typeface="Arial"/>
                <a:ea typeface="+mn-ea"/>
                <a:cs typeface="+mn-cs"/>
              </a:rPr>
              <a:t>Sociology</a:t>
            </a:r>
          </a:p>
          <a:p>
            <a:endParaRPr lang="en-US"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Business Economics, Trade &amp; Management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baseline="0" noProof="0" dirty="0"/>
              <a:t>E.g. </a:t>
            </a:r>
            <a:r>
              <a:rPr lang="en-US" noProof="0" dirty="0">
                <a:solidFill>
                  <a:srgbClr val="211A52"/>
                </a:solidFill>
                <a:latin typeface="Arial"/>
              </a:rPr>
              <a:t>Economics and Business Administration, Law, </a:t>
            </a:r>
            <a:r>
              <a:rPr lang="en-US" sz="1600" dirty="0">
                <a:solidFill>
                  <a:srgbClr val="211A52"/>
                </a:solidFill>
                <a:latin typeface="Arial"/>
              </a:rPr>
              <a:t>Global Business Engineering</a:t>
            </a:r>
            <a:endParaRPr kumimoji="0" lang="en-US" sz="1050" b="0" i="0" u="none" strike="noStrike" kern="1200" cap="none" spc="0" normalizeH="0" baseline="0" noProof="0" dirty="0">
              <a:ln>
                <a:noFill/>
              </a:ln>
              <a:solidFill>
                <a:srgbClr val="211A52"/>
              </a:solidFill>
              <a:effectLst/>
              <a:uLnTx/>
              <a:uFillTx/>
              <a:latin typeface="Arial"/>
              <a:ea typeface="+mn-ea"/>
              <a:cs typeface="+mn-cs"/>
            </a:endParaRPr>
          </a:p>
          <a:p>
            <a:endParaRPr lang="en-US" b="0"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Biology, Chemistry &amp; Nature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11A52"/>
                </a:solidFill>
                <a:effectLst/>
                <a:uLnTx/>
                <a:uFillTx/>
                <a:latin typeface="Arial"/>
                <a:ea typeface="+mn-ea"/>
                <a:cs typeface="+mn-cs"/>
              </a:rPr>
              <a:t>E.g. Biology, Chemistry, Environmental Science </a:t>
            </a:r>
            <a:endParaRPr kumimoji="0" lang="en-US" sz="11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noProof="0" dirty="0"/>
          </a:p>
          <a:p>
            <a:r>
              <a:rPr lang="en-US" b="1" baseline="0" noProof="0" dirty="0"/>
              <a:t>Art, music and design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noProof="0" dirty="0"/>
              <a:t>E.g. Architecture &amp; Design, </a:t>
            </a:r>
            <a:r>
              <a:rPr kumimoji="0" lang="en-US" sz="1200" b="0" i="0" u="none" strike="noStrike" kern="1200" cap="none" spc="0" normalizeH="0" baseline="0" noProof="0" dirty="0">
                <a:ln>
                  <a:noFill/>
                </a:ln>
                <a:solidFill>
                  <a:srgbClr val="211A52"/>
                </a:solidFill>
                <a:effectLst/>
                <a:uLnTx/>
                <a:uFillTx/>
                <a:latin typeface="Arial"/>
                <a:ea typeface="+mn-ea"/>
                <a:cs typeface="+mn-cs"/>
              </a:rPr>
              <a:t>Art &amp; Technology, Music,</a:t>
            </a:r>
            <a:r>
              <a:rPr kumimoji="0" lang="en-US" sz="1200" b="0" i="0" u="none" strike="noStrike" kern="1200" cap="none" spc="0" normalizeH="0" noProof="0" dirty="0">
                <a:ln>
                  <a:noFill/>
                </a:ln>
                <a:solidFill>
                  <a:srgbClr val="211A52"/>
                </a:solidFill>
                <a:effectLst/>
                <a:uLnTx/>
                <a:uFillTx/>
                <a:latin typeface="Arial"/>
                <a:ea typeface="+mn-ea"/>
                <a:cs typeface="+mn-cs"/>
              </a:rPr>
              <a:t> Sustainable Design</a:t>
            </a:r>
            <a:endParaRPr kumimoji="0" lang="en-US" sz="12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ctr" defTabSz="914318" rtl="0" eaLnBrk="1" fontAlgn="auto" latinLnBrk="0" hangingPunct="1">
              <a:lnSpc>
                <a:spcPct val="100000"/>
              </a:lnSpc>
              <a:spcBef>
                <a:spcPts val="60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Medicine, </a:t>
            </a:r>
            <a:r>
              <a:rPr lang="en-US" b="1" dirty="0">
                <a:solidFill>
                  <a:srgbClr val="211A52"/>
                </a:solidFill>
                <a:latin typeface="Arial"/>
              </a:rPr>
              <a:t>H</a:t>
            </a:r>
            <a:r>
              <a:rPr kumimoji="0" lang="en-US" sz="1200" b="1" i="0" u="none" strike="noStrike" kern="1200" cap="none" spc="0" normalizeH="0" baseline="0" noProof="0" dirty="0" err="1">
                <a:ln>
                  <a:noFill/>
                </a:ln>
                <a:solidFill>
                  <a:srgbClr val="211A52"/>
                </a:solidFill>
                <a:effectLst/>
                <a:uLnTx/>
                <a:uFillTx/>
                <a:latin typeface="Arial"/>
                <a:ea typeface="+mn-ea"/>
                <a:cs typeface="+mn-cs"/>
              </a:rPr>
              <a:t>ealth</a:t>
            </a:r>
            <a:r>
              <a:rPr kumimoji="0" lang="en-US" sz="1200" b="1" i="0" u="none" strike="noStrike" kern="1200" cap="none" spc="0" normalizeH="0" baseline="0" noProof="0" dirty="0">
                <a:ln>
                  <a:noFill/>
                </a:ln>
                <a:solidFill>
                  <a:srgbClr val="211A52"/>
                </a:solidFill>
                <a:effectLst/>
                <a:uLnTx/>
                <a:uFillTx/>
                <a:latin typeface="Arial"/>
                <a:ea typeface="+mn-ea"/>
                <a:cs typeface="+mn-cs"/>
              </a:rPr>
              <a:t> &amp; Care</a:t>
            </a:r>
          </a:p>
          <a:p>
            <a:pPr marL="0" marR="0" lvl="0" indent="0" algn="l" defTabSz="914318" rtl="0" eaLnBrk="1" fontAlgn="auto" latinLnBrk="0" hangingPunct="1">
              <a:lnSpc>
                <a:spcPct val="100000"/>
              </a:lnSpc>
              <a:spcBef>
                <a:spcPts val="600"/>
              </a:spcBef>
              <a:spcAft>
                <a:spcPts val="0"/>
              </a:spcAft>
              <a:buClrTx/>
              <a:buSzTx/>
              <a:buFontTx/>
              <a:buNone/>
              <a:tabLst/>
              <a:defRPr/>
            </a:pPr>
            <a:r>
              <a:rPr lang="en-US" baseline="0" noProof="0" dirty="0"/>
              <a:t>E.g. Medicine, </a:t>
            </a:r>
            <a:r>
              <a:rPr lang="en-US" dirty="0">
                <a:solidFill>
                  <a:srgbClr val="211A52"/>
                </a:solidFill>
                <a:latin typeface="Arial"/>
              </a:rPr>
              <a:t>Sports Science, Biomedical Engineering &amp; Informatics</a:t>
            </a:r>
          </a:p>
          <a:p>
            <a:pPr marL="0" marR="0" lvl="0" indent="0" algn="l" defTabSz="914318" rtl="0" eaLnBrk="1" fontAlgn="auto" latinLnBrk="0" hangingPunct="1">
              <a:lnSpc>
                <a:spcPct val="100000"/>
              </a:lnSpc>
              <a:spcBef>
                <a:spcPts val="600"/>
              </a:spcBef>
              <a:spcAft>
                <a:spcPts val="0"/>
              </a:spcAft>
              <a:buClrTx/>
              <a:buSzTx/>
              <a:buFontTx/>
              <a:buNone/>
              <a:tabLst/>
              <a:defRPr/>
            </a:pPr>
            <a:endParaRPr lang="en-US" dirty="0">
              <a:solidFill>
                <a:srgbClr val="211A52"/>
              </a:solidFill>
              <a:latin typeface="Arial"/>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Physics, Mathematics &amp; Nanotechnology</a:t>
            </a:r>
          </a:p>
          <a:p>
            <a:r>
              <a:rPr lang="en-US" baseline="0" noProof="0" dirty="0"/>
              <a:t>E.g. Physics, Mathematics &amp; Nanotechnology</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Pedagogy, Psychology &amp; Teaching</a:t>
            </a:r>
          </a:p>
          <a:p>
            <a:r>
              <a:rPr lang="en-US" baseline="0" noProof="0" dirty="0"/>
              <a:t>E.g. Psychology, Music Therapy</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err="1">
                <a:ln>
                  <a:noFill/>
                </a:ln>
                <a:solidFill>
                  <a:srgbClr val="211A52"/>
                </a:solidFill>
                <a:effectLst/>
                <a:uLnTx/>
                <a:uFillTx/>
                <a:latin typeface="Arial"/>
                <a:ea typeface="+mn-ea"/>
                <a:cs typeface="+mn-cs"/>
              </a:rPr>
              <a:t>Langugage</a:t>
            </a:r>
            <a:r>
              <a:rPr kumimoji="0" lang="en-US" sz="1200" b="1" i="0" u="none" strike="noStrike" kern="1200" cap="none" spc="0" normalizeH="0" baseline="0" noProof="0" dirty="0">
                <a:ln>
                  <a:noFill/>
                </a:ln>
                <a:solidFill>
                  <a:srgbClr val="211A52"/>
                </a:solidFill>
                <a:effectLst/>
                <a:uLnTx/>
                <a:uFillTx/>
                <a:latin typeface="Arial"/>
                <a:ea typeface="+mn-ea"/>
                <a:cs typeface="+mn-cs"/>
              </a:rPr>
              <a:t>, Culture &amp; History</a:t>
            </a:r>
          </a:p>
          <a:p>
            <a:r>
              <a:rPr lang="en-US" baseline="0" noProof="0" dirty="0"/>
              <a:t>E.g. English, History, Language &amp; International Studies, Applied Philosophy </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IT, Electronics &amp; Programming</a:t>
            </a:r>
          </a:p>
          <a:p>
            <a:r>
              <a:rPr lang="en-US" baseline="0" noProof="0" dirty="0"/>
              <a:t>E.g. Computer Science, Robotics, </a:t>
            </a:r>
            <a:r>
              <a:rPr lang="en-US" baseline="0" noProof="0" dirty="0" err="1"/>
              <a:t>Medialogy</a:t>
            </a:r>
            <a:r>
              <a:rPr lang="en-US" baseline="0" noProof="0" dirty="0"/>
              <a:t> </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Technique, Construction &amp; Innovation</a:t>
            </a:r>
          </a:p>
          <a:p>
            <a:r>
              <a:rPr lang="en-US" baseline="0" noProof="0" dirty="0"/>
              <a:t>E.g. Structural &amp; Civil Engineering, Energy Engineering, Mechanical Engineering</a:t>
            </a:r>
            <a:endParaRPr lang="en-US" noProof="0" dirty="0"/>
          </a:p>
          <a:p>
            <a:endParaRPr lang="en-US" noProof="0" dirty="0"/>
          </a:p>
          <a:p>
            <a:endParaRPr lang="en-US" noProof="0" dirty="0"/>
          </a:p>
        </p:txBody>
      </p:sp>
      <p:sp>
        <p:nvSpPr>
          <p:cNvPr id="4" name="Pladsholder til slidenummer 3"/>
          <p:cNvSpPr>
            <a:spLocks noGrp="1"/>
          </p:cNvSpPr>
          <p:nvPr>
            <p:ph type="sldNum" sz="quarter" idx="5"/>
          </p:nvPr>
        </p:nvSpPr>
        <p:spPr/>
        <p:txBody>
          <a:bodyPr/>
          <a:lstStyle/>
          <a:p>
            <a:pPr rtl="0"/>
            <a:fld id="{8C896355-3DDC-9949-861F-AD0908BFCC23}" type="slidenum">
              <a:rPr lang="en-US" smtClean="0"/>
              <a:t>16</a:t>
            </a:fld>
            <a:endParaRPr lang="en-US"/>
          </a:p>
        </p:txBody>
      </p:sp>
    </p:spTree>
    <p:extLst>
      <p:ext uri="{BB962C8B-B14F-4D97-AF65-F5344CB8AC3E}">
        <p14:creationId xmlns:p14="http://schemas.microsoft.com/office/powerpoint/2010/main" val="37440294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19</a:t>
            </a:fld>
            <a:endParaRPr lang="en-US"/>
          </a:p>
        </p:txBody>
      </p:sp>
    </p:spTree>
    <p:extLst>
      <p:ext uri="{BB962C8B-B14F-4D97-AF65-F5344CB8AC3E}">
        <p14:creationId xmlns:p14="http://schemas.microsoft.com/office/powerpoint/2010/main" val="28725029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5463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08379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2</a:t>
            </a:fld>
            <a:endParaRPr lang="en-US"/>
          </a:p>
        </p:txBody>
      </p:sp>
    </p:spTree>
    <p:extLst>
      <p:ext uri="{BB962C8B-B14F-4D97-AF65-F5344CB8AC3E}">
        <p14:creationId xmlns:p14="http://schemas.microsoft.com/office/powerpoint/2010/main" val="7672517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solidFill>
                  <a:schemeClr val="bg1"/>
                </a:solidFill>
              </a:rPr>
              <a:t>The best European university for engineering</a:t>
            </a:r>
          </a:p>
          <a:p>
            <a:pPr marL="0" indent="0" rtl="0">
              <a:buFont typeface="Arial" panose="020B0604020202020204" pitchFamily="34" charset="0"/>
              <a:buNone/>
            </a:pPr>
            <a:r>
              <a:rPr lang="en-gb" dirty="0"/>
              <a:t>Source: Best Global Universities for Engineering, U.S. News &amp; World Report 2023</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AAU is among the top universities in the world</a:t>
            </a: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dirty="0">
                <a:solidFill>
                  <a:schemeClr val="bg1"/>
                </a:solidFill>
              </a:rPr>
              <a:t>Source: World University Rankings, Times Higher Education, 2024</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dirty="0">
                <a:solidFill>
                  <a:schemeClr val="tx1"/>
                </a:solidFill>
                <a:latin typeface="+mn-lt"/>
              </a:rPr>
              <a:t>Kilde: Times </a:t>
            </a:r>
            <a:r>
              <a:rPr lang="da-DK" dirty="0" err="1">
                <a:solidFill>
                  <a:schemeClr val="tx1"/>
                </a:solidFill>
                <a:latin typeface="+mn-lt"/>
              </a:rPr>
              <a:t>Higher</a:t>
            </a:r>
            <a:r>
              <a:rPr lang="da-DK" dirty="0">
                <a:solidFill>
                  <a:schemeClr val="tx1"/>
                </a:solidFill>
                <a:latin typeface="+mn-lt"/>
              </a:rPr>
              <a:t> Education </a:t>
            </a:r>
            <a:r>
              <a:rPr lang="da-DK" dirty="0" err="1">
                <a:solidFill>
                  <a:schemeClr val="tx1"/>
                </a:solidFill>
                <a:latin typeface="+mn-lt"/>
              </a:rPr>
              <a:t>Impact</a:t>
            </a:r>
            <a:r>
              <a:rPr lang="da-DK" dirty="0">
                <a:solidFill>
                  <a:schemeClr val="tx1"/>
                </a:solidFill>
                <a:latin typeface="+mn-lt"/>
              </a:rPr>
              <a:t> Ranking 2023</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AAU is the best young university in Scandinavia</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Note: AAU 2023 No. 35.  The rank</a:t>
            </a:r>
            <a:r>
              <a:rPr lang="en-gb" b="0" baseline="0" dirty="0"/>
              <a:t> i</a:t>
            </a:r>
            <a:r>
              <a:rPr lang="en-gb" b="0" dirty="0"/>
              <a:t>ncludes 605 universities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Times Higher Education </a:t>
            </a:r>
            <a:r>
              <a:rPr lang="da-DK" b="0" baseline="0" dirty="0"/>
              <a:t>Young University Ranking</a:t>
            </a:r>
            <a:endParaRPr lang="en-gb" b="0" dirty="0"/>
          </a:p>
          <a:p>
            <a:pPr marL="0" indent="0" rtl="0">
              <a:buFont typeface="Arial" panose="020B0604020202020204" pitchFamily="34" charset="0"/>
              <a:buNone/>
            </a:pPr>
            <a:endParaRPr lang="da-DK" dirty="0"/>
          </a:p>
          <a:p>
            <a:pPr marL="0" indent="0" rtl="0">
              <a:buFont typeface="Arial" panose="020B0604020202020204" pitchFamily="34" charset="0"/>
              <a:buNone/>
            </a:pPr>
            <a:r>
              <a:rPr lang="da-DK" dirty="0"/>
              <a:t>Note: AAU 2021</a:t>
            </a:r>
            <a:r>
              <a:rPr lang="da-DK" baseline="0" dirty="0"/>
              <a:t> No. 34</a:t>
            </a:r>
          </a:p>
          <a:p>
            <a:pPr marL="0" indent="0" rtl="0">
              <a:buFont typeface="Arial" panose="020B0604020202020204" pitchFamily="34" charset="0"/>
              <a:buNone/>
            </a:pPr>
            <a:r>
              <a:rPr lang="da-DK" baseline="0" dirty="0"/>
              <a:t>Source: QS World University Ranking Top 150 under 50</a:t>
            </a:r>
            <a:endParaRPr lang="da-DK" dirty="0"/>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23</a:t>
            </a:fld>
            <a:endParaRPr lang="en-US"/>
          </a:p>
        </p:txBody>
      </p:sp>
    </p:spTree>
    <p:extLst>
      <p:ext uri="{BB962C8B-B14F-4D97-AF65-F5344CB8AC3E}">
        <p14:creationId xmlns:p14="http://schemas.microsoft.com/office/powerpoint/2010/main" val="231274599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lvl="0" rtl="0"/>
            <a:r>
              <a:rPr lang="en-US" sz="1200" b="1" kern="1200" dirty="0">
                <a:solidFill>
                  <a:schemeClr val="tx1"/>
                </a:solidFill>
                <a:effectLst/>
                <a:latin typeface="+mn-lt"/>
                <a:ea typeface="+mn-ea"/>
                <a:cs typeface="+mn-cs"/>
              </a:rPr>
              <a:t>Examples</a:t>
            </a:r>
          </a:p>
          <a:p>
            <a:pPr lvl="0" rtl="0"/>
            <a:r>
              <a:rPr lang="en-US" sz="1200" b="1" kern="1200" dirty="0">
                <a:solidFill>
                  <a:schemeClr val="tx1"/>
                </a:solidFill>
                <a:effectLst/>
                <a:latin typeface="+mn-lt"/>
                <a:ea typeface="+mn-ea"/>
                <a:cs typeface="+mn-cs"/>
              </a:rPr>
              <a:t>Virtual reality:</a:t>
            </a:r>
            <a:r>
              <a:rPr lang="en-US" sz="1200" kern="1200" dirty="0">
                <a:solidFill>
                  <a:schemeClr val="tx1"/>
                </a:solidFill>
                <a:effectLst/>
                <a:latin typeface="+mn-lt"/>
                <a:ea typeface="+mn-ea"/>
                <a:cs typeface="+mn-cs"/>
              </a:rPr>
              <a:t> Combating anxiety in children with autism. Getting senior citizens to exercise more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Big data:</a:t>
            </a:r>
            <a:r>
              <a:rPr lang="en-US" sz="1200" b="0" i="0" kern="1200" dirty="0">
                <a:solidFill>
                  <a:schemeClr val="tx1"/>
                </a:solidFill>
                <a:effectLst/>
                <a:latin typeface="+mn-lt"/>
                <a:ea typeface="+mn-ea"/>
                <a:cs typeface="+mn-cs"/>
              </a:rPr>
              <a:t> Ensuring more efficient, safe and environmentally friendly traffic</a:t>
            </a:r>
          </a:p>
          <a:p>
            <a:pPr lvl="0" rtl="0"/>
            <a:r>
              <a:rPr lang="en-US" sz="1200" b="1" i="0" kern="1200" dirty="0">
                <a:solidFill>
                  <a:schemeClr val="tx1"/>
                </a:solidFill>
                <a:effectLst/>
                <a:latin typeface="+mn-lt"/>
                <a:ea typeface="+mn-ea"/>
                <a:cs typeface="+mn-cs"/>
              </a:rPr>
              <a:t>Robots, drones and satellites: </a:t>
            </a:r>
            <a:r>
              <a:rPr lang="en-US" sz="1200" b="0" i="0" kern="1200" dirty="0">
                <a:solidFill>
                  <a:schemeClr val="tx1"/>
                </a:solidFill>
                <a:effectLst/>
                <a:latin typeface="+mn-lt"/>
                <a:ea typeface="+mn-ea"/>
                <a:cs typeface="+mn-cs"/>
              </a:rPr>
              <a:t>Developing self-running robots that can find the way in airports and in hospitals</a:t>
            </a:r>
          </a:p>
          <a:p>
            <a:pPr lvl="0" rtl="0"/>
            <a:r>
              <a:rPr lang="en-US" sz="1200" b="1" i="0" kern="1200" dirty="0">
                <a:solidFill>
                  <a:schemeClr val="tx1"/>
                </a:solidFill>
                <a:effectLst/>
                <a:latin typeface="+mn-lt"/>
                <a:ea typeface="+mn-ea"/>
                <a:cs typeface="+mn-cs"/>
              </a:rPr>
              <a:t>Artificial intelligence: </a:t>
            </a:r>
            <a:r>
              <a:rPr lang="en-US" sz="1200" b="0" i="0" kern="1200" dirty="0">
                <a:solidFill>
                  <a:schemeClr val="tx1"/>
                </a:solidFill>
                <a:effectLst/>
                <a:latin typeface="+mn-lt"/>
                <a:ea typeface="+mn-ea"/>
                <a:cs typeface="+mn-cs"/>
              </a:rPr>
              <a:t>Improving hearing AIDS by eliminating noise and clarifying speech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Sustainable architecture/Renewable energy: </a:t>
            </a:r>
            <a:r>
              <a:rPr lang="en-US" sz="1200" b="0" i="0" kern="1200" dirty="0">
                <a:solidFill>
                  <a:schemeClr val="tx1"/>
                </a:solidFill>
                <a:effectLst/>
                <a:latin typeface="+mn-lt"/>
                <a:ea typeface="+mn-ea"/>
                <a:cs typeface="+mn-cs"/>
              </a:rPr>
              <a:t>Developing ZERO-energy buildings. World's largest research effort in district heating (4DH) </a:t>
            </a:r>
            <a:endParaRPr lang="da-DK" i="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Water infrastructure:</a:t>
            </a:r>
            <a:r>
              <a:rPr lang="en-US" sz="1200" i="0" kern="1200" dirty="0">
                <a:solidFill>
                  <a:schemeClr val="tx1"/>
                </a:solidFill>
                <a:effectLst/>
                <a:latin typeface="+mn-lt"/>
                <a:ea typeface="+mn-ea"/>
                <a:cs typeface="+mn-cs"/>
              </a:rPr>
              <a:t> H</a:t>
            </a:r>
            <a:r>
              <a:rPr lang="en-US" sz="1200" b="0" i="0" kern="1200" dirty="0">
                <a:solidFill>
                  <a:schemeClr val="tx1"/>
                </a:solidFill>
                <a:effectLst/>
                <a:latin typeface="+mn-lt"/>
                <a:ea typeface="+mn-ea"/>
                <a:cs typeface="+mn-cs"/>
              </a:rPr>
              <a:t>elping to reduce a global annual water wastage of 10,000 billion liters in the w</a:t>
            </a:r>
            <a:r>
              <a:rPr lang="en-US" sz="1200" i="0" kern="1200" dirty="0">
                <a:solidFill>
                  <a:schemeClr val="tx1"/>
                </a:solidFill>
                <a:effectLst/>
                <a:latin typeface="+mn-lt"/>
                <a:ea typeface="+mn-ea"/>
                <a:cs typeface="+mn-cs"/>
              </a:rPr>
              <a:t>orld’s first modular lab </a:t>
            </a:r>
            <a:endParaRPr lang="da-DK" sz="1200" b="0" i="0" kern="1200" baseline="0" dirty="0">
              <a:solidFill>
                <a:schemeClr val="tx1"/>
              </a:solidFill>
              <a:effectLst/>
              <a:latin typeface="+mn-lt"/>
              <a:ea typeface="+mn-ea"/>
              <a:cs typeface="+mn-cs"/>
            </a:endParaRPr>
          </a:p>
          <a:p>
            <a:pPr lvl="0" rtl="0"/>
            <a:endParaRPr lang="da-DK" sz="1200" kern="1200" dirty="0">
              <a:solidFill>
                <a:schemeClr val="tx1"/>
              </a:solidFill>
              <a:effectLst/>
              <a:latin typeface="+mn-lt"/>
              <a:ea typeface="+mn-ea"/>
              <a:cs typeface="+mn-cs"/>
            </a:endParaRPr>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24</a:t>
            </a:fld>
            <a:endParaRPr lang="en-US"/>
          </a:p>
        </p:txBody>
      </p:sp>
    </p:spTree>
    <p:extLst>
      <p:ext uri="{BB962C8B-B14F-4D97-AF65-F5344CB8AC3E}">
        <p14:creationId xmlns:p14="http://schemas.microsoft.com/office/powerpoint/2010/main" val="39698860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200" b="1" i="0" u="none" strike="noStrike" kern="1200" baseline="0">
                <a:solidFill>
                  <a:schemeClr val="tx1"/>
                </a:solidFill>
                <a:latin typeface="+mn-lt"/>
                <a:ea typeface="+mn-ea"/>
                <a:cs typeface="+mn-cs"/>
              </a:rPr>
              <a:t>SUSTAINABLE </a:t>
            </a:r>
            <a:r>
              <a:rPr lang="da-DK" sz="1200" b="1" i="0" u="none" strike="noStrike" kern="1200" baseline="0" dirty="0">
                <a:solidFill>
                  <a:schemeClr val="tx1"/>
                </a:solidFill>
                <a:latin typeface="+mn-lt"/>
                <a:ea typeface="+mn-ea"/>
                <a:cs typeface="+mn-cs"/>
              </a:rPr>
              <a:t>ENERGY AND POWER ELECTRONICS</a:t>
            </a:r>
          </a:p>
          <a:p>
            <a:r>
              <a:rPr lang="en-US" sz="1200" b="0" i="0" u="none" strike="noStrike" kern="1200" baseline="0" dirty="0">
                <a:solidFill>
                  <a:schemeClr val="tx1"/>
                </a:solidFill>
                <a:latin typeface="+mn-lt"/>
                <a:ea typeface="+mn-ea"/>
                <a:cs typeface="+mn-cs"/>
              </a:rPr>
              <a:t>Creating a reliable, sustainable and competitive energy system is one of society's major challenges. Our research includes: </a:t>
            </a:r>
          </a:p>
          <a:p>
            <a:r>
              <a:rPr lang="en-US" sz="1200" b="0" i="0" u="none" strike="noStrike" kern="1200" baseline="0" dirty="0">
                <a:solidFill>
                  <a:schemeClr val="tx1"/>
                </a:solidFill>
                <a:latin typeface="+mn-lt"/>
                <a:ea typeface="+mn-ea"/>
                <a:cs typeface="+mn-cs"/>
              </a:rPr>
              <a:t>› Intelligent integrated energy systems that synthesize renewable energy with existing energy production </a:t>
            </a:r>
          </a:p>
          <a:p>
            <a:r>
              <a:rPr lang="en-US" sz="1200" b="0" i="0" u="none" strike="noStrike" kern="1200" baseline="0" dirty="0">
                <a:solidFill>
                  <a:schemeClr val="tx1"/>
                </a:solidFill>
                <a:latin typeface="+mn-lt"/>
                <a:ea typeface="+mn-ea"/>
                <a:cs typeface="+mn-cs"/>
              </a:rPr>
              <a:t>› AAU deliver world class research within power electronics. In 2017 Prof. Frede Blaabjerg was the most cited researcher per publication in “engineering”.</a:t>
            </a:r>
          </a:p>
          <a:p>
            <a:r>
              <a:rPr lang="en-US" sz="1200" b="1" i="0" u="none" strike="noStrike" kern="1200" baseline="0" dirty="0" err="1">
                <a:solidFill>
                  <a:schemeClr val="tx1"/>
                </a:solidFill>
                <a:latin typeface="+mn-lt"/>
                <a:ea typeface="+mn-ea"/>
                <a:cs typeface="+mn-cs"/>
              </a:rPr>
              <a:t>Eksempler</a:t>
            </a:r>
            <a:r>
              <a:rPr lang="en-US" sz="1200" b="1" i="0" u="none" strike="noStrike" kern="1200" baseline="0" dirty="0">
                <a:solidFill>
                  <a:schemeClr val="tx1"/>
                </a:solidFill>
                <a:latin typeface="+mn-lt"/>
                <a:ea typeface="+mn-ea"/>
                <a:cs typeface="+mn-cs"/>
              </a:rPr>
              <a:t>:</a:t>
            </a:r>
          </a:p>
          <a:p>
            <a:pPr marL="171450" indent="-171450">
              <a:buFontTx/>
              <a:buChar char="-"/>
            </a:pPr>
            <a:r>
              <a:rPr lang="da-DK" sz="1200" b="0" kern="1200" dirty="0">
                <a:solidFill>
                  <a:schemeClr val="tx1"/>
                </a:solidFill>
                <a:effectLst/>
                <a:latin typeface="+mn-lt"/>
                <a:ea typeface="+mn-ea"/>
                <a:cs typeface="+mn-cs"/>
              </a:rPr>
              <a:t>Nye algoritmer kan spare vindmølleejere for millioner</a:t>
            </a:r>
          </a:p>
          <a:p>
            <a:pPr marL="171450" indent="-171450">
              <a:buFontTx/>
              <a:buChar char="-"/>
            </a:pPr>
            <a:r>
              <a:rPr lang="da-DK" sz="1200" b="0" kern="1200" dirty="0">
                <a:solidFill>
                  <a:schemeClr val="tx1"/>
                </a:solidFill>
                <a:effectLst/>
                <a:latin typeface="+mn-lt"/>
                <a:ea typeface="+mn-ea"/>
                <a:cs typeface="+mn-cs"/>
              </a:rPr>
              <a:t>Fremtidens batterier er lavet af svampe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Nyt komponentdesign øger vedvarende energisystemers levetid markant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Forskningscentret</a:t>
            </a:r>
            <a:r>
              <a:rPr lang="da-DK" sz="1200" b="0" i="0" kern="1200" cap="none" baseline="0" dirty="0">
                <a:solidFill>
                  <a:schemeClr val="tx1"/>
                </a:solidFill>
                <a:effectLst/>
                <a:latin typeface="+mn-lt"/>
                <a:ea typeface="+mn-ea"/>
                <a:cs typeface="+mn-cs"/>
              </a:rPr>
              <a:t> Zero Energy Building (ZEB)</a:t>
            </a:r>
            <a:endParaRPr lang="da-DK" sz="1200" b="0" i="0" kern="1200" cap="none" dirty="0">
              <a:solidFill>
                <a:schemeClr val="tx1"/>
              </a:solidFill>
              <a:effectLst/>
              <a:latin typeface="+mn-lt"/>
              <a:ea typeface="+mn-ea"/>
              <a:cs typeface="+mn-cs"/>
            </a:endParaRPr>
          </a:p>
          <a:p>
            <a:pPr marL="171450" indent="-171450">
              <a:buFontTx/>
              <a:buChar char="-"/>
            </a:pPr>
            <a:endParaRPr lang="en-US" sz="1200" b="0" i="0" u="none" strike="noStrike" kern="1200" baseline="0" dirty="0">
              <a:solidFill>
                <a:schemeClr val="tx1"/>
              </a:solidFill>
              <a:latin typeface="+mn-lt"/>
              <a:ea typeface="+mn-ea"/>
              <a:cs typeface="+mn-cs"/>
            </a:endParaRPr>
          </a:p>
          <a:p>
            <a:endParaRPr lang="en-US" sz="1200" b="0" i="0" u="none" strike="noStrike" kern="1200" baseline="0" dirty="0">
              <a:solidFill>
                <a:schemeClr val="tx1"/>
              </a:solidFill>
              <a:effectLst/>
              <a:latin typeface="+mn-lt"/>
              <a:ea typeface="+mn-ea"/>
              <a:cs typeface="+mn-cs"/>
            </a:endParaRPr>
          </a:p>
          <a:p>
            <a:r>
              <a:rPr lang="en-US" sz="1200" b="1" i="0" u="none" strike="noStrike" kern="1200" baseline="0" dirty="0">
                <a:solidFill>
                  <a:schemeClr val="tx1"/>
                </a:solidFill>
                <a:effectLst/>
                <a:latin typeface="+mn-lt"/>
                <a:ea typeface="+mn-ea"/>
                <a:cs typeface="+mn-cs"/>
              </a:rPr>
              <a:t>INDUSTRY 4.0 – ROBOTICS, DRONES AND AUTONOMOUS SYSTEMS</a:t>
            </a:r>
          </a:p>
          <a:p>
            <a:r>
              <a:rPr lang="da-DK" sz="1200" b="0" i="0" u="none" strike="noStrike" kern="1200" baseline="0" dirty="0">
                <a:solidFill>
                  <a:schemeClr val="tx1"/>
                </a:solidFill>
                <a:latin typeface="+mn-lt"/>
                <a:ea typeface="+mn-ea"/>
                <a:cs typeface="+mn-cs"/>
              </a:rPr>
              <a:t>Manufacturing models of the future. </a:t>
            </a:r>
            <a:r>
              <a:rPr lang="en-US" sz="1200" b="0" i="0" u="none" strike="noStrike" kern="1200" baseline="0" dirty="0">
                <a:solidFill>
                  <a:schemeClr val="tx1"/>
                </a:solidFill>
                <a:latin typeface="+mn-lt"/>
                <a:ea typeface="+mn-ea"/>
                <a:cs typeface="+mn-cs"/>
              </a:rPr>
              <a:t>The continuing digitalization of our society provides new opportunities and challenges for future production and business models. Our research addresses areas such as robots, drones, Big Data and 3D printing</a:t>
            </a:r>
          </a:p>
          <a:p>
            <a:r>
              <a:rPr lang="en-US" sz="1200" b="1" i="0" u="none" strike="noStrike" kern="1200" baseline="0" dirty="0" err="1">
                <a:solidFill>
                  <a:schemeClr val="tx1"/>
                </a:solidFill>
                <a:latin typeface="+mn-lt"/>
                <a:ea typeface="+mn-ea"/>
                <a:cs typeface="+mn-cs"/>
              </a:rPr>
              <a:t>Eksempler</a:t>
            </a:r>
            <a:r>
              <a:rPr lang="en-US" sz="1200" b="1" i="0" u="none" strike="noStrike" kern="1200" baseline="0" dirty="0">
                <a:solidFill>
                  <a:schemeClr val="tx1"/>
                </a:solidFill>
                <a:latin typeface="+mn-lt"/>
                <a:ea typeface="+mn-ea"/>
                <a:cs typeface="+mn-cs"/>
              </a:rPr>
              <a:t>:</a:t>
            </a:r>
          </a:p>
          <a:p>
            <a:pPr marL="171450" indent="-171450">
              <a:buFontTx/>
              <a:buChar char="-"/>
            </a:pPr>
            <a:r>
              <a:rPr lang="en-US" sz="1200" b="0" i="0" u="none" strike="noStrike" kern="1200" baseline="0" dirty="0" err="1">
                <a:solidFill>
                  <a:schemeClr val="tx1"/>
                </a:solidFill>
                <a:latin typeface="+mn-lt"/>
                <a:ea typeface="+mn-ea"/>
                <a:cs typeface="+mn-cs"/>
              </a:rPr>
              <a:t>Dronerne</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flyver</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ind</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i</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produktionshallen</a:t>
            </a:r>
            <a:endParaRPr lang="en-US" sz="1200" b="0" i="0" u="none" strike="noStrike" kern="1200" baseline="0" dirty="0">
              <a:solidFill>
                <a:schemeClr val="tx1"/>
              </a:solidFill>
              <a:latin typeface="+mn-lt"/>
              <a:ea typeface="+mn-ea"/>
              <a:cs typeface="+mn-cs"/>
            </a:endParaRPr>
          </a:p>
          <a:p>
            <a:pPr marL="171450" indent="-171450">
              <a:buFontTx/>
              <a:buChar char="-"/>
            </a:pPr>
            <a:r>
              <a:rPr lang="en-US" sz="1200" b="0" i="0" u="none" strike="noStrike" kern="1200" baseline="0" dirty="0" err="1">
                <a:solidFill>
                  <a:schemeClr val="tx1"/>
                </a:solidFill>
                <a:latin typeface="+mn-lt"/>
                <a:ea typeface="+mn-ea"/>
                <a:cs typeface="+mn-cs"/>
              </a:rPr>
              <a:t>Digitalt</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modenhedstjek</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skaber</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retning</a:t>
            </a:r>
            <a:r>
              <a:rPr lang="en-US" sz="1200" b="0" i="0" u="none" strike="noStrike" kern="1200" baseline="0" dirty="0">
                <a:solidFill>
                  <a:schemeClr val="tx1"/>
                </a:solidFill>
                <a:latin typeface="+mn-lt"/>
                <a:ea typeface="+mn-ea"/>
                <a:cs typeface="+mn-cs"/>
              </a:rPr>
              <a:t> for </a:t>
            </a:r>
            <a:r>
              <a:rPr lang="en-US" sz="1200" b="0" i="0" u="none" strike="noStrike" kern="1200" baseline="0" dirty="0" err="1">
                <a:solidFill>
                  <a:schemeClr val="tx1"/>
                </a:solidFill>
                <a:latin typeface="+mn-lt"/>
                <a:ea typeface="+mn-ea"/>
                <a:cs typeface="+mn-cs"/>
              </a:rPr>
              <a:t>fremtiden</a:t>
            </a:r>
            <a:endParaRPr lang="en-US" sz="1200" b="0" i="0" u="none" strike="noStrike" kern="1200" baseline="0" dirty="0">
              <a:solidFill>
                <a:schemeClr val="tx1"/>
              </a:solidFill>
              <a:latin typeface="+mn-lt"/>
              <a:ea typeface="+mn-ea"/>
              <a:cs typeface="+mn-cs"/>
            </a:endParaRPr>
          </a:p>
          <a:p>
            <a:endParaRPr lang="da-DK" sz="1200" b="0" i="0" u="none" strike="noStrike"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b="1" dirty="0"/>
              <a:t>STRUCTURAL ENGINEERING, IN-DOOR ENVIRONMENT AND OFF-SHORE CONSTRUCTIONS</a:t>
            </a:r>
          </a:p>
          <a:p>
            <a:pPr marL="171450" indent="-171450">
              <a:buFontTx/>
              <a:buChar char="-"/>
            </a:pPr>
            <a:r>
              <a:rPr lang="da-DK" sz="1200" b="0" i="0" u="none" strike="noStrike" kern="1200" baseline="0" dirty="0" err="1">
                <a:solidFill>
                  <a:schemeClr val="tx1"/>
                </a:solidFill>
                <a:effectLst/>
                <a:latin typeface="+mn-lt"/>
                <a:ea typeface="+mn-ea"/>
                <a:cs typeface="+mn-cs"/>
              </a:rPr>
              <a:t>Developing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tomorrow’s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energy</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efficient</a:t>
            </a:r>
            <a:r>
              <a:rPr lang="da-DK" sz="1200" b="0" i="0" u="none" strike="noStrike" kern="1200" baseline="0" dirty="0">
                <a:solidFill>
                  <a:schemeClr val="tx1"/>
                </a:solidFill>
                <a:effectLst/>
                <a:latin typeface="+mn-lt"/>
                <a:ea typeface="+mn-ea"/>
                <a:cs typeface="+mn-cs"/>
              </a:rPr>
              <a:t> new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sustainably</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renovating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existing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Indoor</a:t>
            </a:r>
            <a:r>
              <a:rPr lang="da-DK" sz="1200" b="0" i="0" u="none" strike="noStrike" kern="1200" baseline="0" dirty="0">
                <a:solidFill>
                  <a:schemeClr val="tx1"/>
                </a:solidFill>
                <a:effectLst/>
                <a:latin typeface="+mn-lt"/>
                <a:ea typeface="+mn-ea"/>
                <a:cs typeface="+mn-cs"/>
              </a:rPr>
              <a:t> air </a:t>
            </a:r>
            <a:r>
              <a:rPr lang="da-DK" sz="1200" b="0" i="0" u="none" strike="noStrike" kern="1200" baseline="0" dirty="0" err="1">
                <a:solidFill>
                  <a:schemeClr val="tx1"/>
                </a:solidFill>
                <a:effectLst/>
                <a:latin typeface="+mn-lt"/>
                <a:ea typeface="+mn-ea"/>
                <a:cs typeface="+mn-cs"/>
              </a:rPr>
              <a:t>quality</a:t>
            </a:r>
            <a:r>
              <a:rPr lang="da-DK" sz="1200" b="0" i="0" u="none" strike="noStrike" kern="1200" baseline="0" dirty="0">
                <a:solidFill>
                  <a:schemeClr val="tx1"/>
                </a:solidFill>
                <a:effectLst/>
                <a:latin typeface="+mn-lt"/>
                <a:ea typeface="+mn-ea"/>
                <a:cs typeface="+mn-cs"/>
              </a:rPr>
              <a:t> in new and </a:t>
            </a:r>
            <a:r>
              <a:rPr lang="da-DK" sz="1200" b="0" i="0" u="none" strike="noStrike" kern="1200" baseline="0" dirty="0" err="1">
                <a:solidFill>
                  <a:schemeClr val="tx1"/>
                </a:solidFill>
                <a:effectLst/>
                <a:latin typeface="+mn-lt"/>
                <a:ea typeface="+mn-ea"/>
                <a:cs typeface="+mn-cs"/>
              </a:rPr>
              <a:t>existing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its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significance</a:t>
            </a:r>
            <a:r>
              <a:rPr lang="da-DK" sz="1200" b="0" i="0" u="none" strike="noStrike" kern="1200" baseline="0" dirty="0">
                <a:solidFill>
                  <a:schemeClr val="tx1"/>
                </a:solidFill>
                <a:effectLst/>
                <a:latin typeface="+mn-lt"/>
                <a:ea typeface="+mn-ea"/>
                <a:cs typeface="+mn-cs"/>
              </a:rPr>
              <a:t> for human </a:t>
            </a:r>
            <a:r>
              <a:rPr lang="da-DK" sz="1200" b="0" i="0" u="none" strike="noStrike" kern="1200" baseline="0" dirty="0" err="1">
                <a:solidFill>
                  <a:schemeClr val="tx1"/>
                </a:solidFill>
                <a:effectLst/>
                <a:latin typeface="+mn-lt"/>
                <a:ea typeface="+mn-ea"/>
                <a:cs typeface="+mn-cs"/>
              </a:rPr>
              <a:t>health</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well-being</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Safe</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that</a:t>
            </a:r>
            <a:r>
              <a:rPr lang="da-DK" sz="1200" b="0" i="0" u="none" strike="noStrike" kern="1200" baseline="0" dirty="0">
                <a:solidFill>
                  <a:schemeClr val="tx1"/>
                </a:solidFill>
                <a:effectLst/>
                <a:latin typeface="+mn-lt"/>
                <a:ea typeface="+mn-ea"/>
                <a:cs typeface="+mn-cs"/>
              </a:rPr>
              <a:t> stand up to all types of </a:t>
            </a:r>
            <a:r>
              <a:rPr lang="da-DK" sz="1200" b="0" i="0" u="none" strike="noStrike" kern="1200" baseline="0" dirty="0" err="1">
                <a:solidFill>
                  <a:schemeClr val="tx1"/>
                </a:solidFill>
                <a:effectLst/>
                <a:latin typeface="+mn-lt"/>
                <a:ea typeface="+mn-ea"/>
                <a:cs typeface="+mn-cs"/>
              </a:rPr>
              <a:t>weather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phenomena</a:t>
            </a:r>
            <a:r>
              <a:rPr lang="da-DK" sz="1200" b="0" i="0" u="none" strike="noStrike" kern="1200" baseline="0" dirty="0">
                <a:solidFill>
                  <a:schemeClr val="tx1"/>
                </a:solidFill>
                <a:effectLst/>
                <a:latin typeface="+mn-lt"/>
                <a:ea typeface="+mn-ea"/>
                <a:cs typeface="+mn-cs"/>
              </a:rPr>
              <a:t> – more storms and </a:t>
            </a:r>
            <a:r>
              <a:rPr lang="da-DK" sz="1200" b="0" i="0" u="none" strike="noStrike" kern="1200" baseline="0" dirty="0" err="1">
                <a:solidFill>
                  <a:schemeClr val="tx1"/>
                </a:solidFill>
                <a:effectLst/>
                <a:latin typeface="+mn-lt"/>
                <a:ea typeface="+mn-ea"/>
                <a:cs typeface="+mn-cs"/>
              </a:rPr>
              <a:t>higher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water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levels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Risk</a:t>
            </a:r>
            <a:r>
              <a:rPr lang="da-DK" sz="1200" b="0" i="0" u="none" strike="noStrike" kern="1200" baseline="0" dirty="0">
                <a:solidFill>
                  <a:schemeClr val="tx1"/>
                </a:solidFill>
                <a:effectLst/>
                <a:latin typeface="+mn-lt"/>
                <a:ea typeface="+mn-ea"/>
                <a:cs typeface="+mn-cs"/>
              </a:rPr>
              <a:t> management </a:t>
            </a:r>
            <a:r>
              <a:rPr lang="da-DK" sz="1200" b="0" i="0" u="none" strike="noStrike" kern="1200" baseline="0" dirty="0" err="1">
                <a:solidFill>
                  <a:schemeClr val="tx1"/>
                </a:solidFill>
                <a:effectLst/>
                <a:latin typeface="+mn-lt"/>
                <a:ea typeface="+mn-ea"/>
                <a:cs typeface="+mn-cs"/>
              </a:rPr>
              <a:t>that</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responds</a:t>
            </a:r>
            <a:r>
              <a:rPr lang="da-DK" sz="1200" b="0" i="0" u="none" strike="noStrike" kern="1200" baseline="0" dirty="0">
                <a:solidFill>
                  <a:schemeClr val="tx1"/>
                </a:solidFill>
                <a:effectLst/>
                <a:latin typeface="+mn-lt"/>
                <a:ea typeface="+mn-ea"/>
                <a:cs typeface="+mn-cs"/>
              </a:rPr>
              <a:t> to the </a:t>
            </a:r>
            <a:r>
              <a:rPr lang="da-DK" sz="1200" b="0" i="0" u="none" strike="noStrike" kern="1200" baseline="0" dirty="0" err="1">
                <a:solidFill>
                  <a:schemeClr val="tx1"/>
                </a:solidFill>
                <a:effectLst/>
                <a:latin typeface="+mn-lt"/>
                <a:ea typeface="+mn-ea"/>
                <a:cs typeface="+mn-cs"/>
              </a:rPr>
              <a:t>increasing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complexity</a:t>
            </a:r>
            <a:r>
              <a:rPr lang="da-DK" sz="1200" b="0" i="0" u="none" strike="noStrike" kern="1200" baseline="0" dirty="0">
                <a:solidFill>
                  <a:schemeClr val="tx1"/>
                </a:solidFill>
                <a:effectLst/>
                <a:latin typeface="+mn-lt"/>
                <a:ea typeface="+mn-ea"/>
                <a:cs typeface="+mn-cs"/>
              </a:rPr>
              <a:t> of systems and </a:t>
            </a:r>
            <a:r>
              <a:rPr lang="da-DK" sz="1200" b="0" i="0" u="none" strike="noStrike" kern="1200" baseline="0" dirty="0" err="1">
                <a:solidFill>
                  <a:schemeClr val="tx1"/>
                </a:solidFill>
                <a:effectLst/>
                <a:latin typeface="+mn-lt"/>
                <a:ea typeface="+mn-ea"/>
                <a:cs typeface="+mn-cs"/>
              </a:rPr>
              <a:t>projects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a:solidFill>
                  <a:schemeClr val="tx1"/>
                </a:solidFill>
                <a:effectLst/>
                <a:latin typeface="+mn-lt"/>
                <a:ea typeface="+mn-ea"/>
                <a:cs typeface="+mn-cs"/>
              </a:rPr>
              <a:t>Intelligent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a:t>
            </a:r>
          </a:p>
          <a:p>
            <a:endParaRPr lang="da-DK" sz="1200" b="1" i="0" u="none" strike="noStrike"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APPLIED MATHEMATICS AND ECONOMETRICS</a:t>
            </a:r>
          </a:p>
          <a:p>
            <a:pPr marL="171450" indent="-171450">
              <a:buFontTx/>
              <a:buChar char="-"/>
            </a:pPr>
            <a:r>
              <a:rPr lang="en-US" sz="1200" b="0" i="0" kern="1200" dirty="0">
                <a:solidFill>
                  <a:schemeClr val="tx1"/>
                </a:solidFill>
                <a:effectLst/>
                <a:latin typeface="+mn-lt"/>
                <a:ea typeface="+mn-ea"/>
                <a:cs typeface="+mn-cs"/>
              </a:rPr>
              <a:t>Applied:</a:t>
            </a:r>
            <a:r>
              <a:rPr lang="en-US" sz="1200" b="0" i="0" kern="1200" baseline="0" dirty="0">
                <a:solidFill>
                  <a:schemeClr val="tx1"/>
                </a:solidFill>
                <a:effectLst/>
                <a:latin typeface="+mn-lt"/>
                <a:ea typeface="+mn-ea"/>
                <a:cs typeface="+mn-cs"/>
              </a:rPr>
              <a:t> </a:t>
            </a:r>
            <a:r>
              <a:rPr lang="en-US" sz="1200" b="0" i="0" kern="1200" dirty="0">
                <a:solidFill>
                  <a:schemeClr val="tx1"/>
                </a:solidFill>
                <a:effectLst/>
                <a:latin typeface="+mn-lt"/>
                <a:ea typeface="+mn-ea"/>
                <a:cs typeface="+mn-cs"/>
              </a:rPr>
              <a:t>The research activities of the Applied Mathematical Analysis Section span from fundamental theoretical aspects of analysis and topology to computational mathematics. </a:t>
            </a:r>
          </a:p>
          <a:p>
            <a:pPr fontAlgn="base"/>
            <a:r>
              <a:rPr lang="da-DK" sz="1200" b="0" i="0" u="none" strike="noStrike" kern="1200" baseline="0" dirty="0" err="1">
                <a:solidFill>
                  <a:schemeClr val="tx1"/>
                </a:solidFill>
                <a:effectLst/>
                <a:latin typeface="+mn-lt"/>
                <a:ea typeface="+mn-ea"/>
                <a:cs typeface="+mn-cs"/>
              </a:rPr>
              <a:t>Econometrics</a:t>
            </a:r>
            <a:r>
              <a:rPr lang="da-DK" sz="1200" b="0" i="0" u="none" strike="noStrike" kern="1200" baseline="0" dirty="0">
                <a:solidFill>
                  <a:schemeClr val="tx1"/>
                </a:solidFill>
                <a:effectLst/>
                <a:latin typeface="+mn-lt"/>
                <a:ea typeface="+mn-ea"/>
                <a:cs typeface="+mn-cs"/>
              </a:rPr>
              <a:t>: </a:t>
            </a:r>
          </a:p>
          <a:p>
            <a:pPr fontAlgn="base"/>
            <a:r>
              <a:rPr lang="en-US" sz="1200" b="0" i="0" kern="1200" dirty="0">
                <a:solidFill>
                  <a:schemeClr val="tx1"/>
                </a:solidFill>
                <a:effectLst/>
                <a:latin typeface="+mn-lt"/>
                <a:ea typeface="+mn-ea"/>
                <a:cs typeface="+mn-cs"/>
              </a:rPr>
              <a:t>- Time series analysis of prices and returns from financial markets and commodities markets</a:t>
            </a:r>
          </a:p>
          <a:p>
            <a:pPr fontAlgn="base"/>
            <a:r>
              <a:rPr lang="en-US" sz="1200" b="0" i="0" kern="1200" dirty="0">
                <a:solidFill>
                  <a:schemeClr val="tx1"/>
                </a:solidFill>
                <a:effectLst/>
                <a:latin typeface="+mn-lt"/>
                <a:ea typeface="+mn-ea"/>
                <a:cs typeface="+mn-cs"/>
              </a:rPr>
              <a:t>- Energy and weather derivatives.</a:t>
            </a:r>
          </a:p>
          <a:p>
            <a:pPr fontAlgn="base"/>
            <a:r>
              <a:rPr lang="en-US" sz="1200" b="0" i="0" kern="1200" dirty="0">
                <a:solidFill>
                  <a:schemeClr val="tx1"/>
                </a:solidFill>
                <a:effectLst/>
                <a:latin typeface="+mn-lt"/>
                <a:ea typeface="+mn-ea"/>
                <a:cs typeface="+mn-cs"/>
              </a:rPr>
              <a:t>- Asset pricing in continuous time: Stochastic differential equations.</a:t>
            </a:r>
          </a:p>
          <a:p>
            <a:pPr fontAlgn="base"/>
            <a:r>
              <a:rPr lang="en-US" sz="1200" b="0" i="0" kern="1200" dirty="0">
                <a:solidFill>
                  <a:schemeClr val="tx1"/>
                </a:solidFill>
                <a:effectLst/>
                <a:latin typeface="+mn-lt"/>
                <a:ea typeface="+mn-ea"/>
                <a:cs typeface="+mn-cs"/>
              </a:rPr>
              <a:t>- Quantitative Finance: Derivatives modeling and stochastic volatility.</a:t>
            </a:r>
          </a:p>
          <a:p>
            <a:pPr fontAlgn="base"/>
            <a:r>
              <a:rPr lang="en-US" sz="1200" b="0" i="0" kern="1200" dirty="0">
                <a:solidFill>
                  <a:schemeClr val="tx1"/>
                </a:solidFill>
                <a:effectLst/>
                <a:latin typeface="+mn-lt"/>
                <a:ea typeface="+mn-ea"/>
                <a:cs typeface="+mn-cs"/>
              </a:rPr>
              <a:t>- Financial risk management.</a:t>
            </a:r>
          </a:p>
          <a:p>
            <a:pPr marL="171450" indent="-171450">
              <a:buFontTx/>
              <a:buChar char="-"/>
            </a:pPr>
            <a:endParaRPr lang="da-DK" sz="1200" b="0" i="0" u="none" strike="noStrike"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BIOTECHNOLOGY</a:t>
            </a:r>
          </a:p>
          <a:p>
            <a:r>
              <a:rPr lang="en-US" sz="1200" b="0" i="0" kern="1200" dirty="0">
                <a:solidFill>
                  <a:schemeClr val="tx1"/>
                </a:solidFill>
                <a:effectLst/>
                <a:latin typeface="+mn-lt"/>
                <a:ea typeface="+mn-ea"/>
                <a:cs typeface="+mn-cs"/>
              </a:rPr>
              <a:t>Research groups are working in the areas of genomics, </a:t>
            </a:r>
            <a:r>
              <a:rPr lang="en-US" sz="1200" b="0" i="0" kern="1200" dirty="0" err="1">
                <a:solidFill>
                  <a:schemeClr val="tx1"/>
                </a:solidFill>
                <a:effectLst/>
                <a:latin typeface="+mn-lt"/>
                <a:ea typeface="+mn-ea"/>
                <a:cs typeface="+mn-cs"/>
              </a:rPr>
              <a:t>transcriptomics</a:t>
            </a:r>
            <a:r>
              <a:rPr lang="en-US" sz="1200" b="0" i="0" kern="1200" dirty="0">
                <a:solidFill>
                  <a:schemeClr val="tx1"/>
                </a:solidFill>
                <a:effectLst/>
                <a:latin typeface="+mn-lt"/>
                <a:ea typeface="+mn-ea"/>
                <a:cs typeface="+mn-cs"/>
              </a:rPr>
              <a:t>, proteomics and metabolomics in relation to eukaryotic cells and bacterial communities, NMR spectroscopy, microbial ecology, protein chemistry, as well as enzyme and microbial bioprocess technology.</a:t>
            </a:r>
            <a:r>
              <a:rPr lang="da-DK" sz="1200" kern="1200" dirty="0">
                <a:solidFill>
                  <a:schemeClr val="tx1"/>
                </a:solidFill>
                <a:effectLst/>
                <a:latin typeface="+mn-lt"/>
                <a:ea typeface="+mn-ea"/>
                <a:cs typeface="+mn-cs"/>
              </a:rPr>
              <a:t> </a:t>
            </a:r>
          </a:p>
          <a:p>
            <a:endParaRPr lang="da-DK" sz="1200" b="1" kern="1200" dirty="0">
              <a:solidFill>
                <a:schemeClr val="tx1"/>
              </a:solidFill>
              <a:effectLst/>
              <a:latin typeface="+mn-lt"/>
              <a:ea typeface="+mn-ea"/>
              <a:cs typeface="+mn-cs"/>
            </a:endParaRPr>
          </a:p>
          <a:p>
            <a:r>
              <a:rPr lang="da-DK" sz="1200" b="1" kern="1200" dirty="0">
                <a:solidFill>
                  <a:schemeClr val="tx1"/>
                </a:solidFill>
                <a:effectLst/>
                <a:latin typeface="+mn-lt"/>
                <a:ea typeface="+mn-ea"/>
                <a:cs typeface="+mn-cs"/>
              </a:rPr>
              <a:t>Eksempler:</a:t>
            </a:r>
          </a:p>
          <a:p>
            <a:pPr marL="171450" indent="-171450">
              <a:buFontTx/>
              <a:buChar char="-"/>
            </a:pPr>
            <a:r>
              <a:rPr lang="da-DK" sz="1200" kern="1200" dirty="0">
                <a:solidFill>
                  <a:schemeClr val="tx1"/>
                </a:solidFill>
                <a:effectLst/>
                <a:latin typeface="+mn-lt"/>
                <a:ea typeface="+mn-ea"/>
                <a:cs typeface="+mn-cs"/>
              </a:rPr>
              <a:t>The Scandinavian Brown Bear Project</a:t>
            </a:r>
          </a:p>
          <a:p>
            <a:pPr marL="171450" indent="-171450">
              <a:buFontTx/>
              <a:buChar char="-"/>
            </a:pPr>
            <a:r>
              <a:rPr lang="da-DK" sz="1200" kern="1200" dirty="0">
                <a:solidFill>
                  <a:schemeClr val="tx1"/>
                </a:solidFill>
                <a:effectLst/>
                <a:latin typeface="+mn-lt"/>
                <a:ea typeface="+mn-ea"/>
                <a:cs typeface="+mn-cs"/>
              </a:rPr>
              <a:t>Ny metode skal kortlægge 1 mia. bakterier på rekordtid</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AAU-forsker vil bekæmpe plantesygdomme med "genetiske vacciner"</a:t>
            </a:r>
          </a:p>
          <a:p>
            <a:pPr marL="171450" indent="-171450">
              <a:buFontTx/>
              <a:buChar char="-"/>
            </a:pPr>
            <a:endParaRPr lang="da-DK" sz="1200" kern="1200" dirty="0">
              <a:solidFill>
                <a:schemeClr val="tx1"/>
              </a:solidFill>
              <a:effectLst/>
              <a:latin typeface="+mn-lt"/>
              <a:ea typeface="+mn-ea"/>
              <a:cs typeface="+mn-cs"/>
            </a:endParaRPr>
          </a:p>
          <a:p>
            <a:endParaRPr lang="da-DK" sz="1200" b="1" kern="1200" dirty="0">
              <a:solidFill>
                <a:schemeClr val="tx1"/>
              </a:solidFill>
              <a:effectLst/>
              <a:latin typeface="+mn-lt"/>
              <a:ea typeface="+mn-ea"/>
              <a:cs typeface="+mn-cs"/>
            </a:endParaRPr>
          </a:p>
          <a:p>
            <a:r>
              <a:rPr lang="da-DK" sz="1200" b="1" kern="1200" dirty="0">
                <a:solidFill>
                  <a:schemeClr val="tx1"/>
                </a:solidFill>
                <a:effectLst/>
                <a:latin typeface="+mn-lt"/>
                <a:ea typeface="+mn-ea"/>
                <a:cs typeface="+mn-cs"/>
              </a:rPr>
              <a:t>NEW AND INNOVATIVE MATERIALS</a:t>
            </a:r>
          </a:p>
          <a:p>
            <a:r>
              <a:rPr lang="da-DK" sz="1200" b="0" kern="1200" dirty="0">
                <a:solidFill>
                  <a:schemeClr val="tx1"/>
                </a:solidFill>
                <a:effectLst/>
                <a:latin typeface="+mn-lt"/>
                <a:ea typeface="+mn-ea"/>
                <a:cs typeface="+mn-cs"/>
              </a:rPr>
              <a:t>New </a:t>
            </a:r>
            <a:r>
              <a:rPr lang="da-DK" sz="1200" b="0" kern="1200" dirty="0" err="1">
                <a:solidFill>
                  <a:schemeClr val="tx1"/>
                </a:solidFill>
                <a:effectLst/>
                <a:latin typeface="+mn-lt"/>
                <a:ea typeface="+mn-ea"/>
                <a:cs typeface="+mn-cs"/>
              </a:rPr>
              <a:t>materials</a:t>
            </a:r>
            <a:r>
              <a:rPr lang="da-DK" sz="1200" b="0" kern="1200" dirty="0">
                <a:solidFill>
                  <a:schemeClr val="tx1"/>
                </a:solidFill>
                <a:effectLst/>
                <a:latin typeface="+mn-lt"/>
                <a:ea typeface="+mn-ea"/>
                <a:cs typeface="+mn-cs"/>
              </a:rPr>
              <a:t> and </a:t>
            </a:r>
            <a:r>
              <a:rPr lang="da-DK" sz="1200" b="0" kern="1200" dirty="0" err="1">
                <a:solidFill>
                  <a:schemeClr val="tx1"/>
                </a:solidFill>
                <a:effectLst/>
                <a:latin typeface="+mn-lt"/>
                <a:ea typeface="+mn-ea"/>
                <a:cs typeface="+mn-cs"/>
              </a:rPr>
              <a:t>environmentally</a:t>
            </a:r>
            <a:r>
              <a:rPr lang="da-DK" sz="1200" b="0" kern="1200" baseline="0" dirty="0">
                <a:solidFill>
                  <a:schemeClr val="tx1"/>
                </a:solidFill>
                <a:effectLst/>
                <a:latin typeface="+mn-lt"/>
                <a:ea typeface="+mn-ea"/>
                <a:cs typeface="+mn-cs"/>
              </a:rPr>
              <a:t> </a:t>
            </a:r>
            <a:r>
              <a:rPr lang="da-DK" sz="1200" b="0" kern="1200" baseline="0" dirty="0" err="1">
                <a:solidFill>
                  <a:schemeClr val="tx1"/>
                </a:solidFill>
                <a:effectLst/>
                <a:latin typeface="+mn-lt"/>
                <a:ea typeface="+mn-ea"/>
                <a:cs typeface="+mn-cs"/>
              </a:rPr>
              <a:t>friendly</a:t>
            </a:r>
            <a:r>
              <a:rPr lang="da-DK" sz="1200" b="0" kern="1200" baseline="0" dirty="0">
                <a:solidFill>
                  <a:schemeClr val="tx1"/>
                </a:solidFill>
                <a:effectLst/>
                <a:latin typeface="+mn-lt"/>
                <a:ea typeface="+mn-ea"/>
                <a:cs typeface="+mn-cs"/>
              </a:rPr>
              <a:t> </a:t>
            </a:r>
            <a:r>
              <a:rPr lang="da-DK" sz="1200" b="0" kern="1200" baseline="0" dirty="0" err="1">
                <a:solidFill>
                  <a:schemeClr val="tx1"/>
                </a:solidFill>
                <a:effectLst/>
                <a:latin typeface="+mn-lt"/>
                <a:ea typeface="+mn-ea"/>
                <a:cs typeface="+mn-cs"/>
              </a:rPr>
              <a:t>materials</a:t>
            </a:r>
            <a:r>
              <a:rPr lang="da-DK" sz="1200" b="0" kern="1200" baseline="0" dirty="0">
                <a:solidFill>
                  <a:schemeClr val="tx1"/>
                </a:solidFill>
                <a:effectLst/>
                <a:latin typeface="+mn-lt"/>
                <a:ea typeface="+mn-ea"/>
                <a:cs typeface="+mn-cs"/>
              </a:rPr>
              <a:t> in </a:t>
            </a:r>
            <a:r>
              <a:rPr lang="da-DK" sz="1200" b="0" kern="1200" baseline="0" dirty="0" err="1">
                <a:solidFill>
                  <a:schemeClr val="tx1"/>
                </a:solidFill>
                <a:effectLst/>
                <a:latin typeface="+mn-lt"/>
                <a:ea typeface="+mn-ea"/>
                <a:cs typeface="+mn-cs"/>
              </a:rPr>
              <a:t>construction</a:t>
            </a:r>
            <a:r>
              <a:rPr lang="da-DK" sz="1200" b="0" kern="1200" baseline="0" dirty="0">
                <a:solidFill>
                  <a:schemeClr val="tx1"/>
                </a:solidFill>
                <a:effectLst/>
                <a:latin typeface="+mn-lt"/>
                <a:ea typeface="+mn-ea"/>
                <a:cs typeface="+mn-cs"/>
              </a:rPr>
              <a:t> and </a:t>
            </a:r>
            <a:r>
              <a:rPr lang="da-DK" sz="1200" b="0" kern="1200" baseline="0" dirty="0" err="1">
                <a:solidFill>
                  <a:schemeClr val="tx1"/>
                </a:solidFill>
                <a:effectLst/>
                <a:latin typeface="+mn-lt"/>
                <a:ea typeface="+mn-ea"/>
                <a:cs typeface="+mn-cs"/>
              </a:rPr>
              <a:t>manufacturing</a:t>
            </a:r>
            <a:r>
              <a:rPr lang="da-DK" sz="1200" b="0" kern="1200" baseline="0" dirty="0">
                <a:solidFill>
                  <a:schemeClr val="tx1"/>
                </a:solidFill>
                <a:effectLst/>
                <a:latin typeface="+mn-lt"/>
                <a:ea typeface="+mn-ea"/>
                <a:cs typeface="+mn-cs"/>
              </a:rPr>
              <a:t>. </a:t>
            </a:r>
          </a:p>
          <a:p>
            <a:endParaRPr lang="da-DK" sz="1200" b="0"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EFFICIENT AND SUSTAINABLE TRANSPORT</a:t>
            </a:r>
          </a:p>
          <a:p>
            <a:r>
              <a:rPr lang="en-US" sz="1200" b="0" i="0" u="none" strike="noStrike" kern="1200" baseline="0" dirty="0">
                <a:solidFill>
                  <a:schemeClr val="tx1"/>
                </a:solidFill>
                <a:latin typeface="+mn-lt"/>
                <a:ea typeface="+mn-ea"/>
                <a:cs typeface="+mn-cs"/>
              </a:rPr>
              <a:t>On land, at sea and in the air, our modes of transport leave a significant imprint on the environment. So we study alternative energy sources for transport. Research areas include: </a:t>
            </a:r>
          </a:p>
          <a:p>
            <a:r>
              <a:rPr lang="en-US" sz="1200" b="0" i="0" u="none" strike="noStrike" kern="1200" baseline="0" dirty="0">
                <a:solidFill>
                  <a:schemeClr val="tx1"/>
                </a:solidFill>
                <a:latin typeface="+mn-lt"/>
                <a:ea typeface="+mn-ea"/>
                <a:cs typeface="+mn-cs"/>
              </a:rPr>
              <a:t>› Bio-oil based on biomaterials and waste products as a new sustainable energy source for large modes of transport like planes, ships and trucks </a:t>
            </a:r>
          </a:p>
          <a:p>
            <a:r>
              <a:rPr lang="en-US" sz="1200" b="0" i="0" u="none" strike="noStrike" kern="1200" baseline="0" dirty="0">
                <a:solidFill>
                  <a:schemeClr val="tx1"/>
                </a:solidFill>
                <a:latin typeface="+mn-lt"/>
                <a:ea typeface="+mn-ea"/>
                <a:cs typeface="+mn-cs"/>
              </a:rPr>
              <a:t>› Electric cars, batteries and fuel cells as an energy source for light passenger transport </a:t>
            </a:r>
          </a:p>
          <a:p>
            <a:r>
              <a:rPr lang="en-US" sz="1200" b="0" i="0" u="none" strike="noStrike" kern="1200" baseline="0" dirty="0">
                <a:solidFill>
                  <a:schemeClr val="tx1"/>
                </a:solidFill>
                <a:latin typeface="+mn-lt"/>
                <a:ea typeface="+mn-ea"/>
                <a:cs typeface="+mn-cs"/>
              </a:rPr>
              <a:t>› Big data as a basis for enhancing the efficiency of road transport systems and for optimized logistics</a:t>
            </a:r>
          </a:p>
          <a:p>
            <a:r>
              <a:rPr lang="en-US" sz="1200" b="1" i="0" u="none" strike="noStrike" kern="1200" baseline="0" dirty="0" err="1">
                <a:solidFill>
                  <a:schemeClr val="tx1"/>
                </a:solidFill>
                <a:effectLst/>
                <a:latin typeface="+mn-lt"/>
                <a:ea typeface="+mn-ea"/>
                <a:cs typeface="+mn-cs"/>
              </a:rPr>
              <a:t>Eksempler</a:t>
            </a:r>
            <a:r>
              <a:rPr lang="en-US" sz="1200" b="1" i="0" u="none" strike="noStrike" kern="1200" baseline="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kern="1200" dirty="0">
                <a:solidFill>
                  <a:schemeClr val="tx1"/>
                </a:solidFill>
                <a:effectLst/>
                <a:latin typeface="+mn-lt"/>
                <a:ea typeface="+mn-ea"/>
                <a:cs typeface="+mn-cs"/>
              </a:rPr>
              <a:t>Forskere knækker koden til at lave diesel og flybrændstof af træaffald</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kern="1200" dirty="0">
                <a:solidFill>
                  <a:schemeClr val="tx1"/>
                </a:solidFill>
                <a:effectLst/>
                <a:latin typeface="+mn-lt"/>
                <a:ea typeface="+mn-ea"/>
                <a:cs typeface="+mn-cs"/>
              </a:rPr>
              <a:t>Biogas kan bane vejen for grøn transport</a:t>
            </a:r>
          </a:p>
          <a:p>
            <a:r>
              <a:rPr lang="da-DK" sz="1200" b="0" kern="1200" baseline="0" dirty="0">
                <a:solidFill>
                  <a:schemeClr val="tx1"/>
                </a:solidFill>
                <a:effectLst/>
                <a:latin typeface="+mn-lt"/>
                <a:ea typeface="+mn-ea"/>
                <a:cs typeface="+mn-cs"/>
              </a:rPr>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25</a:t>
            </a:fld>
            <a:endParaRPr lang="en-US"/>
          </a:p>
        </p:txBody>
      </p:sp>
    </p:spTree>
    <p:extLst>
      <p:ext uri="{BB962C8B-B14F-4D97-AF65-F5344CB8AC3E}">
        <p14:creationId xmlns:p14="http://schemas.microsoft.com/office/powerpoint/2010/main" val="33538963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lvl="0"/>
            <a:r>
              <a:rPr lang="en-US" sz="1200" b="1" kern="1200" dirty="0">
                <a:solidFill>
                  <a:schemeClr val="tx1"/>
                </a:solidFill>
                <a:effectLst/>
                <a:latin typeface="+mn-lt"/>
                <a:ea typeface="+mn-ea"/>
                <a:cs typeface="+mn-cs"/>
              </a:rPr>
              <a:t>Translational Pain Research: From Bench to Clinic </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Translational pain research across the University and Hospital, built</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up over 30+ years and world leading. Around 40 researchers in 10 specialties work together and utilize their competences on a common platform. The research groups focus on exploring the fundamental mechanisms for pain, mechanistic evaluation of pain, pain neuroplasticity, and the clinical implications. Application areas thus include both pain diagnostics and therapy. The overall aim is to use the findings from basic and translational research to identify specific pain phenotypes and improve diagnosis, clinical pain management, and care of chronic pain patients. This involves strong collaborations between basic science, biomedical engineering, translational clinical and pharmacological research. There is a strong international collaborative network involving around 50 centers and 200+ individuals throughout the world. The Danish National Research Foundation has supported two centers of excellence, originating from this group:</a:t>
            </a:r>
            <a:endParaRPr lang="da-DK" sz="1200" kern="1200" dirty="0">
              <a:solidFill>
                <a:schemeClr val="tx1"/>
              </a:solidFill>
              <a:effectLst/>
              <a:latin typeface="+mn-lt"/>
              <a:ea typeface="+mn-ea"/>
              <a:cs typeface="+mn-cs"/>
            </a:endParaRPr>
          </a:p>
          <a:p>
            <a:pPr lvl="0"/>
            <a:r>
              <a:rPr lang="en-US" sz="1200" kern="1200" dirty="0">
                <a:solidFill>
                  <a:schemeClr val="tx1"/>
                </a:solidFill>
                <a:effectLst/>
                <a:latin typeface="+mn-lt"/>
                <a:ea typeface="+mn-ea"/>
                <a:cs typeface="+mn-cs"/>
              </a:rPr>
              <a:t>The Center for Neuroplasticity and Pain (CNAP, 2015), led by Thomas Graven Nielsen</a:t>
            </a:r>
            <a:endParaRPr lang="da-DK" sz="1200" kern="1200" dirty="0">
              <a:solidFill>
                <a:schemeClr val="tx1"/>
              </a:solidFill>
              <a:effectLst/>
              <a:latin typeface="+mn-lt"/>
              <a:ea typeface="+mn-ea"/>
              <a:cs typeface="+mn-cs"/>
            </a:endParaRPr>
          </a:p>
          <a:p>
            <a:pPr lvl="0"/>
            <a:r>
              <a:rPr lang="en-US" sz="1200" kern="1200" dirty="0">
                <a:solidFill>
                  <a:schemeClr val="tx1"/>
                </a:solidFill>
                <a:effectLst/>
                <a:latin typeface="+mn-lt"/>
                <a:ea typeface="+mn-ea"/>
                <a:cs typeface="+mn-cs"/>
              </a:rPr>
              <a:t>The Center for Sensory-Motor Interaction (SMI, 1994), led by Thomas </a:t>
            </a:r>
            <a:r>
              <a:rPr lang="en-US" sz="1200" kern="1200" dirty="0" err="1">
                <a:solidFill>
                  <a:schemeClr val="tx1"/>
                </a:solidFill>
                <a:effectLst/>
                <a:latin typeface="+mn-lt"/>
                <a:ea typeface="+mn-ea"/>
                <a:cs typeface="+mn-cs"/>
              </a:rPr>
              <a:t>Sinkjær</a:t>
            </a:r>
            <a:r>
              <a:rPr lang="en-US" sz="1200" kern="1200" dirty="0">
                <a:solidFill>
                  <a:schemeClr val="tx1"/>
                </a:solidFill>
                <a:effectLst/>
                <a:latin typeface="+mn-lt"/>
                <a:ea typeface="+mn-ea"/>
                <a:cs typeface="+mn-cs"/>
              </a:rPr>
              <a:t> </a:t>
            </a:r>
          </a:p>
          <a:p>
            <a:pPr lvl="0"/>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Cardio-technology, -introducing new clinical solutions in cardiology through technology-based and technology-directed research</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has a strong background in both Clinical Cardiology and Biomedical Engineering, and thus covers a broad range of competences within cardiovascular diagnostics and monitoring. This includes ECG analysis, ECG-based epidemiology, Big Data analysis, Cardio-acoustics, Echocardiographic image analysis, Bioelectric modeling and development of Wearable technologies. Key areas in current cardiology are Electrocardiography and Echocardiography. In both areas, the group is exploring new territory with applications in heart failure and atrial fibrillation as well as in epidemiology. The focus is</a:t>
            </a:r>
            <a:r>
              <a:rPr lang="en-US" sz="1200" kern="1200" baseline="0" dirty="0">
                <a:solidFill>
                  <a:schemeClr val="tx1"/>
                </a:solidFill>
                <a:effectLst/>
                <a:latin typeface="+mn-lt"/>
                <a:ea typeface="+mn-ea"/>
                <a:cs typeface="+mn-cs"/>
              </a:rPr>
              <a:t> also on</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Seismocardiography</a:t>
            </a:r>
            <a:r>
              <a:rPr lang="en-US" sz="1200" kern="1200" dirty="0">
                <a:solidFill>
                  <a:schemeClr val="tx1"/>
                </a:solidFill>
                <a:effectLst/>
                <a:latin typeface="+mn-lt"/>
                <a:ea typeface="+mn-ea"/>
                <a:cs typeface="+mn-cs"/>
              </a:rPr>
              <a:t>/</a:t>
            </a:r>
            <a:r>
              <a:rPr lang="en-US" sz="1200" kern="1200" dirty="0" err="1">
                <a:solidFill>
                  <a:schemeClr val="tx1"/>
                </a:solidFill>
                <a:effectLst/>
                <a:latin typeface="+mn-lt"/>
                <a:ea typeface="+mn-ea"/>
                <a:cs typeface="+mn-cs"/>
              </a:rPr>
              <a:t>Cardioacoustics</a:t>
            </a:r>
            <a:r>
              <a:rPr lang="en-US" sz="1200" kern="1200" dirty="0">
                <a:solidFill>
                  <a:schemeClr val="tx1"/>
                </a:solidFill>
                <a:effectLst/>
                <a:latin typeface="+mn-lt"/>
                <a:ea typeface="+mn-ea"/>
                <a:cs typeface="+mn-cs"/>
              </a:rPr>
              <a:t> and Excitation-contraction coupling. The aim is to obtain a better understanding of the relationship between the electrical activation and the mechanical contraction of the heart, which relates to heart failure and coronary artery disease. In addition, the group focuses on the interplay between the autonomic nervous system and the cardiovascular system.</a:t>
            </a:r>
            <a:endParaRPr lang="da-DK" sz="1200" kern="1200" dirty="0">
              <a:solidFill>
                <a:schemeClr val="tx1"/>
              </a:solidFill>
              <a:effectLst/>
              <a:latin typeface="+mn-lt"/>
              <a:ea typeface="+mn-ea"/>
              <a:cs typeface="+mn-cs"/>
            </a:endParaRPr>
          </a:p>
          <a:p>
            <a:pPr lvl="0"/>
            <a:endParaRPr lang="da-DK"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Clinical decision support - using mathematical modelling and computerized systems for enabling patient specific treatment</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For the past 20 years, the research group has built up competences in design, development, validation, implementation and commercialization of routinely used clinical decision support systems. Specifically, the formulation of mathematical models at levels of the complexity necessary for application in clinical decision support systems. The models enable clinical decision support systems that not only integrate vast amounts of clinical data, but also can describe and advise on appropriate and personalized action for the individual patient.  The group focuses on clinical domains associated with high health economic costs, e.g. improving procedures at the highly expensive intensive care units. Research includes improving: use of antibiotics, respiratory mechanical ventilation, glucose regulation, arterialization of venous blood gases, diagnosis of neuromuscular disorders.</a:t>
            </a:r>
          </a:p>
          <a:p>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Epidemiology in Public Health, Clinical Outcomes and Health Services </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uses epidemiological methods to examine the relations between factors that the population (both general and specific populations, with and without specific diseases) shares and the associated outcome. This encompasses 1) traditional public health epidemiology, examining psychosocial factors, social environment and social inequality, and thus creating information for keeping the population healthy, 2) clinical epidemiology, examining the outcomes for patients with different diseases and the effect of clinical interventions, and 3) using epidemiological methods for examining the organization and performance of the health care system. Medical research specialties include cardiology; thrombosis; atrial fibrillation; hematology; geriatric, social and occupational medicine; psychiatry; acute medicine; and clinical microbiology. Studies are expanded by examining the effect of housing and built environment, social effects, genetic effects, environment, and health. The group is engaged in using new epidemiological and </a:t>
            </a:r>
            <a:r>
              <a:rPr lang="en-US" sz="1200" kern="1200" dirty="0" err="1">
                <a:solidFill>
                  <a:schemeClr val="tx1"/>
                </a:solidFill>
                <a:effectLst/>
                <a:latin typeface="+mn-lt"/>
                <a:ea typeface="+mn-ea"/>
                <a:cs typeface="+mn-cs"/>
              </a:rPr>
              <a:t>biostatistical</a:t>
            </a:r>
            <a:r>
              <a:rPr lang="en-US" sz="1200" kern="1200" dirty="0">
                <a:solidFill>
                  <a:schemeClr val="tx1"/>
                </a:solidFill>
                <a:effectLst/>
                <a:latin typeface="+mn-lt"/>
                <a:ea typeface="+mn-ea"/>
                <a:cs typeface="+mn-cs"/>
              </a:rPr>
              <a:t> methods, and machine learning techniques for associations of information and has its own protected computer-facilities, own servers at Statistics Denmark, and </a:t>
            </a:r>
            <a:r>
              <a:rPr lang="en-US" sz="1200" kern="1200" dirty="0" err="1">
                <a:solidFill>
                  <a:schemeClr val="tx1"/>
                </a:solidFill>
                <a:effectLst/>
                <a:latin typeface="+mn-lt"/>
                <a:ea typeface="+mn-ea"/>
                <a:cs typeface="+mn-cs"/>
              </a:rPr>
              <a:t>REDCap</a:t>
            </a:r>
            <a:r>
              <a:rPr lang="en-US" sz="1200" kern="1200" dirty="0">
                <a:solidFill>
                  <a:schemeClr val="tx1"/>
                </a:solidFill>
                <a:effectLst/>
                <a:latin typeface="+mn-lt"/>
                <a:ea typeface="+mn-ea"/>
                <a:cs typeface="+mn-cs"/>
              </a:rPr>
              <a:t> environments.</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Molecular medicine – early diagnostics, prognostics and prevention by understanding diseases on a molecular level</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combines molecular biology, biochemistry, genetics and bioinformatics with the clinical specialties, to obtain a pathophysiological understanding of systemic and organ specific complications at the molecular level. This approach allows early and specific diagnosis, prognostics investigation and possible prevention of complications, applicable in almost any medical specialty. The clinical research focus includes acute and chronic cardiovascular complications, fatty liver diseases, obesity, cancer and cancer related thrombosis, intestinal inflammation, </a:t>
            </a:r>
            <a:r>
              <a:rPr lang="en-US" sz="1200" kern="1200" dirty="0" err="1">
                <a:solidFill>
                  <a:schemeClr val="tx1"/>
                </a:solidFill>
                <a:effectLst/>
                <a:latin typeface="+mn-lt"/>
                <a:ea typeface="+mn-ea"/>
                <a:cs typeface="+mn-cs"/>
              </a:rPr>
              <a:t>neuroinflammatory</a:t>
            </a:r>
            <a:r>
              <a:rPr lang="en-US" sz="1200" kern="1200" dirty="0">
                <a:solidFill>
                  <a:schemeClr val="tx1"/>
                </a:solidFill>
                <a:effectLst/>
                <a:latin typeface="+mn-lt"/>
                <a:ea typeface="+mn-ea"/>
                <a:cs typeface="+mn-cs"/>
              </a:rPr>
              <a:t> and rheumatic diseases. The group aims to develop and apply new methodologies that will allow for detection of a disease state at an early stage and for staging the disease allowing improved treatment. Due to the widespread need, methods must be non-invasive, non-costly and carry no risk to the individual. One approach is based on extracellular vesicles (EV). These methods also enable monitoring and optimization of treatment efficacy.</a:t>
            </a:r>
          </a:p>
          <a:p>
            <a:endParaRPr lang="en-US" sz="1200" kern="1200" dirty="0">
              <a:solidFill>
                <a:schemeClr val="tx1"/>
              </a:solidFill>
              <a:effectLst/>
              <a:latin typeface="+mn-lt"/>
              <a:ea typeface="+mn-ea"/>
              <a:cs typeface="+mn-cs"/>
            </a:endParaRPr>
          </a:p>
          <a:p>
            <a:pPr lvl="0"/>
            <a:r>
              <a:rPr lang="en-US" sz="1200" b="1" kern="1200" dirty="0" err="1">
                <a:solidFill>
                  <a:schemeClr val="tx1"/>
                </a:solidFill>
                <a:effectLst/>
                <a:latin typeface="+mn-lt"/>
                <a:ea typeface="+mn-ea"/>
                <a:cs typeface="+mn-cs"/>
              </a:rPr>
              <a:t>Neurorehabilitation</a:t>
            </a:r>
            <a:r>
              <a:rPr lang="en-US" sz="1200" b="1" kern="1200" dirty="0">
                <a:solidFill>
                  <a:schemeClr val="tx1"/>
                </a:solidFill>
                <a:effectLst/>
                <a:latin typeface="+mn-lt"/>
                <a:ea typeface="+mn-ea"/>
                <a:cs typeface="+mn-cs"/>
              </a:rPr>
              <a:t> systems and technologies for understanding and modulating neural mechanisms related to neural disorders.</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aims to understand and augment sensory-motor functions in healthy subjects and in people with impaired sensory or motor capabilities. This encompasses 1) </a:t>
            </a:r>
            <a:r>
              <a:rPr lang="en-US" sz="1200" kern="1200" dirty="0" err="1">
                <a:solidFill>
                  <a:schemeClr val="tx1"/>
                </a:solidFill>
                <a:effectLst/>
                <a:latin typeface="+mn-lt"/>
                <a:ea typeface="+mn-ea"/>
                <a:cs typeface="+mn-cs"/>
              </a:rPr>
              <a:t>Neurorehabilitation</a:t>
            </a:r>
            <a:r>
              <a:rPr lang="en-US" sz="1200" kern="1200" dirty="0">
                <a:solidFill>
                  <a:schemeClr val="tx1"/>
                </a:solidFill>
                <a:effectLst/>
                <a:latin typeface="+mn-lt"/>
                <a:ea typeface="+mn-ea"/>
                <a:cs typeface="+mn-cs"/>
              </a:rPr>
              <a:t>, aiming to improve independence and quality of life by maximizing ability and participation and 2) </a:t>
            </a:r>
            <a:r>
              <a:rPr lang="en-US" sz="1200" kern="1200" dirty="0" err="1">
                <a:solidFill>
                  <a:schemeClr val="tx1"/>
                </a:solidFill>
                <a:effectLst/>
                <a:latin typeface="+mn-lt"/>
                <a:ea typeface="+mn-ea"/>
                <a:cs typeface="+mn-cs"/>
              </a:rPr>
              <a:t>Neurotechnologies</a:t>
            </a:r>
            <a:r>
              <a:rPr lang="en-US" sz="1200" kern="1200" dirty="0">
                <a:solidFill>
                  <a:schemeClr val="tx1"/>
                </a:solidFill>
                <a:effectLst/>
                <a:latin typeface="+mn-lt"/>
                <a:ea typeface="+mn-ea"/>
                <a:cs typeface="+mn-cs"/>
              </a:rPr>
              <a:t>, including artificial means to interact with the brain and nervous system in order to investigate, assess, and manipulate the structure and function of neural systems. Specific technological focus areas include neural prostheses, neural interfaces and sensor technology, </a:t>
            </a:r>
            <a:r>
              <a:rPr lang="en-US" sz="1200" kern="1200" dirty="0" err="1">
                <a:solidFill>
                  <a:schemeClr val="tx1"/>
                </a:solidFill>
                <a:effectLst/>
                <a:latin typeface="+mn-lt"/>
                <a:ea typeface="+mn-ea"/>
                <a:cs typeface="+mn-cs"/>
              </a:rPr>
              <a:t>neuromodulation</a:t>
            </a:r>
            <a:r>
              <a:rPr lang="en-US" sz="1200" kern="1200" dirty="0">
                <a:solidFill>
                  <a:schemeClr val="tx1"/>
                </a:solidFill>
                <a:effectLst/>
                <a:latin typeface="+mn-lt"/>
                <a:ea typeface="+mn-ea"/>
                <a:cs typeface="+mn-cs"/>
              </a:rPr>
              <a:t> systems and </a:t>
            </a:r>
            <a:r>
              <a:rPr lang="en-US" sz="1200" kern="1200" dirty="0" err="1">
                <a:solidFill>
                  <a:schemeClr val="tx1"/>
                </a:solidFill>
                <a:effectLst/>
                <a:latin typeface="+mn-lt"/>
                <a:ea typeface="+mn-ea"/>
                <a:cs typeface="+mn-cs"/>
              </a:rPr>
              <a:t>bioelectronic</a:t>
            </a:r>
            <a:r>
              <a:rPr lang="en-US" sz="1200" kern="1200" dirty="0">
                <a:solidFill>
                  <a:schemeClr val="tx1"/>
                </a:solidFill>
                <a:effectLst/>
                <a:latin typeface="+mn-lt"/>
                <a:ea typeface="+mn-ea"/>
                <a:cs typeface="+mn-cs"/>
              </a:rPr>
              <a:t> medicine systems, </a:t>
            </a:r>
            <a:r>
              <a:rPr lang="en-US" sz="1200" kern="1200" dirty="0" err="1">
                <a:solidFill>
                  <a:schemeClr val="tx1"/>
                </a:solidFill>
                <a:effectLst/>
                <a:latin typeface="+mn-lt"/>
                <a:ea typeface="+mn-ea"/>
                <a:cs typeface="+mn-cs"/>
              </a:rPr>
              <a:t>neurorobotics</a:t>
            </a:r>
            <a:r>
              <a:rPr lang="en-US" sz="1200" kern="1200" dirty="0">
                <a:solidFill>
                  <a:schemeClr val="tx1"/>
                </a:solidFill>
                <a:effectLst/>
                <a:latin typeface="+mn-lt"/>
                <a:ea typeface="+mn-ea"/>
                <a:cs typeface="+mn-cs"/>
              </a:rPr>
              <a:t>, brain-computer interfaces, assistive devices and ambient assisted living technologies, functional Electrical Stimulation (FES) technology, </a:t>
            </a:r>
            <a:r>
              <a:rPr lang="en-US" sz="1200" kern="1200" dirty="0" err="1">
                <a:solidFill>
                  <a:schemeClr val="tx1"/>
                </a:solidFill>
                <a:effectLst/>
                <a:latin typeface="+mn-lt"/>
                <a:ea typeface="+mn-ea"/>
                <a:cs typeface="+mn-cs"/>
              </a:rPr>
              <a:t>neurosignal</a:t>
            </a:r>
            <a:r>
              <a:rPr lang="en-US" sz="1200" kern="1200" dirty="0">
                <a:solidFill>
                  <a:schemeClr val="tx1"/>
                </a:solidFill>
                <a:effectLst/>
                <a:latin typeface="+mn-lt"/>
                <a:ea typeface="+mn-ea"/>
                <a:cs typeface="+mn-cs"/>
              </a:rPr>
              <a:t> processing and modeling as well as implantable and non-invasive systems for assessment and modulation. Combining these technologies with animal models, human volunteers and patients, the research has shown clinical applicability in cerebral stroke, Parkinson’s disease, pain relief (e.g. phantom limb pain or neuropathic pain), blood pressure control, heart rate control, epilepsy, nerve damage, amputation, spinal cord injury and neuroplasticity.</a:t>
            </a:r>
          </a:p>
          <a:p>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Personalized Medicine for Cancer Patients – Using genetic data management to enable patient specific treatment and reduce drug resistance</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group focuses on correlating genetic information from cancer patients with genetic data from biobanks through comprehensive statistical analysis, resulting in new </a:t>
            </a:r>
            <a:r>
              <a:rPr lang="en-US" sz="1200" kern="1200" dirty="0" err="1">
                <a:solidFill>
                  <a:schemeClr val="tx1"/>
                </a:solidFill>
                <a:effectLst/>
                <a:latin typeface="+mn-lt"/>
                <a:ea typeface="+mn-ea"/>
                <a:cs typeface="+mn-cs"/>
              </a:rPr>
              <a:t>personalised</a:t>
            </a:r>
            <a:r>
              <a:rPr lang="en-US" sz="1200" kern="1200" dirty="0">
                <a:solidFill>
                  <a:schemeClr val="tx1"/>
                </a:solidFill>
                <a:effectLst/>
                <a:latin typeface="+mn-lt"/>
                <a:ea typeface="+mn-ea"/>
                <a:cs typeface="+mn-cs"/>
              </a:rPr>
              <a:t> medicine approaches. This approach is highly valuable</a:t>
            </a:r>
            <a:r>
              <a:rPr lang="en-US" sz="1200" kern="1200" baseline="0" dirty="0">
                <a:solidFill>
                  <a:schemeClr val="tx1"/>
                </a:solidFill>
                <a:effectLst/>
                <a:latin typeface="+mn-lt"/>
                <a:ea typeface="+mn-ea"/>
                <a:cs typeface="+mn-cs"/>
              </a:rPr>
              <a:t> particularly </a:t>
            </a:r>
            <a:r>
              <a:rPr lang="en-US" sz="1200" kern="1200" dirty="0">
                <a:solidFill>
                  <a:schemeClr val="tx1"/>
                </a:solidFill>
                <a:effectLst/>
                <a:latin typeface="+mn-lt"/>
                <a:ea typeface="+mn-ea"/>
                <a:cs typeface="+mn-cs"/>
              </a:rPr>
              <a:t>for patients that do not respond effectively to the initial therapy (relapse patients), as the coupling of patient data to genetic data worldwide improves the information level and lays the foundation for a personalized therapeutic approach. Using this approach in hematology, the group has successfully established and implemented new clinical routines. V</a:t>
            </a:r>
            <a:r>
              <a:rPr lang="en-GB" sz="1200" kern="1200" dirty="0" err="1">
                <a:solidFill>
                  <a:schemeClr val="tx1"/>
                </a:solidFill>
                <a:effectLst/>
                <a:latin typeface="+mn-lt"/>
                <a:ea typeface="+mn-ea"/>
                <a:cs typeface="+mn-cs"/>
              </a:rPr>
              <a:t>alidation</a:t>
            </a:r>
            <a:r>
              <a:rPr lang="en-GB" sz="1200" kern="1200" dirty="0">
                <a:solidFill>
                  <a:schemeClr val="tx1"/>
                </a:solidFill>
                <a:effectLst/>
                <a:latin typeface="+mn-lt"/>
                <a:ea typeface="+mn-ea"/>
                <a:cs typeface="+mn-cs"/>
              </a:rPr>
              <a:t> and implementation of personalized medicine for cancer patients</a:t>
            </a:r>
            <a:r>
              <a:rPr lang="en-US" sz="1200" kern="1200" dirty="0">
                <a:solidFill>
                  <a:schemeClr val="tx1"/>
                </a:solidFill>
                <a:effectLst/>
                <a:latin typeface="+mn-lt"/>
                <a:ea typeface="+mn-ea"/>
                <a:cs typeface="+mn-cs"/>
              </a:rPr>
              <a:t> requires an interdisciplinary effort. Thus, the group cover both m</a:t>
            </a:r>
            <a:r>
              <a:rPr lang="en-GB" sz="1200" kern="1200" dirty="0" err="1">
                <a:solidFill>
                  <a:schemeClr val="tx1"/>
                </a:solidFill>
                <a:effectLst/>
                <a:latin typeface="+mn-lt"/>
                <a:ea typeface="+mn-ea"/>
                <a:cs typeface="+mn-cs"/>
              </a:rPr>
              <a:t>olecular</a:t>
            </a:r>
            <a:r>
              <a:rPr lang="en-GB" sz="1200" kern="1200" dirty="0">
                <a:solidFill>
                  <a:schemeClr val="tx1"/>
                </a:solidFill>
                <a:effectLst/>
                <a:latin typeface="+mn-lt"/>
                <a:ea typeface="+mn-ea"/>
                <a:cs typeface="+mn-cs"/>
              </a:rPr>
              <a:t> and genetic cancer research, biobank construction and handling, clinical epidemiology and register-based research, applying biostatistics and machine learning to large datasets for clinical applications, clinical database construction.</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r>
              <a:rPr lang="da-DK" sz="1200" b="1" kern="1200" dirty="0" err="1">
                <a:solidFill>
                  <a:schemeClr val="tx1"/>
                </a:solidFill>
                <a:effectLst/>
                <a:latin typeface="+mn-lt"/>
                <a:ea typeface="+mn-ea"/>
                <a:cs typeface="+mn-cs"/>
              </a:rPr>
              <a:t>eHealth</a:t>
            </a:r>
            <a:r>
              <a:rPr lang="da-DK" sz="1200" b="1" kern="1200" dirty="0">
                <a:solidFill>
                  <a:schemeClr val="tx1"/>
                </a:solidFill>
                <a:effectLst/>
                <a:latin typeface="+mn-lt"/>
                <a:ea typeface="+mn-ea"/>
                <a:cs typeface="+mn-cs"/>
              </a:rPr>
              <a:t>, </a:t>
            </a:r>
            <a:r>
              <a:rPr lang="da-DK" sz="1200" b="1" kern="1200" dirty="0" err="1">
                <a:solidFill>
                  <a:schemeClr val="tx1"/>
                </a:solidFill>
                <a:effectLst/>
                <a:latin typeface="+mn-lt"/>
                <a:ea typeface="+mn-ea"/>
                <a:cs typeface="+mn-cs"/>
              </a:rPr>
              <a:t>Telehealth</a:t>
            </a:r>
            <a:r>
              <a:rPr lang="da-DK" sz="1200" b="1" kern="1200" dirty="0">
                <a:solidFill>
                  <a:schemeClr val="tx1"/>
                </a:solidFill>
                <a:effectLst/>
                <a:latin typeface="+mn-lt"/>
                <a:ea typeface="+mn-ea"/>
                <a:cs typeface="+mn-cs"/>
              </a:rPr>
              <a:t> and Telerehabilitation</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Telehealth involves the use of telecommunications and virtual technologies to deliver healthcare outside of traditional healthcare facilities. The research group focuses on designing, testing and evaluating telehealth and </a:t>
            </a:r>
            <a:r>
              <a:rPr lang="en-US" sz="1200" kern="1200" dirty="0" err="1">
                <a:solidFill>
                  <a:schemeClr val="tx1"/>
                </a:solidFill>
                <a:effectLst/>
                <a:latin typeface="+mn-lt"/>
                <a:ea typeface="+mn-ea"/>
                <a:cs typeface="+mn-cs"/>
              </a:rPr>
              <a:t>telerehabilitation</a:t>
            </a:r>
            <a:r>
              <a:rPr lang="en-US" sz="1200" kern="1200" dirty="0">
                <a:solidFill>
                  <a:schemeClr val="tx1"/>
                </a:solidFill>
                <a:effectLst/>
                <a:latin typeface="+mn-lt"/>
                <a:ea typeface="+mn-ea"/>
                <a:cs typeface="+mn-cs"/>
              </a:rPr>
              <a:t> technologies and programs that can improve healthcare delivery, make the </a:t>
            </a:r>
            <a:r>
              <a:rPr lang="en-US" sz="1200" kern="1200" dirty="0" err="1">
                <a:solidFill>
                  <a:schemeClr val="tx1"/>
                </a:solidFill>
                <a:effectLst/>
                <a:latin typeface="+mn-lt"/>
                <a:ea typeface="+mn-ea"/>
                <a:cs typeface="+mn-cs"/>
              </a:rPr>
              <a:t>organisation</a:t>
            </a:r>
            <a:r>
              <a:rPr lang="en-US" sz="1200" kern="1200" dirty="0">
                <a:solidFill>
                  <a:schemeClr val="tx1"/>
                </a:solidFill>
                <a:effectLst/>
                <a:latin typeface="+mn-lt"/>
                <a:ea typeface="+mn-ea"/>
                <a:cs typeface="+mn-cs"/>
              </a:rPr>
              <a:t> of the healthcare system more efficient and improve patient outcomes (clinically, quality of life and efficacy). The key clinical focus areas include patients with chronic diseases, such as COPD, heart failure and diabetes. Moreover, patients needing cardiothoracic surgery and patients needing palliative care or psychiatric treatment have also been proven to benefit from </a:t>
            </a:r>
            <a:r>
              <a:rPr lang="en-US" sz="1200" kern="1200" dirty="0" err="1">
                <a:solidFill>
                  <a:schemeClr val="tx1"/>
                </a:solidFill>
                <a:effectLst/>
                <a:latin typeface="+mn-lt"/>
                <a:ea typeface="+mn-ea"/>
                <a:cs typeface="+mn-cs"/>
              </a:rPr>
              <a:t>telemedical</a:t>
            </a:r>
            <a:r>
              <a:rPr lang="en-US" sz="1200" kern="1200" dirty="0">
                <a:solidFill>
                  <a:schemeClr val="tx1"/>
                </a:solidFill>
                <a:effectLst/>
                <a:latin typeface="+mn-lt"/>
                <a:ea typeface="+mn-ea"/>
                <a:cs typeface="+mn-cs"/>
              </a:rPr>
              <a:t> approaches. The research focuses on identifying patient needs (known and unknown) and developing new technologies and programs in telehealth and </a:t>
            </a:r>
            <a:r>
              <a:rPr lang="en-US" sz="1200" kern="1200" dirty="0" err="1">
                <a:solidFill>
                  <a:schemeClr val="tx1"/>
                </a:solidFill>
                <a:effectLst/>
                <a:latin typeface="+mn-lt"/>
                <a:ea typeface="+mn-ea"/>
                <a:cs typeface="+mn-cs"/>
              </a:rPr>
              <a:t>telerehabilitation</a:t>
            </a:r>
            <a:r>
              <a:rPr lang="en-US" sz="1200" kern="1200" dirty="0">
                <a:solidFill>
                  <a:schemeClr val="tx1"/>
                </a:solidFill>
                <a:effectLst/>
                <a:latin typeface="+mn-lt"/>
                <a:ea typeface="+mn-ea"/>
                <a:cs typeface="+mn-cs"/>
              </a:rPr>
              <a:t>. This includes patient involvement, evaluation of clinical outcomes, eHealth literacy, program implementation and health economy analysis. The research also focuses on the usability of the technologies and developing algorithms and tools for the patient and healthcare professionals to improve disease management in a telemedicine setting. The technologies and programs are clinically tested, from pilot phase to large-scale trials and the group has been a frontrunner in demonstrating the effects of the telemedicine approach. Hence, the group has led two multicenter large-scale telemedicine projects (</a:t>
            </a:r>
            <a:r>
              <a:rPr lang="en-US" sz="1200" kern="1200" dirty="0" err="1">
                <a:solidFill>
                  <a:schemeClr val="tx1"/>
                </a:solidFill>
                <a:effectLst/>
                <a:latin typeface="+mn-lt"/>
                <a:ea typeface="+mn-ea"/>
                <a:cs typeface="+mn-cs"/>
              </a:rPr>
              <a:t>TeleCare</a:t>
            </a:r>
            <a:r>
              <a:rPr lang="en-US" sz="1200" kern="1200" dirty="0">
                <a:solidFill>
                  <a:schemeClr val="tx1"/>
                </a:solidFill>
                <a:effectLst/>
                <a:latin typeface="+mn-lt"/>
                <a:ea typeface="+mn-ea"/>
                <a:cs typeface="+mn-cs"/>
              </a:rPr>
              <a:t> North) within COPD and </a:t>
            </a:r>
            <a:r>
              <a:rPr lang="en-US" sz="1200" kern="1200" dirty="0" err="1">
                <a:solidFill>
                  <a:schemeClr val="tx1"/>
                </a:solidFill>
                <a:effectLst/>
                <a:latin typeface="+mn-lt"/>
                <a:ea typeface="+mn-ea"/>
                <a:cs typeface="+mn-cs"/>
              </a:rPr>
              <a:t>heartfailure</a:t>
            </a:r>
            <a:r>
              <a:rPr lang="en-US" sz="1200" kern="1200" dirty="0">
                <a:solidFill>
                  <a:schemeClr val="tx1"/>
                </a:solidFill>
                <a:effectLst/>
                <a:latin typeface="+mn-lt"/>
                <a:ea typeface="+mn-ea"/>
                <a:cs typeface="+mn-cs"/>
              </a:rPr>
              <a:t>, enrolling 1200 patients and 600 patients, respectively. </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endParaRPr lang="da-DK" sz="1200" kern="1200" dirty="0">
              <a:solidFill>
                <a:schemeClr val="tx1"/>
              </a:solidFill>
              <a:effectLst/>
              <a:latin typeface="+mn-lt"/>
              <a:ea typeface="+mn-ea"/>
              <a:cs typeface="+mn-cs"/>
            </a:endParaRPr>
          </a:p>
        </p:txBody>
      </p:sp>
      <p:sp>
        <p:nvSpPr>
          <p:cNvPr id="4" name="Pladsholder til slidenummer 3"/>
          <p:cNvSpPr>
            <a:spLocks noGrp="1"/>
          </p:cNvSpPr>
          <p:nvPr>
            <p:ph type="sldNum" sz="quarter" idx="10"/>
          </p:nvPr>
        </p:nvSpPr>
        <p:spPr/>
        <p:txBody>
          <a:bodyPr/>
          <a:lstStyle/>
          <a:p>
            <a:fld id="{8C896355-3DDC-9949-861F-AD0908BFCC23}" type="slidenum">
              <a:rPr lang="en-US" smtClean="0"/>
              <a:t>26</a:t>
            </a:fld>
            <a:endParaRPr lang="en-US"/>
          </a:p>
        </p:txBody>
      </p:sp>
    </p:spTree>
    <p:extLst>
      <p:ext uri="{BB962C8B-B14F-4D97-AF65-F5344CB8AC3E}">
        <p14:creationId xmlns:p14="http://schemas.microsoft.com/office/powerpoint/2010/main" val="32705362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buFont typeface="Arial" panose="020B0604020202020204" pitchFamily="34" charset="0"/>
              <a:buNone/>
            </a:pPr>
            <a:r>
              <a:rPr lang="en-GB" sz="1200" b="1" dirty="0"/>
              <a:t>CORE ACTIVITIES:</a:t>
            </a:r>
          </a:p>
          <a:p>
            <a:pPr marL="177948" indent="-177948" rtl="0">
              <a:buFont typeface="Arial" panose="020B0604020202020204" pitchFamily="34" charset="0"/>
              <a:buChar char="•"/>
            </a:pPr>
            <a:r>
              <a:rPr lang="en-GB" sz="1200" dirty="0"/>
              <a:t>SSH incorporates human and social relations in areas such as technology, health and climate</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investigates how people act and create meaning and change with</a:t>
            </a:r>
            <a:r>
              <a:rPr lang="en-GB" sz="1200" baseline="0" dirty="0"/>
              <a:t> regard to </a:t>
            </a:r>
            <a:r>
              <a:rPr lang="en-GB" sz="1200" dirty="0"/>
              <a:t>both public and private actors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develops new business models, new regulatory conditions, new ways to ensure necessary digitalisation, new forms of social organization, etc.</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generates new knowledge on organizational learning in public and private organizations thus</a:t>
            </a:r>
            <a:r>
              <a:rPr lang="en-GB" sz="1200" baseline="0" dirty="0"/>
              <a:t> </a:t>
            </a:r>
            <a:r>
              <a:rPr lang="en-GB" sz="1200" dirty="0"/>
              <a:t>contributing to creativity and development in society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collaborates in an interdisciplinary manner and with external actors in research projects and in education</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endParaRPr lang="da-DK" sz="1200" dirty="0"/>
          </a:p>
          <a:p>
            <a:pPr rtl="0"/>
            <a:r>
              <a:rPr lang="en-GB" b="1" dirty="0"/>
              <a:t>Examples of core activities</a:t>
            </a:r>
          </a:p>
          <a:p>
            <a:pPr rtl="0"/>
            <a:endParaRPr lang="da-DK" sz="1200" dirty="0"/>
          </a:p>
          <a:p>
            <a:pPr marL="177948" indent="-177948" rtl="0">
              <a:buFont typeface="Arial" panose="020B0604020202020204" pitchFamily="34" charset="0"/>
              <a:buChar char="•"/>
            </a:pPr>
            <a:r>
              <a:rPr lang="en-GB" sz="1200" dirty="0"/>
              <a:t>AI Denmark partnership: The Danish business community must be better at working with artificial intelligence. Therefore, the Danish Industry Foundation has launched a national initiative where Aalborg University Business School contributes with knowledge on machine learning, innovation management, organisational change, strategy and development of data-driven business models.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Game-Based Learning in the 21st Century: </a:t>
            </a:r>
            <a:r>
              <a:rPr lang="en-GB" sz="2000" dirty="0"/>
              <a:t>The project explores how the design of both </a:t>
            </a:r>
            <a:r>
              <a:rPr lang="en-GB" sz="2000" dirty="0" err="1"/>
              <a:t>analog</a:t>
            </a:r>
            <a:r>
              <a:rPr lang="en-GB" sz="2000" dirty="0"/>
              <a:t> and digital gaming tools can be used to create more meaningful, challenging and engaging teaching. The project is a collaboration between researchers from AAU, AU, the National Centre for Reading, University College Copenhagen and VIA University College as well as the companies CLIO Online, Build A World, and KMD/</a:t>
            </a:r>
            <a:r>
              <a:rPr lang="en-GB" sz="2000" dirty="0" err="1"/>
              <a:t>Uvdata</a:t>
            </a:r>
            <a:r>
              <a:rPr lang="en-GB" sz="2000" dirty="0"/>
              <a:t>. The research project builds on an investment of DKK 9.8 million from Innovation Fund Denmark.</a:t>
            </a:r>
            <a:endParaRPr lang="da-DK" sz="1200" dirty="0"/>
          </a:p>
          <a:p>
            <a:pPr rtl="0"/>
            <a:endParaRPr lang="da-DK" sz="1200" dirty="0"/>
          </a:p>
          <a:p>
            <a:pPr marL="177948" indent="-177948" rtl="0">
              <a:buFont typeface="Arial" panose="020B0604020202020204" pitchFamily="34" charset="0"/>
              <a:buChar char="•"/>
            </a:pPr>
            <a:r>
              <a:rPr lang="en-GB" sz="1200" dirty="0"/>
              <a:t>The Centre for Local Innovation in Social and Employment services (LISES (CUBB in Danish)) is a partnership project of the municipalities of </a:t>
            </a:r>
            <a:r>
              <a:rPr lang="en-GB" sz="1200" dirty="0" err="1"/>
              <a:t>Silkeborg</a:t>
            </a:r>
            <a:r>
              <a:rPr lang="en-GB" sz="1200" dirty="0"/>
              <a:t>, </a:t>
            </a:r>
            <a:r>
              <a:rPr lang="en-GB" sz="1200" dirty="0" err="1"/>
              <a:t>Holstebro</a:t>
            </a:r>
            <a:r>
              <a:rPr lang="en-GB" sz="1200" dirty="0"/>
              <a:t>, </a:t>
            </a:r>
            <a:r>
              <a:rPr lang="en-GB" sz="1200" dirty="0" err="1"/>
              <a:t>Vesthimmerland</a:t>
            </a:r>
            <a:r>
              <a:rPr lang="en-GB" sz="1200" dirty="0"/>
              <a:t> and </a:t>
            </a:r>
            <a:r>
              <a:rPr lang="en-GB" sz="1200" dirty="0" err="1"/>
              <a:t>Herning</a:t>
            </a:r>
            <a:r>
              <a:rPr lang="en-GB" sz="1200" dirty="0"/>
              <a:t>; the Department of Politics and Society; and the Department of Sociology and Social Work. LISES/CUBB contributes to transforming public employment efforts</a:t>
            </a:r>
            <a:r>
              <a:rPr lang="en-GB" sz="1200" baseline="0" dirty="0"/>
              <a:t> – </a:t>
            </a:r>
            <a:r>
              <a:rPr lang="en-GB" sz="1200" dirty="0"/>
              <a:t>involving citizens to a much greater extent than today and giving them responsibility for and ownership of mastering their own lives and thus improving their employment chances. </a:t>
            </a:r>
            <a:endParaRPr lang="da-DK" sz="1200" dirty="0">
              <a:solidFill>
                <a:srgbClr val="FF0000"/>
              </a:solidFill>
            </a:endParaRPr>
          </a:p>
          <a:p>
            <a:pPr lvl="0" rtl="0"/>
            <a:endParaRPr lang="da-DK" dirty="0"/>
          </a:p>
          <a:p>
            <a:pPr lvl="0" rtl="0"/>
            <a:r>
              <a:rPr lang="en-GB" b="1" dirty="0"/>
              <a:t>POSITIONS OF STRENGTH:</a:t>
            </a:r>
          </a:p>
          <a:p>
            <a:pPr lvl="0" rtl="0"/>
            <a:endParaRPr lang="da-DK" dirty="0"/>
          </a:p>
          <a:p>
            <a:pPr defTabSz="949056" rtl="0">
              <a:defRPr/>
            </a:pPr>
            <a:r>
              <a:rPr lang="en-GB" sz="1200" dirty="0"/>
              <a:t>The educational landscape is changing and learning takes place in many places. SSH research is and must continue to be recognised as research with high impact on learning, learning processes, didactics and problem-based learning in educational programmes. The SSH faculty will thus contribute to a better understanding of the competence needs of the future, a good framework for learning and the importance of technologies for education and lifelong learning. </a:t>
            </a:r>
          </a:p>
          <a:p>
            <a:pPr rtl="0"/>
            <a:endParaRPr lang="da-DK" sz="1200" dirty="0"/>
          </a:p>
          <a:p>
            <a:pPr rtl="0"/>
            <a:r>
              <a:rPr lang="en-GB" sz="1200" dirty="0"/>
              <a:t>So:</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Students will be equipped to merge psychology, language communication, organizational learning, applied philosophy, sociology, political science, business knowledge, management and law</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Researchers collaborate across the humanities and social sciences disciplines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Researchers and students bring SSH fundamental disciplines into educational programmes and research projects in the STEM and health fields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has selected four signature projects in 2022 and 2023. The projects focus on "Sustainability and the Green Transition", "Computational SSH", "Children and Young</a:t>
            </a:r>
            <a:r>
              <a:rPr lang="en-GB" sz="1200" baseline="0" dirty="0"/>
              <a:t> People</a:t>
            </a:r>
            <a:r>
              <a:rPr lang="en-GB" sz="1200" dirty="0"/>
              <a:t>" and "Advanced Centre for Social Sciences and Humanities Research"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SSH’s fundamental disciplines are incorporated in knowledge collaborations with educational institutions, interest groups, companies and other partners </a:t>
            </a:r>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9895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4400" b="1" dirty="0"/>
              <a:t>1. Critical thinking </a:t>
            </a:r>
          </a:p>
          <a:p>
            <a:pPr rtl="0"/>
            <a:r>
              <a:rPr lang="en-GB" sz="4400" dirty="0"/>
              <a:t>At the SSH faculty, critical research engenders the ability to question the conventional wisdom, reflect on hierarchies and power in society, and experiment with new solutions and hypotheses based on an understanding of culture, history and institutions. </a:t>
            </a:r>
            <a:endParaRPr lang="da-DK" sz="3200" dirty="0"/>
          </a:p>
          <a:p>
            <a:pPr rtl="0"/>
            <a:endParaRPr lang="da-DK" sz="3200" dirty="0"/>
          </a:p>
          <a:p>
            <a:pPr rtl="0"/>
            <a:r>
              <a:rPr lang="en-GB" sz="3200" b="1" dirty="0"/>
              <a:t>2. People and society at the centre </a:t>
            </a:r>
          </a:p>
          <a:p>
            <a:pPr rtl="0"/>
            <a:r>
              <a:rPr lang="en-GB" sz="3200" dirty="0"/>
              <a:t>At the SSH Faculty, understanding and explaining the human and social factor is crucial to enriching interdisciplinary collaborations, educating for the future and implementing new knowledge in society. </a:t>
            </a:r>
            <a:endParaRPr lang="da-DK" sz="2000" dirty="0"/>
          </a:p>
          <a:p>
            <a:pPr rtl="0"/>
            <a:endParaRPr lang="da-DK" sz="2000" dirty="0"/>
          </a:p>
          <a:p>
            <a:pPr rtl="0"/>
            <a:r>
              <a:rPr lang="en-GB" sz="2000" b="1" dirty="0"/>
              <a:t>3. Knowledge exchange and collaboration </a:t>
            </a:r>
          </a:p>
          <a:p>
            <a:pPr rtl="0"/>
            <a:r>
              <a:rPr lang="en-GB" sz="2000" dirty="0"/>
              <a:t>The SSH faculty contributes expertise and graduates who transfer and exchange knowledge with a wide range of institutions, companies and partners. Inclusive and open research and learning environments are a central premise in attracting students, talented researchers and developing new knowledge. At the SSH faculty, students are involved in countless research and development projects, and the faculty experiments with involvement of both students and the</a:t>
            </a:r>
            <a:r>
              <a:rPr lang="en-GB" sz="2000" baseline="0" dirty="0"/>
              <a:t> public</a:t>
            </a:r>
            <a:r>
              <a:rPr lang="en-GB" sz="2000" dirty="0"/>
              <a:t> through new learning platforms and co-creation. </a:t>
            </a:r>
            <a:endParaRPr lang="da-DK" sz="1200" b="1" dirty="0"/>
          </a:p>
          <a:p>
            <a:pPr rtl="0"/>
            <a:endParaRPr lang="da-DK" sz="1200" b="1" dirty="0"/>
          </a:p>
          <a:p>
            <a:pPr rtl="0"/>
            <a:r>
              <a:rPr lang="en-GB" sz="1200" b="1" dirty="0"/>
              <a:t>4. Internationalisation</a:t>
            </a:r>
          </a:p>
          <a:p>
            <a:pPr rtl="0"/>
            <a:r>
              <a:rPr lang="en-GB" sz="1200" dirty="0"/>
              <a:t>At the SSH faculty, research must be accessible to an international audience, presented in international publications, and the faculty must open to talented international researchers and partners. </a:t>
            </a:r>
          </a:p>
          <a:p>
            <a:pPr rtl="0"/>
            <a:endParaRPr lang="da-DK" sz="1200" b="1" dirty="0"/>
          </a:p>
          <a:p>
            <a:pPr rtl="0"/>
            <a:r>
              <a:rPr lang="en-GB" sz="1200" b="1" dirty="0"/>
              <a:t>5. </a:t>
            </a:r>
            <a:r>
              <a:rPr lang="en-GB" sz="1200" b="1" dirty="0" err="1"/>
              <a:t>Interdisciplinarity</a:t>
            </a:r>
            <a:endParaRPr lang="en-GB" sz="1200" b="1" dirty="0"/>
          </a:p>
          <a:p>
            <a:pPr rtl="0"/>
            <a:r>
              <a:rPr lang="en-GB" sz="1200" dirty="0"/>
              <a:t>The SSH faculty is therefore characterized by a number of interdisciplinary initiatives that generate knowledge about major</a:t>
            </a:r>
            <a:r>
              <a:rPr lang="en-GB" sz="1200" baseline="0" dirty="0"/>
              <a:t> </a:t>
            </a:r>
            <a:r>
              <a:rPr lang="en-GB" sz="1200" dirty="0"/>
              <a:t>societal challenges and contribute with cross-cutting competences of students and researchers. </a:t>
            </a:r>
          </a:p>
          <a:p>
            <a:pPr rtl="0"/>
            <a:endParaRPr lang="da-DK" sz="1200" b="1" dirty="0"/>
          </a:p>
          <a:p>
            <a:pPr rtl="0"/>
            <a:r>
              <a:rPr lang="en-GB" sz="1200" b="1" dirty="0"/>
              <a:t>6. Initiative</a:t>
            </a:r>
          </a:p>
          <a:p>
            <a:pPr rtl="0"/>
            <a:r>
              <a:rPr lang="en-GB" sz="1200" dirty="0"/>
              <a:t>The SSH faculty must be known for being agenda-setting and proactive in relation to society's</a:t>
            </a:r>
            <a:r>
              <a:rPr lang="en-GB" sz="1200" baseline="0" dirty="0"/>
              <a:t> </a:t>
            </a:r>
            <a:r>
              <a:rPr lang="en-GB" sz="1200" dirty="0"/>
              <a:t>problems and challenges and driving new interdisciplinary initiatives and cutting-edge research. </a:t>
            </a:r>
          </a:p>
          <a:p>
            <a:pPr rtl="0"/>
            <a:endParaRPr lang="da-DK" sz="1200" dirty="0"/>
          </a:p>
          <a:p>
            <a:pPr rtl="0"/>
            <a:endParaRPr lang="da-DK" sz="1200" dirty="0"/>
          </a:p>
          <a:p>
            <a:pPr rtl="0"/>
            <a:r>
              <a:rPr lang="en-GB" sz="1200" b="1" dirty="0"/>
              <a:t>Beacons </a:t>
            </a:r>
          </a:p>
          <a:p>
            <a:pPr rtl="0"/>
            <a:r>
              <a:rPr lang="en-GB" sz="1200" dirty="0"/>
              <a:t>We address the major societal challenges through mission-oriented research, education and knowledge collaboration under the headings "Learning in the 21st Century", "Health", "Sustainability", "Digital Humanities &amp; Social Sciences", "Innovation &amp; Entrepreneurship" and "Culture, Society &amp; Development".</a:t>
            </a:r>
          </a:p>
          <a:p>
            <a:pPr rtl="0"/>
            <a:endParaRPr lang="da-DK" sz="1200" b="1" dirty="0"/>
          </a:p>
          <a:p>
            <a:pPr rtl="0"/>
            <a:r>
              <a:rPr lang="en-GB" sz="1200" b="1" dirty="0"/>
              <a:t>Signature projects </a:t>
            </a:r>
          </a:p>
          <a:p>
            <a:pPr marL="177948" indent="-177948" rtl="0">
              <a:buFont typeface="Arial" panose="020B0604020202020204" pitchFamily="34" charset="0"/>
              <a:buChar char="•"/>
            </a:pPr>
            <a:r>
              <a:rPr lang="en-GB" sz="1200" dirty="0"/>
              <a:t>The </a:t>
            </a:r>
            <a:r>
              <a:rPr lang="en-GB" sz="1200" u="sng" dirty="0"/>
              <a:t>Advanced Centre for Social Sciences and Humanities Research</a:t>
            </a:r>
            <a:r>
              <a:rPr lang="en-GB" sz="1200" dirty="0"/>
              <a:t> aims to be a leading research centre for developing theories and methods within a unified Humanities and Social Sciences. The centre aims to seek new breakthroughs in SSH and thus create the prerequisites for AAU's future research missions – both within the social sciences and humanities and widely within the university's overall scientific portfolio. As part of the faculty's fundamental characteristics, the centre has a critical duty to protect and promote independent research and act constructively in both faculty and university mission-oriented research. </a:t>
            </a:r>
          </a:p>
          <a:p>
            <a:pPr rtl="0"/>
            <a:endParaRPr lang="da-DK" sz="1200" dirty="0"/>
          </a:p>
          <a:p>
            <a:pPr marL="177948" indent="-177948" rtl="0">
              <a:buFont typeface="Arial" panose="020B0604020202020204" pitchFamily="34" charset="0"/>
              <a:buChar char="•"/>
            </a:pPr>
            <a:r>
              <a:rPr lang="en-GB" sz="1200" u="sng" dirty="0"/>
              <a:t>Computational SSH</a:t>
            </a:r>
            <a:r>
              <a:rPr lang="en-GB" sz="1200" dirty="0"/>
              <a:t> connects AAU's SSH researchers and environments involved in research that makes use of, adapts, develops or operationalises techniques such as machine learning, network analysis, computer vision, natural language processing or data visualisation. A main purpose is thus to contribute to the development, application and dissemination of such techniques in the context of different SSH disciplines (theories, perspectives, paradigms).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u="sng" dirty="0"/>
              <a:t>Sustainable transition</a:t>
            </a:r>
            <a:r>
              <a:rPr lang="en-GB" sz="1200" dirty="0"/>
              <a:t> provides studies on sustainability in a broader perspective than a purely environmental and production-oriented one that has been the focus politically in recent years. The integrative aspect is central to the project, which focuses on the human, cultural, economic and societal consequences of global development and on the project's contribution to the development of future sustainable solutions across disciplines, institutions and companies. From critical reflection to practical problem solving, the project will contribute with a framework of understanding for sustainability and an informed conversation about what sustainable transition entails. </a:t>
            </a:r>
          </a:p>
          <a:p>
            <a:pPr rtl="0"/>
            <a:endParaRPr lang="da-DK" sz="1200" dirty="0"/>
          </a:p>
          <a:p>
            <a:pPr marL="177948" indent="-177948" rtl="0">
              <a:buFont typeface="Arial" panose="020B0604020202020204" pitchFamily="34" charset="0"/>
              <a:buChar char="•"/>
            </a:pPr>
            <a:r>
              <a:rPr lang="en-GB" sz="1200" u="sng" dirty="0"/>
              <a:t>Children and young people</a:t>
            </a:r>
            <a:r>
              <a:rPr lang="en-GB" sz="1200" dirty="0"/>
              <a:t> directs attention to the processes of change in the lives of children and young people, such as well-being, marginalisation, education and learning, transition to the labour market, political participation, children’s rights, quality in institutions and professional practice. The SSH faculty has a number of significant, agenda-setting knowledge and research environments concerned with children and young people, and there are great opportunities in cross-cutting thinking in these environments. Due to its size and academic scope, the faculty will cover the issues broadly, and with a concerted effort we can strengthen our overall position in this field. Efforts to strengthen cooperation include networking activities, seminars, joint applications to foundations and the like. Focus is also on externally profiling and further identifying AAU as a leading player in the field of children and young people.</a:t>
            </a:r>
          </a:p>
          <a:p>
            <a:pPr rtl="0"/>
            <a:endParaRPr lang="da-DK" sz="1200" dirty="0"/>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97498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kern="1200" dirty="0">
                <a:solidFill>
                  <a:srgbClr val="000061"/>
                </a:solidFill>
                <a:latin typeface="+mn-lt"/>
                <a:ea typeface="+mn-ea"/>
                <a:cs typeface="Arial" panose="020B0604020202020204" pitchFamily="34" charset="0"/>
              </a:rPr>
              <a:t>Collaborative research with universities is vital for the innovation, productivity and growth of companies. Even the knowledge of companies with their own development departments is limited. Therefore, external input, ideas and knowledge are vital. </a:t>
            </a:r>
          </a:p>
          <a:p>
            <a:pPr rtl="0"/>
            <a:endParaRPr lang="da-DK" sz="1200" b="0" kern="1200" dirty="0">
              <a:solidFill>
                <a:srgbClr val="000061"/>
              </a:solidFill>
              <a:latin typeface="+mn-lt"/>
              <a:ea typeface="+mn-ea"/>
              <a:cs typeface="Arial" panose="020B0604020202020204" pitchFamily="34" charset="0"/>
            </a:endParaRPr>
          </a:p>
          <a:p>
            <a:pPr rtl="0"/>
            <a:r>
              <a:rPr lang="en-gb" sz="1200" b="0" kern="1200" dirty="0">
                <a:solidFill>
                  <a:srgbClr val="000061"/>
                </a:solidFill>
                <a:latin typeface="+mn-lt"/>
                <a:ea typeface="+mn-ea"/>
                <a:cs typeface="Arial" panose="020B0604020202020204" pitchFamily="34" charset="0"/>
              </a:rPr>
              <a:t>In DI’s report from 2016, research-intensive companies state that the reason for their assessment of Aalborg University  is that AAU has a flexible and pragmatic approach towards collaboration with companies.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Report from the Confederation of Danish Industry, DI Analyse (2016</a:t>
            </a:r>
            <a:r>
              <a:rPr lang="en-gb" b="0" i="0" dirty="0"/>
              <a:t>): Knaster </a:t>
            </a:r>
            <a:r>
              <a:rPr lang="en-gb" b="0" i="0" dirty="0" err="1"/>
              <a:t>i</a:t>
            </a:r>
            <a:r>
              <a:rPr lang="en-gb" b="0" i="0" dirty="0"/>
              <a:t> </a:t>
            </a:r>
            <a:r>
              <a:rPr lang="en-gb" b="0" i="0" dirty="0" err="1"/>
              <a:t>samarbejde</a:t>
            </a:r>
            <a:r>
              <a:rPr lang="en-gb" b="0" i="0" dirty="0"/>
              <a:t> om </a:t>
            </a:r>
            <a:r>
              <a:rPr lang="en-gb" b="0" i="0" dirty="0" err="1"/>
              <a:t>forskning</a:t>
            </a:r>
            <a:r>
              <a:rPr lang="en-gb" b="0" i="0" dirty="0"/>
              <a:t> – men </a:t>
            </a:r>
            <a:r>
              <a:rPr lang="en-gb" b="0" i="0" dirty="0" err="1"/>
              <a:t>også</a:t>
            </a:r>
            <a:r>
              <a:rPr lang="en-gb" b="0" i="0" dirty="0"/>
              <a:t> positive </a:t>
            </a:r>
            <a:r>
              <a:rPr lang="en-gb" b="0" i="0" dirty="0" err="1"/>
              <a:t>tendenser</a:t>
            </a:r>
            <a:r>
              <a:rPr lang="en-gb" b="0" i="0" dirty="0"/>
              <a:t> [Hurdles in research collaboration - as well as positive trends].</a:t>
            </a:r>
            <a:endParaRPr lang="da-DK" b="0" i="0" dirty="0"/>
          </a:p>
          <a:p>
            <a:pPr rtl="0"/>
            <a:endParaRPr lang="da-DK" sz="1200" b="1" kern="1200" dirty="0">
              <a:solidFill>
                <a:srgbClr val="000061"/>
              </a:solidFill>
              <a:latin typeface="+mn-lt"/>
              <a:ea typeface="+mn-ea"/>
              <a:cs typeface="Arial" panose="020B0604020202020204" pitchFamily="34" charset="0"/>
            </a:endParaRPr>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THE PREFERRED COLLABORATION PARTNER OF THE DANISH BUSINESS WORLD</a:t>
            </a:r>
          </a:p>
          <a:p>
            <a:pPr rtl="0"/>
            <a:r>
              <a:rPr lang="en-gb" b="0" dirty="0">
                <a:solidFill>
                  <a:schemeClr val="bg1"/>
                </a:solidFill>
              </a:rPr>
              <a:t>Source: DI (2021): </a:t>
            </a:r>
            <a:r>
              <a:rPr lang="en-gb" b="0" dirty="0" err="1">
                <a:solidFill>
                  <a:schemeClr val="bg1"/>
                </a:solidFill>
              </a:rPr>
              <a:t>Danmark</a:t>
            </a:r>
            <a:r>
              <a:rPr lang="en-gb" b="0" dirty="0">
                <a:solidFill>
                  <a:schemeClr val="bg1"/>
                </a:solidFill>
              </a:rPr>
              <a:t> på </a:t>
            </a:r>
            <a:r>
              <a:rPr lang="en-gb" b="0" dirty="0" err="1">
                <a:solidFill>
                  <a:schemeClr val="bg1"/>
                </a:solidFill>
              </a:rPr>
              <a:t>vidensporet</a:t>
            </a:r>
            <a:r>
              <a:rPr lang="en-gb" b="0" dirty="0">
                <a:solidFill>
                  <a:schemeClr val="bg1"/>
                </a:solidFill>
              </a:rPr>
              <a:t> V [Denmark on Knowledge Track V]</a:t>
            </a:r>
            <a:endParaRPr lang="nn-NO" sz="1200" b="1" kern="1200" dirty="0">
              <a:solidFill>
                <a:srgbClr val="000061"/>
              </a:solidFill>
              <a:latin typeface="+mn-lt"/>
              <a:ea typeface="+mn-ea"/>
              <a:cs typeface="Arial" panose="020B0604020202020204" pitchFamily="34" charset="0"/>
            </a:endParaRPr>
          </a:p>
          <a:p>
            <a:pPr rtl="0"/>
            <a:endParaRPr lang="nn-NO"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FLEXIBLE APPROACH TOWARDS COLLABORATION</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Report from the Confederation of Danish Industry, DI Analyse (2016</a:t>
            </a:r>
            <a:r>
              <a:rPr lang="en-gb" b="0" i="0" dirty="0"/>
              <a:t>): Knaster </a:t>
            </a:r>
            <a:r>
              <a:rPr lang="en-gb" b="0" i="0" dirty="0" err="1"/>
              <a:t>i</a:t>
            </a:r>
            <a:r>
              <a:rPr lang="en-gb" b="0" i="0" dirty="0"/>
              <a:t> </a:t>
            </a:r>
            <a:r>
              <a:rPr lang="en-gb" b="0" i="0" dirty="0" err="1"/>
              <a:t>samarbejde</a:t>
            </a:r>
            <a:r>
              <a:rPr lang="en-gb" b="0" i="0" dirty="0"/>
              <a:t> om </a:t>
            </a:r>
            <a:r>
              <a:rPr lang="en-gb" b="0" i="0" dirty="0" err="1"/>
              <a:t>forskning</a:t>
            </a:r>
            <a:r>
              <a:rPr lang="en-gb" b="0" i="0" dirty="0"/>
              <a:t> – men </a:t>
            </a:r>
            <a:r>
              <a:rPr lang="en-gb" b="0" i="0" dirty="0" err="1"/>
              <a:t>også</a:t>
            </a:r>
            <a:r>
              <a:rPr lang="en-gb" b="0" i="0" dirty="0"/>
              <a:t> positive </a:t>
            </a:r>
            <a:r>
              <a:rPr lang="en-gb" b="0" i="0" dirty="0" err="1"/>
              <a:t>tendenser</a:t>
            </a:r>
            <a:r>
              <a:rPr lang="en-gb" b="0" i="0" dirty="0"/>
              <a:t> [Hurdles in research collaboration - as well as positive trends].</a:t>
            </a:r>
            <a:endParaRPr lang="da-DK" b="0" i="0" dirty="0"/>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THE BEST AT ESTABLISHING COLLABORATION AGREEMENTS</a:t>
            </a:r>
            <a:endParaRPr lang="da-DK" sz="1200" b="1" kern="1200" dirty="0">
              <a:solidFill>
                <a:srgbClr val="000061"/>
              </a:solidFill>
              <a:latin typeface="+mn-lt"/>
              <a:ea typeface="+mn-ea"/>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Ministry of Higher Education and Science (2022): </a:t>
            </a:r>
            <a:r>
              <a:rPr lang="en-gb" b="0" dirty="0" err="1"/>
              <a:t>Viden</a:t>
            </a:r>
            <a:r>
              <a:rPr lang="en-gb" b="0" dirty="0"/>
              <a:t> </a:t>
            </a:r>
            <a:r>
              <a:rPr lang="en-gb" b="0" dirty="0" err="1"/>
              <a:t>til</a:t>
            </a:r>
            <a:r>
              <a:rPr lang="en-gb" b="0" dirty="0"/>
              <a:t> </a:t>
            </a:r>
            <a:r>
              <a:rPr lang="en-gb" b="0" dirty="0" err="1"/>
              <a:t>vækst</a:t>
            </a:r>
            <a:r>
              <a:rPr lang="en-gb" b="0" dirty="0"/>
              <a:t> – </a:t>
            </a:r>
            <a:r>
              <a:rPr lang="en-gb" b="0" dirty="0" err="1"/>
              <a:t>Offentlig-privat</a:t>
            </a:r>
            <a:r>
              <a:rPr lang="en-gb" b="0" dirty="0"/>
              <a:t> </a:t>
            </a:r>
            <a:r>
              <a:rPr lang="en-gb" b="0" dirty="0" err="1"/>
              <a:t>samspil</a:t>
            </a:r>
            <a:r>
              <a:rPr lang="en-gb" b="0" dirty="0"/>
              <a:t> om </a:t>
            </a:r>
            <a:r>
              <a:rPr lang="en-gb" b="0" dirty="0" err="1"/>
              <a:t>forskning</a:t>
            </a:r>
            <a:r>
              <a:rPr lang="en-gb" b="0" dirty="0"/>
              <a:t> [Knowledge for growth – Public-private interaction on research] (</a:t>
            </a:r>
            <a:r>
              <a:rPr lang="en-gb" b="0" dirty="0" err="1"/>
              <a:t>kommercialiseringsstatistikken</a:t>
            </a:r>
            <a:r>
              <a:rPr lang="en-gb" b="0" dirty="0"/>
              <a:t>) </a:t>
            </a:r>
            <a:endParaRPr lang="da-DK" b="1"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indent="0" rtl="0">
              <a:buFont typeface="Arial" panose="020B0604020202020204" pitchFamily="34" charset="0"/>
              <a:buNone/>
            </a:pPr>
            <a:endParaRPr lang="da-DK" dirty="0"/>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30</a:t>
            </a:fld>
            <a:endParaRPr lang="en-US"/>
          </a:p>
        </p:txBody>
      </p:sp>
    </p:spTree>
    <p:extLst>
      <p:ext uri="{BB962C8B-B14F-4D97-AF65-F5344CB8AC3E}">
        <p14:creationId xmlns:p14="http://schemas.microsoft.com/office/powerpoint/2010/main" val="117510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lnSpc>
                <a:spcPts val="2400"/>
              </a:lnSpc>
              <a:buFont typeface="Arial" pitchFamily="34" charset="0"/>
              <a:buNone/>
            </a:pPr>
            <a:r>
              <a:rPr lang="en-gb" sz="1200" b="1" dirty="0">
                <a:solidFill>
                  <a:prstClr val="black"/>
                </a:solidFill>
                <a:latin typeface="Arial" panose="020B0604020202020204" pitchFamily="34" charset="0"/>
                <a:cs typeface="Arial" panose="020B0604020202020204" pitchFamily="34" charset="0"/>
              </a:rPr>
              <a:t>Distribution of companies collaborating with AAU</a:t>
            </a:r>
          </a:p>
          <a:p>
            <a:pPr marL="0" indent="0" rtl="0">
              <a:lnSpc>
                <a:spcPts val="2400"/>
              </a:lnSpc>
              <a:buFont typeface="Arial" pitchFamily="34" charset="0"/>
              <a:buNone/>
            </a:pPr>
            <a:r>
              <a:rPr lang="en-gb" sz="1200" dirty="0">
                <a:solidFill>
                  <a:prstClr val="black"/>
                </a:solidFill>
                <a:latin typeface="Arial" panose="020B0604020202020204" pitchFamily="34" charset="0"/>
                <a:cs typeface="Arial" panose="020B0604020202020204" pitchFamily="34" charset="0"/>
              </a:rPr>
              <a:t>Note: The figures only include private companies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1" dirty="0">
              <a:latin typeface="+mn-lt"/>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1" dirty="0">
                <a:latin typeface="+mn-lt"/>
              </a:rPr>
              <a:t>AAU’s collaboration partners include a high proportion of industrial companies and IT companies</a:t>
            </a:r>
            <a:endParaRPr lang="en-GB" sz="900" b="1" baseline="0" dirty="0">
              <a:latin typeface="+mn-lt"/>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0" dirty="0">
                <a:latin typeface="+mn-lt"/>
              </a:rPr>
              <a:t>Note: Just under 40% industrial companies and just under 25% IT companies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0" dirty="0">
              <a:latin typeface="+mn-lt"/>
              <a:cs typeface="Arial" panose="020B0604020202020204" pitchFamily="34" charset="0"/>
            </a:endParaRPr>
          </a:p>
          <a:p>
            <a:pPr>
              <a:buNone/>
            </a:pPr>
            <a:r>
              <a:rPr lang="en-US" sz="1050" b="1" dirty="0">
                <a:latin typeface="Arial" panose="020B0604020202020204" pitchFamily="34" charset="0"/>
                <a:cs typeface="Arial" panose="020B0604020202020204" pitchFamily="34" charset="0"/>
              </a:rPr>
              <a:t>AAU collaborates mostly with companies who employee 20-49 full-time equivalents as well as companies who employee more than 100 full-time equivalents</a:t>
            </a:r>
          </a:p>
          <a:p>
            <a:pPr defTabSz="913028">
              <a:defRPr/>
            </a:pPr>
            <a:r>
              <a:rPr lang="da-DK" sz="800" noProof="0" dirty="0"/>
              <a:t>Note: </a:t>
            </a:r>
            <a:r>
              <a:rPr lang="da-DK" sz="800" noProof="0" dirty="0" err="1"/>
              <a:t>each</a:t>
            </a:r>
            <a:r>
              <a:rPr lang="da-DK" sz="800" noProof="0" dirty="0"/>
              <a:t> </a:t>
            </a:r>
            <a:r>
              <a:rPr lang="da-DK" sz="800" noProof="0" dirty="0" err="1"/>
              <a:t>group</a:t>
            </a:r>
            <a:r>
              <a:rPr lang="da-DK" sz="800" noProof="0" dirty="0"/>
              <a:t> </a:t>
            </a:r>
            <a:r>
              <a:rPr lang="da-DK" sz="800" noProof="0" dirty="0" err="1"/>
              <a:t>make</a:t>
            </a:r>
            <a:r>
              <a:rPr lang="da-DK" sz="800" noProof="0" dirty="0"/>
              <a:t> up </a:t>
            </a:r>
            <a:r>
              <a:rPr lang="da-DK" sz="800" noProof="0" dirty="0" err="1"/>
              <a:t>about</a:t>
            </a:r>
            <a:r>
              <a:rPr lang="da-DK" sz="800" noProof="0" dirty="0"/>
              <a:t> 35% of AAU’s business partners.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0" dirty="0">
              <a:latin typeface="+mn-lt"/>
              <a:cs typeface="Arial" panose="020B0604020202020204" pitchFamily="34" charset="0"/>
            </a:endParaRPr>
          </a:p>
          <a:p>
            <a:pPr rtl="0">
              <a:buFont typeface="Arial" pitchFamily="34" charset="0"/>
              <a:buNone/>
            </a:pPr>
            <a:r>
              <a:rPr lang="en-gb" sz="1050" b="1" dirty="0">
                <a:latin typeface="Arial" panose="020B0604020202020204" pitchFamily="34" charset="0"/>
                <a:cs typeface="Arial" panose="020B0604020202020204" pitchFamily="34" charset="0"/>
              </a:rPr>
              <a:t>More than a third of AAU’s business partners have a high R&amp;D intensity.</a:t>
            </a:r>
            <a:endParaRPr lang="en-US" sz="1050" b="1" dirty="0">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0" dirty="0"/>
              <a:t>Note: Companies with a high R&amp;D intensity are defined as companies that spend more than 10% of their turnover on R&amp;D.  </a:t>
            </a:r>
          </a:p>
          <a:p>
            <a:pPr rtl="0"/>
            <a:endParaRPr lang="da-DK"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prstClr val="black"/>
                </a:solidFill>
                <a:latin typeface="Arial" panose="020B0604020202020204" pitchFamily="34" charset="0"/>
                <a:cs typeface="Arial" panose="020B0604020202020204" pitchFamily="34" charset="0"/>
              </a:rPr>
              <a:t>Source for all figures: </a:t>
            </a:r>
            <a:r>
              <a:rPr lang="en-gb" sz="1200" dirty="0" err="1">
                <a:solidFill>
                  <a:prstClr val="black"/>
                </a:solidFill>
                <a:latin typeface="Arial" panose="020B0604020202020204" pitchFamily="34" charset="0"/>
                <a:cs typeface="Arial" panose="020B0604020202020204" pitchFamily="34" charset="0"/>
              </a:rPr>
              <a:t>IRISgroup</a:t>
            </a:r>
            <a:r>
              <a:rPr lang="en-gb" sz="1200" dirty="0">
                <a:solidFill>
                  <a:prstClr val="black"/>
                </a:solidFill>
                <a:latin typeface="Arial" panose="020B0604020202020204" pitchFamily="34" charset="0"/>
                <a:cs typeface="Arial" panose="020B0604020202020204" pitchFamily="34" charset="0"/>
              </a:rPr>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r>
              <a:rPr lang="da-DK" sz="1200" noProof="0" dirty="0">
                <a:solidFill>
                  <a:prstClr val="black"/>
                </a:solidFill>
                <a:highlight>
                  <a:srgbClr val="FFFF00"/>
                </a:highlight>
                <a:latin typeface="Arial" panose="020B0604020202020204" pitchFamily="34" charset="0"/>
                <a:cs typeface="Arial" panose="020B0604020202020204" pitchFamily="34" charset="0"/>
              </a:rPr>
              <a:t> </a:t>
            </a:r>
            <a:r>
              <a:rPr lang="en-gb" sz="1200" dirty="0">
                <a:solidFill>
                  <a:prstClr val="black"/>
                </a:solidFill>
                <a:latin typeface="Arial" panose="020B0604020202020204" pitchFamily="34" charset="0"/>
                <a:cs typeface="Arial" panose="020B0604020202020204" pitchFamily="34" charset="0"/>
              </a:rPr>
              <a:t>[From knowledge to use for the community - Aalborg University’s co</a:t>
            </a:r>
            <a:r>
              <a:rPr lang="en-GB" sz="1200" dirty="0">
                <a:solidFill>
                  <a:prstClr val="black"/>
                </a:solidFill>
                <a:latin typeface="Arial" panose="020B0604020202020204" pitchFamily="34" charset="0"/>
                <a:cs typeface="Arial" panose="020B0604020202020204" pitchFamily="34" charset="0"/>
              </a:rPr>
              <a:t>n</a:t>
            </a:r>
            <a:r>
              <a:rPr lang="en-gb" sz="1200" dirty="0">
                <a:solidFill>
                  <a:prstClr val="black"/>
                </a:solidFill>
                <a:latin typeface="Arial" panose="020B0604020202020204" pitchFamily="34" charset="0"/>
                <a:cs typeface="Arial" panose="020B0604020202020204" pitchFamily="34" charset="0"/>
              </a:rPr>
              <a:t>tribution to innovation, </a:t>
            </a:r>
            <a:r>
              <a:rPr lang="en-GB" sz="1200" noProof="0" dirty="0">
                <a:solidFill>
                  <a:prstClr val="black"/>
                </a:solidFill>
                <a:latin typeface="Arial" panose="020B0604020202020204" pitchFamily="34" charset="0"/>
                <a:cs typeface="Arial" panose="020B0604020202020204" pitchFamily="34" charset="0"/>
              </a:rPr>
              <a:t>entrepreneurship</a:t>
            </a:r>
            <a:r>
              <a:rPr lang="en-gb" sz="1200" dirty="0">
                <a:solidFill>
                  <a:prstClr val="black"/>
                </a:solidFill>
                <a:latin typeface="Arial" panose="020B0604020202020204" pitchFamily="34" charset="0"/>
                <a:cs typeface="Arial" panose="020B0604020202020204" pitchFamily="34" charset="0"/>
              </a:rPr>
              <a:t>, and green transition</a:t>
            </a:r>
            <a:r>
              <a:rPr lang="en-GB" sz="1200" dirty="0">
                <a:solidFill>
                  <a:prstClr val="black"/>
                </a:solidFill>
                <a:latin typeface="Arial" panose="020B0604020202020204" pitchFamily="34" charset="0"/>
                <a:cs typeface="Arial" panose="020B0604020202020204" pitchFamily="34" charset="0"/>
              </a:rPr>
              <a:t>]</a:t>
            </a:r>
            <a:endParaRPr lang="da-DK" sz="1200" dirty="0">
              <a:solidFill>
                <a:prstClr val="black"/>
              </a:solidFill>
              <a:latin typeface="Arial" panose="020B0604020202020204" pitchFamily="34" charset="0"/>
              <a:cs typeface="Arial" panose="020B0604020202020204" pitchFamily="34" charset="0"/>
            </a:endParaRPr>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31</a:t>
            </a:fld>
            <a:endParaRPr lang="en-US"/>
          </a:p>
        </p:txBody>
      </p:sp>
    </p:spTree>
    <p:extLst>
      <p:ext uri="{BB962C8B-B14F-4D97-AF65-F5344CB8AC3E}">
        <p14:creationId xmlns:p14="http://schemas.microsoft.com/office/powerpoint/2010/main" val="33653004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dirty="0"/>
              <a:t>AAU’s skills and desire to collaborate are rooted in the four distinctive features that AAU has defined in its strategy: </a:t>
            </a:r>
            <a:r>
              <a:rPr lang="en-gb" b="1" dirty="0"/>
              <a:t>Problem orientation, Collaboration, Commitment and Change. </a:t>
            </a:r>
          </a:p>
          <a:p>
            <a:pPr rtl="0"/>
            <a:endParaRPr lang="da-DK" baseline="0" dirty="0"/>
          </a:p>
          <a:p>
            <a:pPr rtl="0"/>
            <a:r>
              <a:rPr lang="en-gb" dirty="0"/>
              <a:t>It is not the individual distinctive feature, but the </a:t>
            </a:r>
            <a:r>
              <a:rPr lang="en-gb" b="1" dirty="0"/>
              <a:t>combination</a:t>
            </a:r>
            <a:r>
              <a:rPr lang="da-dk" b="1" dirty="0"/>
              <a:t> </a:t>
            </a:r>
            <a:r>
              <a:rPr lang="da-dk" dirty="0" err="1"/>
              <a:t>that</a:t>
            </a:r>
            <a:r>
              <a:rPr lang="da-dk" dirty="0"/>
              <a:t> </a:t>
            </a:r>
            <a:r>
              <a:rPr lang="da-dk" dirty="0" err="1"/>
              <a:t>makes</a:t>
            </a:r>
            <a:r>
              <a:rPr lang="da-dk" dirty="0"/>
              <a:t> AAU’s basis for </a:t>
            </a:r>
            <a:r>
              <a:rPr lang="da-dk" dirty="0" err="1"/>
              <a:t>collaboration</a:t>
            </a:r>
            <a:r>
              <a:rPr lang="da-dk" dirty="0"/>
              <a:t> </a:t>
            </a:r>
            <a:r>
              <a:rPr lang="da-dk" dirty="0" err="1"/>
              <a:t>unique</a:t>
            </a:r>
            <a:r>
              <a:rPr lang="da-dk" dirty="0"/>
              <a:t>.</a:t>
            </a:r>
          </a:p>
          <a:p>
            <a:pPr rtl="0"/>
            <a:endParaRPr lang="da-DK" baseline="0" dirty="0"/>
          </a:p>
          <a:p>
            <a:pPr rtl="0"/>
            <a:r>
              <a:rPr lang="en-gb" dirty="0"/>
              <a:t>Source: AAU Strategy 2022-2026 Knowledge for the World  </a:t>
            </a:r>
          </a:p>
          <a:p>
            <a:pPr rtl="0"/>
            <a:endParaRPr lang="da-DK" baseline="0"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32</a:t>
            </a:fld>
            <a:endParaRPr lang="en-US"/>
          </a:p>
        </p:txBody>
      </p:sp>
    </p:spTree>
    <p:extLst>
      <p:ext uri="{BB962C8B-B14F-4D97-AF65-F5344CB8AC3E}">
        <p14:creationId xmlns:p14="http://schemas.microsoft.com/office/powerpoint/2010/main" val="21206224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1200" b="0" kern="1200" dirty="0">
                <a:solidFill>
                  <a:srgbClr val="000061"/>
                </a:solidFill>
                <a:latin typeface="+mn-lt"/>
                <a:ea typeface="+mn-ea"/>
                <a:cs typeface="Arial" panose="020B0604020202020204" pitchFamily="34" charset="0"/>
              </a:rPr>
              <a:t>Note: </a:t>
            </a:r>
            <a:br>
              <a:rPr lang="da-DK" sz="1200" b="0" kern="1200" dirty="0">
                <a:solidFill>
                  <a:srgbClr val="000061"/>
                </a:solidFill>
                <a:latin typeface="+mn-lt"/>
                <a:ea typeface="+mn-ea"/>
                <a:cs typeface="Arial" panose="020B0604020202020204" pitchFamily="34" charset="0"/>
              </a:rPr>
            </a:br>
            <a:r>
              <a:rPr lang="en-gb" sz="1200" b="0" kern="1200" dirty="0">
                <a:solidFill>
                  <a:srgbClr val="000061"/>
                </a:solidFill>
                <a:latin typeface="+mn-lt"/>
                <a:ea typeface="+mn-ea"/>
                <a:cs typeface="Arial" panose="020B0604020202020204" pitchFamily="34" charset="0"/>
              </a:rPr>
              <a:t>AAU’s problem-oriented approach to research/education creates knowledge and solutions that change the world. </a:t>
            </a:r>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ENHANCING COMPETITIVENESS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prstClr val="black"/>
                </a:solidFill>
                <a:latin typeface="Arial" panose="020B0604020202020204" pitchFamily="34" charset="0"/>
                <a:cs typeface="Arial" panose="020B0604020202020204" pitchFamily="34" charset="0"/>
              </a:rPr>
              <a:t>Source: Source for all figures: </a:t>
            </a:r>
            <a:r>
              <a:rPr lang="en-gb" sz="1200" dirty="0" err="1">
                <a:solidFill>
                  <a:prstClr val="black"/>
                </a:solidFill>
                <a:latin typeface="Arial" panose="020B0604020202020204" pitchFamily="34" charset="0"/>
                <a:cs typeface="Arial" panose="020B0604020202020204" pitchFamily="34" charset="0"/>
              </a:rPr>
              <a:t>IRISgroup</a:t>
            </a:r>
            <a:r>
              <a:rPr lang="en-gb" sz="1200" dirty="0">
                <a:solidFill>
                  <a:prstClr val="black"/>
                </a:solidFill>
                <a:latin typeface="Arial" panose="020B0604020202020204" pitchFamily="34" charset="0"/>
                <a:cs typeface="Arial" panose="020B0604020202020204" pitchFamily="34" charset="0"/>
              </a:rPr>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r>
              <a:rPr lang="da-DK" sz="1200" noProof="0" dirty="0">
                <a:solidFill>
                  <a:prstClr val="black"/>
                </a:solidFill>
                <a:highlight>
                  <a:srgbClr val="FFFF00"/>
                </a:highlight>
                <a:latin typeface="Arial" panose="020B0604020202020204" pitchFamily="34" charset="0"/>
                <a:cs typeface="Arial" panose="020B0604020202020204" pitchFamily="34" charset="0"/>
              </a:rPr>
              <a:t> </a:t>
            </a:r>
            <a:r>
              <a:rPr lang="en-gb" sz="1200" dirty="0">
                <a:solidFill>
                  <a:prstClr val="black"/>
                </a:solidFill>
                <a:latin typeface="Arial" panose="020B0604020202020204" pitchFamily="34" charset="0"/>
                <a:cs typeface="Arial" panose="020B0604020202020204" pitchFamily="34" charset="0"/>
              </a:rPr>
              <a:t>[From knowledge to use for the community - Aalborg University’s co</a:t>
            </a:r>
            <a:r>
              <a:rPr lang="en-GB" sz="1200" dirty="0">
                <a:solidFill>
                  <a:prstClr val="black"/>
                </a:solidFill>
                <a:latin typeface="Arial" panose="020B0604020202020204" pitchFamily="34" charset="0"/>
                <a:cs typeface="Arial" panose="020B0604020202020204" pitchFamily="34" charset="0"/>
              </a:rPr>
              <a:t>n</a:t>
            </a:r>
            <a:r>
              <a:rPr lang="en-gb" sz="1200" dirty="0">
                <a:solidFill>
                  <a:prstClr val="black"/>
                </a:solidFill>
                <a:latin typeface="Arial" panose="020B0604020202020204" pitchFamily="34" charset="0"/>
                <a:cs typeface="Arial" panose="020B0604020202020204" pitchFamily="34" charset="0"/>
              </a:rPr>
              <a:t>tribution to innovation, </a:t>
            </a:r>
            <a:r>
              <a:rPr lang="en-GB" sz="1200" noProof="0" dirty="0">
                <a:solidFill>
                  <a:prstClr val="black"/>
                </a:solidFill>
                <a:latin typeface="Arial" panose="020B0604020202020204" pitchFamily="34" charset="0"/>
                <a:cs typeface="Arial" panose="020B0604020202020204" pitchFamily="34" charset="0"/>
              </a:rPr>
              <a:t>entrepreneurship</a:t>
            </a:r>
            <a:r>
              <a:rPr lang="en-gb" sz="1200" dirty="0">
                <a:solidFill>
                  <a:prstClr val="black"/>
                </a:solidFill>
                <a:latin typeface="Arial" panose="020B0604020202020204" pitchFamily="34" charset="0"/>
                <a:cs typeface="Arial" panose="020B0604020202020204" pitchFamily="34" charset="0"/>
              </a:rPr>
              <a:t>, and green transition.</a:t>
            </a:r>
            <a:endParaRPr lang="da-DK" sz="1200" dirty="0">
              <a:solidFill>
                <a:prstClr val="black"/>
              </a:solidFill>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rtl="0"/>
            <a:r>
              <a:rPr lang="en-gb" sz="1200" b="1" kern="1200" dirty="0">
                <a:solidFill>
                  <a:srgbClr val="000061"/>
                </a:solidFill>
                <a:latin typeface="+mn-lt"/>
                <a:ea typeface="+mn-ea"/>
                <a:cs typeface="Arial" panose="020B0604020202020204" pitchFamily="34" charset="0"/>
              </a:rPr>
              <a:t>GROWING PRODUCTIVITY</a:t>
            </a:r>
          </a:p>
          <a:p>
            <a:pPr rtl="0"/>
            <a:r>
              <a:rPr lang="en-gb" sz="1200" dirty="0">
                <a:latin typeface="Arial" panose="020B0604020202020204" pitchFamily="34" charset="0"/>
                <a:cs typeface="Arial" panose="020B0604020202020204" pitchFamily="34" charset="0"/>
              </a:rPr>
              <a:t>Over a period of 8 years, the productivity of the companies grows 12% on average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bg1"/>
                </a:solidFill>
                <a:latin typeface="Arial" panose="020B0604020202020204" pitchFamily="34" charset="0"/>
                <a:cs typeface="Arial" panose="020B0604020202020204" pitchFamily="34" charset="0"/>
              </a:rPr>
              <a:t>Source: </a:t>
            </a:r>
            <a:r>
              <a:rPr lang="en-gb" b="0" dirty="0" err="1"/>
              <a:t>IrisGroup</a:t>
            </a:r>
            <a:r>
              <a:rPr lang="en-gb" b="0" dirty="0"/>
              <a:t> (2017): Aalborg </a:t>
            </a:r>
            <a:r>
              <a:rPr lang="en-gb" b="0" dirty="0" err="1"/>
              <a:t>Universitets</a:t>
            </a:r>
            <a:r>
              <a:rPr lang="en-gb" b="0" dirty="0"/>
              <a:t> </a:t>
            </a:r>
            <a:r>
              <a:rPr lang="en-gb" b="0" dirty="0" err="1"/>
              <a:t>vidensamarbejde</a:t>
            </a:r>
            <a:r>
              <a:rPr lang="en-gb" b="0" dirty="0"/>
              <a:t> – </a:t>
            </a:r>
            <a:r>
              <a:rPr lang="en-gb" b="0" dirty="0" err="1"/>
              <a:t>effekter</a:t>
            </a:r>
            <a:r>
              <a:rPr lang="en-gb" b="0" dirty="0"/>
              <a:t> for </a:t>
            </a:r>
            <a:r>
              <a:rPr lang="en-gb" b="0" dirty="0" err="1"/>
              <a:t>virksomheder</a:t>
            </a:r>
            <a:r>
              <a:rPr lang="en-gb" b="0" dirty="0"/>
              <a:t>, </a:t>
            </a:r>
            <a:r>
              <a:rPr lang="en-gb" b="0" dirty="0" err="1"/>
              <a:t>myndigheder</a:t>
            </a:r>
            <a:r>
              <a:rPr lang="en-gb" b="0" dirty="0"/>
              <a:t> </a:t>
            </a:r>
            <a:r>
              <a:rPr lang="en-gb" b="0" dirty="0" err="1"/>
              <a:t>og</a:t>
            </a:r>
            <a:r>
              <a:rPr lang="en-gb" b="0" dirty="0"/>
              <a:t> </a:t>
            </a:r>
            <a:r>
              <a:rPr lang="en-gb" b="0" dirty="0" err="1"/>
              <a:t>samfund</a:t>
            </a:r>
            <a:r>
              <a:rPr lang="en-gb" b="0" dirty="0"/>
              <a:t> [Aalborg University’s knowledge collaboration – effects for companies, public authorities and the society]</a:t>
            </a:r>
            <a:endParaRPr lang="da-DK" b="0" dirty="0"/>
          </a:p>
          <a:p>
            <a:pPr rtl="0"/>
            <a:endParaRPr lang="en-US"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PROMOTING INNOVATION CULTURE</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Public organisations also benefit significantly from their collaboration with Aalborg University. </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Annually, Aalborg University enters into 400-500 collaboration agreements with public organisations.</a:t>
            </a:r>
            <a:endParaRPr lang="da-DK" b="1"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dirty="0">
                <a:solidFill>
                  <a:schemeClr val="bg1"/>
                </a:solidFill>
                <a:latin typeface="Arial" panose="020B0604020202020204" pitchFamily="34" charset="0"/>
                <a:cs typeface="Arial" panose="020B0604020202020204" pitchFamily="34" charset="0"/>
              </a:rPr>
              <a:t>Source: </a:t>
            </a:r>
            <a:r>
              <a:rPr lang="en-gb" b="0" dirty="0" err="1"/>
              <a:t>IrisGroup</a:t>
            </a:r>
            <a:r>
              <a:rPr lang="en-gb" b="0" dirty="0"/>
              <a:t> (2017): Aalborg </a:t>
            </a:r>
            <a:r>
              <a:rPr lang="en-gb" b="0" dirty="0" err="1"/>
              <a:t>Universitets</a:t>
            </a:r>
            <a:r>
              <a:rPr lang="en-gb" b="0" dirty="0"/>
              <a:t> </a:t>
            </a:r>
            <a:r>
              <a:rPr lang="en-gb" b="0" dirty="0" err="1"/>
              <a:t>vidensamarbejde</a:t>
            </a:r>
            <a:r>
              <a:rPr lang="en-gb" b="0" dirty="0"/>
              <a:t> – </a:t>
            </a:r>
            <a:r>
              <a:rPr lang="en-gb" b="0" dirty="0" err="1"/>
              <a:t>effekter</a:t>
            </a:r>
            <a:r>
              <a:rPr lang="en-gb" b="0" dirty="0"/>
              <a:t> for </a:t>
            </a:r>
            <a:r>
              <a:rPr lang="en-gb" b="0" dirty="0" err="1"/>
              <a:t>virksomheder</a:t>
            </a:r>
            <a:r>
              <a:rPr lang="en-gb" b="0" dirty="0"/>
              <a:t>, </a:t>
            </a:r>
            <a:r>
              <a:rPr lang="en-gb" b="0" dirty="0" err="1"/>
              <a:t>myndigheder</a:t>
            </a:r>
            <a:r>
              <a:rPr lang="en-gb" b="0" dirty="0"/>
              <a:t> </a:t>
            </a:r>
            <a:r>
              <a:rPr lang="en-gb" b="0" dirty="0" err="1"/>
              <a:t>og</a:t>
            </a:r>
            <a:r>
              <a:rPr lang="en-gb" b="0" dirty="0"/>
              <a:t> </a:t>
            </a:r>
            <a:r>
              <a:rPr lang="en-gb" b="0" dirty="0" err="1"/>
              <a:t>samfund</a:t>
            </a:r>
            <a:r>
              <a:rPr lang="en-gb" b="0" dirty="0"/>
              <a:t> [Aalborg University’s knowledge collaboration – effects for companies, public authorities and the society]</a:t>
            </a:r>
            <a:endParaRPr lang="da-DK" dirty="0"/>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33</a:t>
            </a:fld>
            <a:endParaRPr lang="en-US"/>
          </a:p>
        </p:txBody>
      </p:sp>
    </p:spTree>
    <p:extLst>
      <p:ext uri="{BB962C8B-B14F-4D97-AF65-F5344CB8AC3E}">
        <p14:creationId xmlns:p14="http://schemas.microsoft.com/office/powerpoint/2010/main" val="6767999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400" b="1" dirty="0"/>
              <a:t>2024</a:t>
            </a:r>
          </a:p>
          <a:p>
            <a:endParaRPr lang="da-DK" sz="1400" b="1" dirty="0"/>
          </a:p>
          <a:p>
            <a:r>
              <a:rPr lang="da-DK" sz="1400" b="1" dirty="0"/>
              <a:t>AAU </a:t>
            </a:r>
            <a:r>
              <a:rPr lang="da-DK" sz="1400" b="1" dirty="0" err="1"/>
              <a:t>makes</a:t>
            </a:r>
            <a:r>
              <a:rPr lang="da-DK" sz="1400" b="1" baseline="0" dirty="0"/>
              <a:t> up 9</a:t>
            </a:r>
            <a:r>
              <a:rPr lang="da-DK" sz="1400" b="1" dirty="0"/>
              <a:t>% of the Danish </a:t>
            </a:r>
            <a:r>
              <a:rPr lang="da-DK" sz="1400" b="1" dirty="0" err="1"/>
              <a:t>sector</a:t>
            </a:r>
            <a:r>
              <a:rPr lang="da-DK" sz="1400" b="1" baseline="0" dirty="0"/>
              <a:t> </a:t>
            </a:r>
          </a:p>
          <a:p>
            <a:r>
              <a:rPr lang="da-DK" sz="1400" b="0" dirty="0"/>
              <a:t>Note: AAU </a:t>
            </a:r>
            <a:r>
              <a:rPr lang="da-DK" sz="1400" b="0" dirty="0" err="1"/>
              <a:t>revenue</a:t>
            </a:r>
            <a:r>
              <a:rPr lang="da-DK" sz="1400" b="0" dirty="0"/>
              <a:t>/</a:t>
            </a:r>
            <a:r>
              <a:rPr lang="da-DK" sz="1400" b="0" dirty="0" err="1"/>
              <a:t>Revenue</a:t>
            </a:r>
            <a:r>
              <a:rPr lang="da-DK" sz="1400" b="0" baseline="0" dirty="0"/>
              <a:t> of alle </a:t>
            </a:r>
            <a:r>
              <a:rPr lang="da-DK" sz="1400" b="0" baseline="0" dirty="0" err="1"/>
              <a:t>danish</a:t>
            </a:r>
            <a:r>
              <a:rPr lang="da-DK" sz="1400" b="0" baseline="0" dirty="0"/>
              <a:t> </a:t>
            </a:r>
            <a:r>
              <a:rPr lang="da-DK" sz="1400" b="0" baseline="0" dirty="0" err="1"/>
              <a:t>universities</a:t>
            </a:r>
            <a:endParaRPr lang="da-DK" sz="1400" b="0" baseline="0" dirty="0"/>
          </a:p>
          <a:p>
            <a:r>
              <a:rPr lang="en-gb" sz="1400" dirty="0"/>
              <a:t>Source: The Danish Universities Statistics 2022</a:t>
            </a:r>
            <a:endParaRPr lang="da-DK" sz="1400" dirty="0"/>
          </a:p>
          <a:p>
            <a:endParaRPr lang="da-DK" sz="1400" b="1" dirty="0"/>
          </a:p>
          <a:p>
            <a:pPr rtl="0"/>
            <a:r>
              <a:rPr lang="en-gb" sz="1400" b="1" dirty="0"/>
              <a:t>Students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t>Note: The number of students includes the total amount of students enrolled on 1 October 2023. The figures include students enrolled on ordinary degree programmes, </a:t>
            </a:r>
            <a:r>
              <a:rPr lang="en-GB" sz="1400" b="0" dirty="0"/>
              <a:t>Part</a:t>
            </a:r>
            <a:r>
              <a:rPr lang="en-GB" sz="1400" b="0" baseline="0" dirty="0"/>
              <a:t>-time students (Source: AAU website) and </a:t>
            </a:r>
            <a:r>
              <a:rPr lang="en-gb" sz="1400" dirty="0"/>
              <a:t>visiting students</a:t>
            </a:r>
            <a:r>
              <a:rPr lang="en-gb" sz="1400" baseline="0" dirty="0"/>
              <a:t> (</a:t>
            </a:r>
            <a:r>
              <a:rPr lang="en-gb" sz="1400" dirty="0"/>
              <a:t>Source: QlikView) </a:t>
            </a:r>
            <a:r>
              <a:rPr lang="en-GB" sz="1400" b="0" baseline="0" dirty="0"/>
              <a:t>on 1 October 2023</a:t>
            </a:r>
            <a:endParaRPr lang="en-gb" sz="1400" dirty="0"/>
          </a:p>
          <a:p>
            <a:pPr rtl="0"/>
            <a:r>
              <a:rPr lang="en-gb" sz="1400" dirty="0"/>
              <a:t>Source: </a:t>
            </a:r>
            <a:r>
              <a:rPr lang="en-gb" sz="1400" dirty="0" err="1"/>
              <a:t>QlikView</a:t>
            </a:r>
            <a:r>
              <a:rPr lang="en-gb" sz="1400" dirty="0"/>
              <a:t> </a:t>
            </a:r>
            <a:endParaRPr lang="da-DK" sz="1400" baseline="0" dirty="0"/>
          </a:p>
          <a:p>
            <a:pPr marL="0" marR="0" indent="0" algn="l" defTabSz="914400" rtl="0" eaLnBrk="1" fontAlgn="auto" latinLnBrk="0" hangingPunct="1">
              <a:lnSpc>
                <a:spcPct val="100000"/>
              </a:lnSpc>
              <a:spcBef>
                <a:spcPts val="0"/>
              </a:spcBef>
              <a:spcAft>
                <a:spcPts val="0"/>
              </a:spcAft>
              <a:buClrTx/>
              <a:buSzTx/>
              <a:buFontTx/>
              <a:buNone/>
              <a:tabLst/>
              <a:defRPr/>
            </a:pPr>
            <a:endParaRPr lang="da-DK" sz="1400" b="1" dirty="0"/>
          </a:p>
          <a:p>
            <a:pPr marL="0" marR="0" indent="0" algn="l" defTabSz="914400" rtl="0" eaLnBrk="1" fontAlgn="auto" latinLnBrk="0" hangingPunct="1">
              <a:lnSpc>
                <a:spcPct val="100000"/>
              </a:lnSpc>
              <a:spcBef>
                <a:spcPts val="0"/>
              </a:spcBef>
              <a:spcAft>
                <a:spcPts val="0"/>
              </a:spcAft>
              <a:buClrTx/>
              <a:buSzTx/>
              <a:buFontTx/>
              <a:buNone/>
              <a:tabLst/>
              <a:defRPr/>
            </a:pPr>
            <a:r>
              <a:rPr lang="da-DK" sz="1400" b="1" dirty="0"/>
              <a:t>Staff </a:t>
            </a:r>
            <a:r>
              <a:rPr lang="da-DK" sz="1400" b="1" dirty="0" err="1"/>
              <a:t>numbers</a:t>
            </a:r>
            <a:endParaRPr lang="da-DK" sz="1400" b="1" dirty="0"/>
          </a:p>
          <a:p>
            <a:pPr marL="0" marR="0" indent="0" algn="l" defTabSz="914400" rtl="0" eaLnBrk="1" fontAlgn="auto" latinLnBrk="0" hangingPunct="1">
              <a:lnSpc>
                <a:spcPct val="100000"/>
              </a:lnSpc>
              <a:spcBef>
                <a:spcPts val="0"/>
              </a:spcBef>
              <a:spcAft>
                <a:spcPts val="0"/>
              </a:spcAft>
              <a:buClrTx/>
              <a:buSzTx/>
              <a:buFontTx/>
              <a:buNone/>
              <a:tabLst/>
              <a:defRPr/>
            </a:pPr>
            <a:r>
              <a:rPr lang="en-gb" sz="1400" b="0" dirty="0"/>
              <a:t>Researchers/teachers: (salaried staff) includes professors, associate professors, assistant professors, PhD fellows and other academic staff members.</a:t>
            </a:r>
          </a:p>
          <a:p>
            <a:pPr marL="0" marR="0" indent="0" algn="l" defTabSz="914400" rtl="0" eaLnBrk="1" fontAlgn="auto" latinLnBrk="0" hangingPunct="1">
              <a:lnSpc>
                <a:spcPct val="100000"/>
              </a:lnSpc>
              <a:spcBef>
                <a:spcPts val="0"/>
              </a:spcBef>
              <a:spcAft>
                <a:spcPts val="0"/>
              </a:spcAft>
              <a:buClrTx/>
              <a:buSzTx/>
              <a:buFontTx/>
              <a:buNone/>
              <a:tabLst/>
              <a:defRPr/>
            </a:pPr>
            <a:r>
              <a:rPr lang="en-GB" sz="1400" b="0" dirty="0"/>
              <a:t>Administrative staff includes managers, AC-TAP and other TAP staff members</a:t>
            </a:r>
            <a:endParaRPr lang="en-gb" sz="1400"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b="0" dirty="0"/>
              <a:t>Source: The Finance and Accounts Department</a:t>
            </a:r>
            <a:r>
              <a:rPr lang="en-gb" sz="1400" b="0" baseline="0" dirty="0"/>
              <a:t> per 31.12.2023</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1" dirty="0"/>
          </a:p>
          <a:p>
            <a:r>
              <a:rPr lang="da-DK" sz="1400" b="1" dirty="0"/>
              <a:t>The </a:t>
            </a:r>
            <a:r>
              <a:rPr lang="da-DK" sz="1400" b="1" dirty="0" err="1"/>
              <a:t>preferred</a:t>
            </a:r>
            <a:r>
              <a:rPr lang="da-DK" sz="1400" b="1" dirty="0"/>
              <a:t> </a:t>
            </a:r>
            <a:r>
              <a:rPr lang="da-DK" sz="1400" b="1" dirty="0" err="1"/>
              <a:t>collaboration</a:t>
            </a:r>
            <a:r>
              <a:rPr lang="da-DK" sz="1400" b="1" dirty="0"/>
              <a:t> partner</a:t>
            </a:r>
            <a:r>
              <a:rPr lang="da-DK" sz="1400" b="1" baseline="0" dirty="0"/>
              <a:t> of the Danish business </a:t>
            </a:r>
            <a:r>
              <a:rPr lang="da-DK" sz="1400" b="1" baseline="0" dirty="0" err="1"/>
              <a:t>sector</a:t>
            </a:r>
            <a:endParaRPr lang="da-DK" sz="1400" b="1" baseline="0" dirty="0"/>
          </a:p>
          <a:p>
            <a:pPr rtl="0"/>
            <a:r>
              <a:rPr lang="en-gb" sz="1400" b="0" dirty="0">
                <a:solidFill>
                  <a:schemeClr val="bg1"/>
                </a:solidFill>
              </a:rPr>
              <a:t>Source: DI (2021): </a:t>
            </a:r>
            <a:r>
              <a:rPr lang="en-gb" sz="1400" b="0" dirty="0" err="1">
                <a:solidFill>
                  <a:schemeClr val="bg1"/>
                </a:solidFill>
              </a:rPr>
              <a:t>Danmark</a:t>
            </a:r>
            <a:r>
              <a:rPr lang="en-gb" sz="1400" b="0" dirty="0">
                <a:solidFill>
                  <a:schemeClr val="bg1"/>
                </a:solidFill>
              </a:rPr>
              <a:t> på </a:t>
            </a:r>
            <a:r>
              <a:rPr lang="en-gb" sz="1400" b="0" dirty="0" err="1">
                <a:solidFill>
                  <a:schemeClr val="bg1"/>
                </a:solidFill>
              </a:rPr>
              <a:t>vidensporet</a:t>
            </a:r>
            <a:r>
              <a:rPr lang="en-gb" sz="1400" b="0" dirty="0">
                <a:solidFill>
                  <a:schemeClr val="bg1"/>
                </a:solidFill>
              </a:rPr>
              <a:t> V [Denmark on Knowledge Track V]</a:t>
            </a:r>
            <a:endParaRPr lang="nn-NO" sz="1400" b="1" kern="1200" dirty="0">
              <a:solidFill>
                <a:srgbClr val="000061"/>
              </a:solidFill>
              <a:latin typeface="+mn-lt"/>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0"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1" dirty="0"/>
              <a:t>No. 35 </a:t>
            </a:r>
            <a:r>
              <a:rPr lang="da-DK" sz="1400" b="1" baseline="0" dirty="0" err="1"/>
              <a:t>Among</a:t>
            </a:r>
            <a:r>
              <a:rPr lang="da-DK" sz="1400" b="1" baseline="0" dirty="0"/>
              <a:t> the </a:t>
            </a:r>
            <a:r>
              <a:rPr lang="da-DK" sz="1400" b="1" baseline="0" dirty="0" err="1"/>
              <a:t>world’s</a:t>
            </a:r>
            <a:r>
              <a:rPr lang="da-DK" sz="1400" b="1" baseline="0" dirty="0"/>
              <a:t> </a:t>
            </a:r>
            <a:r>
              <a:rPr lang="da-DK" sz="1400" b="1" baseline="0" dirty="0" err="1"/>
              <a:t>best</a:t>
            </a:r>
            <a:r>
              <a:rPr lang="da-DK" sz="1400" b="1" baseline="0" dirty="0"/>
              <a:t> </a:t>
            </a:r>
            <a:r>
              <a:rPr lang="da-DK" sz="1400" b="1" baseline="0" dirty="0" err="1"/>
              <a:t>young</a:t>
            </a:r>
            <a:r>
              <a:rPr lang="da-DK" sz="1400" b="1" baseline="0" dirty="0"/>
              <a:t> </a:t>
            </a:r>
            <a:r>
              <a:rPr lang="da-DK" sz="1400" b="1" baseline="0" dirty="0" err="1"/>
              <a:t>universities</a:t>
            </a:r>
            <a:r>
              <a:rPr lang="da-DK" sz="1400" b="1" baseline="0" dirty="0"/>
              <a:t> (under 50 </a:t>
            </a:r>
            <a:r>
              <a:rPr lang="da-DK" sz="1400" b="1" baseline="0" dirty="0" err="1"/>
              <a:t>yrs</a:t>
            </a:r>
            <a:r>
              <a:rPr lang="da-DK" sz="1400" b="1" baseline="0" dirty="0"/>
              <a:t>) </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0" dirty="0"/>
              <a:t>Note: AAU,</a:t>
            </a:r>
            <a:r>
              <a:rPr lang="da-DK" sz="1400" b="0" baseline="0" dirty="0"/>
              <a:t> </a:t>
            </a:r>
            <a:r>
              <a:rPr lang="da-DK" sz="1400" b="0" dirty="0"/>
              <a:t>2023</a:t>
            </a:r>
            <a:r>
              <a:rPr lang="da-DK" sz="1400" b="0" baseline="0" dirty="0"/>
              <a:t> no.</a:t>
            </a:r>
            <a:r>
              <a:rPr lang="da-DK" sz="1400" b="0" dirty="0"/>
              <a:t> 35</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0" dirty="0"/>
              <a:t>Source: Times </a:t>
            </a:r>
            <a:r>
              <a:rPr lang="da-DK" sz="1400" b="0" dirty="0" err="1"/>
              <a:t>Higher</a:t>
            </a:r>
            <a:r>
              <a:rPr lang="da-DK" sz="1400" b="0" dirty="0"/>
              <a:t> Education</a:t>
            </a:r>
            <a:r>
              <a:rPr lang="da-DK" sz="1400" b="0" baseline="0" dirty="0"/>
              <a:t>: Young University Ranking 2023. The rank </a:t>
            </a:r>
            <a:r>
              <a:rPr lang="da-DK" sz="1400" b="0" baseline="0" dirty="0" err="1"/>
              <a:t>includes</a:t>
            </a:r>
            <a:r>
              <a:rPr lang="da-DK" sz="1400" b="0" baseline="0" dirty="0"/>
              <a:t> 605 </a:t>
            </a:r>
            <a:r>
              <a:rPr lang="da-DK" sz="1400" b="0" baseline="0" dirty="0" err="1"/>
              <a:t>universities</a:t>
            </a:r>
            <a:endParaRPr lang="da-DK" sz="1400" b="1"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0"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1" dirty="0"/>
              <a:t>No. 4 </a:t>
            </a:r>
            <a:r>
              <a:rPr lang="da-DK" sz="1400" b="1" dirty="0" err="1"/>
              <a:t>among</a:t>
            </a:r>
            <a:r>
              <a:rPr lang="da-DK" sz="1400" b="1" dirty="0"/>
              <a:t> the </a:t>
            </a:r>
            <a:r>
              <a:rPr lang="da-DK" sz="1400" b="1" dirty="0" err="1"/>
              <a:t>world’s</a:t>
            </a:r>
            <a:r>
              <a:rPr lang="da-DK" sz="1400" b="1" dirty="0"/>
              <a:t> </a:t>
            </a:r>
            <a:r>
              <a:rPr lang="da-DK" sz="1400" b="1" dirty="0" err="1"/>
              <a:t>best</a:t>
            </a:r>
            <a:r>
              <a:rPr lang="da-DK" sz="1400" b="1" dirty="0"/>
              <a:t> </a:t>
            </a:r>
            <a:r>
              <a:rPr lang="da-DK" sz="1400" b="1" dirty="0" err="1"/>
              <a:t>engineering</a:t>
            </a:r>
            <a:r>
              <a:rPr lang="da-DK" sz="1400" b="1" dirty="0"/>
              <a:t> programmes</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dirty="0"/>
              <a:t>MIT </a:t>
            </a:r>
            <a:r>
              <a:rPr lang="da-DK" sz="1400" kern="1200" dirty="0">
                <a:solidFill>
                  <a:schemeClr val="tx1"/>
                </a:solidFill>
                <a:latin typeface="+mn-lt"/>
                <a:ea typeface="+mn-ea"/>
                <a:cs typeface="+mn-cs"/>
              </a:rPr>
              <a:t>Report: </a:t>
            </a:r>
            <a:r>
              <a:rPr lang="en-US" sz="1400" kern="1200" dirty="0">
                <a:solidFill>
                  <a:schemeClr val="tx1"/>
                </a:solidFill>
                <a:latin typeface="+mn-lt"/>
                <a:ea typeface="+mn-ea"/>
                <a:cs typeface="+mn-cs"/>
              </a:rPr>
              <a:t>”The global state of the art in engineering education” </a:t>
            </a:r>
            <a:r>
              <a:rPr lang="en-US" sz="1400" dirty="0"/>
              <a:t>(Graham, Ruth for MIT, 2018)</a:t>
            </a:r>
            <a:endParaRPr lang="da-DK" sz="1400"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aseline="0" dirty="0"/>
              <a:t>Rapport fra </a:t>
            </a:r>
            <a:r>
              <a:rPr lang="da-DK" sz="1400" dirty="0"/>
              <a:t>Massachusetts </a:t>
            </a:r>
            <a:r>
              <a:rPr lang="da-DK" sz="1400" dirty="0" err="1"/>
              <a:t>Institute</a:t>
            </a:r>
            <a:r>
              <a:rPr lang="da-DK" sz="1400" dirty="0"/>
              <a:t> of Technology (MIT)</a:t>
            </a:r>
            <a:r>
              <a:rPr lang="da-DK" sz="1400" baseline="0" dirty="0"/>
              <a:t>,</a:t>
            </a:r>
            <a:r>
              <a:rPr lang="da-DK" sz="1400" dirty="0"/>
              <a:t> marts 2018.</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1"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1" baseline="0" dirty="0">
                <a:solidFill>
                  <a:schemeClr val="bg1"/>
                </a:solidFill>
              </a:rPr>
              <a:t>Best engineering university in Europe</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dirty="0"/>
              <a:t>Source:</a:t>
            </a:r>
            <a:r>
              <a:rPr lang="da-DK" sz="1400" baseline="0" dirty="0"/>
              <a:t> </a:t>
            </a:r>
            <a:r>
              <a:rPr lang="en-US" sz="1400" dirty="0"/>
              <a:t>Best Global Universities for Engineering, U.S. News &amp; World Report 2023</a:t>
            </a:r>
            <a:endParaRPr lang="en-GB" sz="1400" b="1" dirty="0"/>
          </a:p>
          <a:p>
            <a:pPr rtl="0"/>
            <a:endParaRPr lang="en-GB" sz="14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b="1" dirty="0">
                <a:solidFill>
                  <a:schemeClr val="tx1"/>
                </a:solidFill>
                <a:latin typeface="+mn-lt"/>
              </a:rPr>
              <a:t>AAU ranks no. 9 (2023) in the world in sustainability</a:t>
            </a:r>
            <a:endParaRPr lang="en-GB" sz="1400" i="1"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mn-lt"/>
              </a:rPr>
              <a:t>Source: Times Higher Education Impact Ranking 2023</a:t>
            </a:r>
            <a:endParaRPr lang="en-GB" sz="1400" b="1" dirty="0"/>
          </a:p>
          <a:p>
            <a:endParaRPr lang="da-DK" sz="1400" b="1"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8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a:t>
            </a:fld>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0829199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1200" dirty="0"/>
              <a:t>Note: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The clusters bridge the gap between the business community and knowledge institutions particularly with regard to networking, collaboration and knowledge sharing.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The clusters enhance collaboration. A significant motive for establishing the clusters is to link companies, knowledge institutions and other organisations together in new – and creative – constellations, which may result in commercial value creation and innovative solutions; something each individual party cannot accomplish on its own.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200" dirty="0"/>
          </a:p>
          <a:p>
            <a:pPr rtl="0"/>
            <a:r>
              <a:rPr lang="en-gb" sz="1200" dirty="0"/>
              <a:t>Note: A cluster is a group of companies, research and educational institutions as well as other actors. The aim of a cluster is to create better framework conditions and collaborative relations within a given industry, discipline or technology area.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Both </a:t>
            </a:r>
            <a:r>
              <a:rPr lang="en-gb" b="1" dirty="0" err="1"/>
              <a:t>BrainsBusiness</a:t>
            </a:r>
            <a:r>
              <a:rPr lang="en-gb" b="1" dirty="0"/>
              <a:t> and House of Energy hold the gold label of the European Cluster Excellence Initiative – organisation and results, collaborative projects, branding, member services.</a:t>
            </a:r>
            <a:endParaRPr lang="da-DK" b="1" dirty="0"/>
          </a:p>
          <a:p>
            <a:pPr rtl="0"/>
            <a:endParaRPr lang="da-DK" baseline="0" dirty="0"/>
          </a:p>
          <a:p>
            <a:pPr rtl="0"/>
            <a:r>
              <a:rPr lang="en-gb" dirty="0"/>
              <a:t>Figure: ‘The core activities of the clusters’ </a:t>
            </a:r>
            <a:r>
              <a:rPr lang="en-gb" dirty="0" err="1"/>
              <a:t>i</a:t>
            </a:r>
            <a:r>
              <a:rPr lang="en-gb" dirty="0"/>
              <a:t> </a:t>
            </a:r>
            <a:r>
              <a:rPr lang="en-gb" sz="1200" b="0" i="0" u="none" strike="noStrike" kern="1200" dirty="0">
                <a:solidFill>
                  <a:schemeClr val="tx1"/>
                </a:solidFill>
                <a:latin typeface="+mn-lt"/>
                <a:ea typeface="+mn-ea"/>
                <a:cs typeface="+mn-cs"/>
              </a:rPr>
              <a:t>the Danish Agency for Institutions and Educational Grants (2017): </a:t>
            </a:r>
            <a:r>
              <a:rPr lang="en-gb" sz="1200" b="0" i="0" u="none" strike="noStrike" kern="1200" dirty="0" err="1">
                <a:solidFill>
                  <a:schemeClr val="tx1"/>
                </a:solidFill>
                <a:latin typeface="+mn-lt"/>
                <a:ea typeface="+mn-ea"/>
                <a:cs typeface="+mn-cs"/>
              </a:rPr>
              <a:t>Effekter</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af</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virksomheders</a:t>
            </a:r>
            <a:endParaRPr lang="en-gb" sz="1200" b="0" i="0" u="none" strike="noStrike" kern="1200" dirty="0">
              <a:solidFill>
                <a:schemeClr val="tx1"/>
              </a:solidFill>
              <a:latin typeface="+mn-lt"/>
              <a:ea typeface="+mn-ea"/>
              <a:cs typeface="+mn-cs"/>
            </a:endParaRPr>
          </a:p>
          <a:p>
            <a:pPr rtl="0"/>
            <a:r>
              <a:rPr lang="en-gb" sz="1200" b="0" i="0" u="none" strike="noStrike" kern="1200" dirty="0" err="1">
                <a:solidFill>
                  <a:schemeClr val="tx1"/>
                </a:solidFill>
                <a:latin typeface="+mn-lt"/>
                <a:ea typeface="+mn-ea"/>
                <a:cs typeface="+mn-cs"/>
              </a:rPr>
              <a:t>deltagelse</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i</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klynger</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og</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innovationsnetværk</a:t>
            </a:r>
            <a:r>
              <a:rPr lang="en-gb" sz="1200" b="0" i="0" u="none" strike="noStrike" kern="1200" dirty="0">
                <a:solidFill>
                  <a:schemeClr val="tx1"/>
                </a:solidFill>
                <a:latin typeface="+mn-lt"/>
                <a:ea typeface="+mn-ea"/>
                <a:cs typeface="+mn-cs"/>
              </a:rPr>
              <a:t> [The effects of companies’</a:t>
            </a:r>
          </a:p>
          <a:p>
            <a:pPr rtl="0"/>
            <a:endParaRPr lang="da-DK" sz="1200" b="0" i="0" u="none" strike="noStrike" kern="1200" baseline="0" dirty="0">
              <a:solidFill>
                <a:schemeClr val="tx1"/>
              </a:solidFill>
              <a:latin typeface="+mn-lt"/>
              <a:ea typeface="+mn-ea"/>
              <a:cs typeface="+mn-cs"/>
            </a:endParaRPr>
          </a:p>
          <a:p>
            <a:pPr rtl="0"/>
            <a:r>
              <a:rPr lang="en-gb" dirty="0"/>
              <a:t>‘56% of the companies in the Danish clusters...’ originates from the same source as the figure (see above)</a:t>
            </a:r>
            <a:endParaRPr lang="da-DK" sz="1200" b="0" i="0" u="none" strike="noStrike" kern="1200" baseline="0" dirty="0">
              <a:solidFill>
                <a:schemeClr val="tx1"/>
              </a:solidFill>
              <a:latin typeface="+mn-lt"/>
              <a:ea typeface="+mn-ea"/>
              <a:cs typeface="+mn-cs"/>
            </a:endParaRPr>
          </a:p>
          <a:p>
            <a:pPr rtl="0"/>
            <a:endParaRPr lang="da-DK"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 </a:t>
            </a:r>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34</a:t>
            </a:fld>
            <a:endParaRPr lang="en-US"/>
          </a:p>
        </p:txBody>
      </p:sp>
    </p:spTree>
    <p:extLst>
      <p:ext uri="{BB962C8B-B14F-4D97-AF65-F5344CB8AC3E}">
        <p14:creationId xmlns:p14="http://schemas.microsoft.com/office/powerpoint/2010/main" val="32335395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fontAlgn="base"/>
            <a:r>
              <a:rPr lang="en-gb" sz="1050" dirty="0"/>
              <a:t>AAU INNOVATE (Science &amp; Innovation Hub) is a major strategic initiative within research and innovation. </a:t>
            </a:r>
          </a:p>
          <a:p>
            <a:pPr rtl="0" fontAlgn="base"/>
            <a:r>
              <a:rPr lang="en-gb" sz="1050" dirty="0"/>
              <a:t>The building is located centrally on Aalborg East Campus. It was completed in 2022</a:t>
            </a:r>
            <a:endParaRPr lang="da-DK" sz="1050" dirty="0"/>
          </a:p>
          <a:p>
            <a:pPr rtl="0"/>
            <a:endParaRPr lang="da-DK" sz="1050" b="1" dirty="0"/>
          </a:p>
          <a:p>
            <a:pPr rtl="0"/>
            <a:r>
              <a:rPr lang="en-gb" sz="1050" dirty="0"/>
              <a:t>The AAU INOVATE is a state-of-the-art </a:t>
            </a:r>
            <a:r>
              <a:rPr lang="en-gb" sz="1050" b="1" dirty="0"/>
              <a:t>centre providing the optimum physical environment for interdisciplinary research</a:t>
            </a:r>
            <a:r>
              <a:rPr lang="en-gb" sz="1050" dirty="0"/>
              <a:t> – not least as a place for researchers and companies to collaborate on </a:t>
            </a:r>
            <a:r>
              <a:rPr lang="en-gb" sz="1050" b="1" dirty="0"/>
              <a:t>solving societal challenges relating to sustainability, climate change, IT security and demographic changes</a:t>
            </a:r>
            <a:r>
              <a:rPr lang="en-gb" sz="1050" dirty="0"/>
              <a:t>.</a:t>
            </a:r>
          </a:p>
          <a:p>
            <a:pPr rtl="0"/>
            <a:endParaRPr lang="da-DK" sz="1050" dirty="0"/>
          </a:p>
          <a:p>
            <a:pPr rtl="0"/>
            <a:r>
              <a:rPr lang="en-gb" sz="1050" dirty="0"/>
              <a:t>The new building </a:t>
            </a:r>
            <a:r>
              <a:rPr lang="en-gb" sz="1050" b="1" dirty="0"/>
              <a:t>brings</a:t>
            </a:r>
            <a:r>
              <a:rPr lang="en-gb" sz="1050" dirty="0"/>
              <a:t> </a:t>
            </a:r>
            <a:r>
              <a:rPr lang="en-gb" sz="1050" b="1" dirty="0"/>
              <a:t>together the University’s incubator environments</a:t>
            </a:r>
            <a:r>
              <a:rPr lang="en-gb" sz="1050" dirty="0"/>
              <a:t> for students and junior researchers to provide them with the opportunity to be part of a community with established companies and researchers. </a:t>
            </a:r>
          </a:p>
          <a:p>
            <a:pPr rtl="0"/>
            <a:r>
              <a:rPr lang="en-gb" sz="1050" dirty="0"/>
              <a:t>We provide </a:t>
            </a:r>
            <a:r>
              <a:rPr lang="en-gb" sz="1050" b="1" dirty="0"/>
              <a:t>laboratories in which companies and students</a:t>
            </a:r>
            <a:r>
              <a:rPr lang="en-gb" sz="1050" dirty="0"/>
              <a:t> may conduct experiments and test their ideas and perhaps create new entrepreneurs or expand small and medium-sized companies through innovation. </a:t>
            </a:r>
          </a:p>
          <a:p>
            <a:pPr rtl="0"/>
            <a:r>
              <a:rPr lang="en-gb" sz="1050" dirty="0"/>
              <a:t>The building includes </a:t>
            </a:r>
            <a:r>
              <a:rPr lang="en-gb" sz="1050" b="1" dirty="0"/>
              <a:t>workshops, prototype laboratories and other such innovative facilities</a:t>
            </a:r>
            <a:r>
              <a:rPr lang="en-gb" sz="1050" dirty="0"/>
              <a:t>. </a:t>
            </a:r>
          </a:p>
          <a:p>
            <a:pPr rtl="0"/>
            <a:endParaRPr lang="da-DK" sz="1050" b="1" dirty="0"/>
          </a:p>
          <a:p>
            <a:pPr rtl="0" fontAlgn="base"/>
            <a:r>
              <a:rPr lang="en-gb" sz="1050" dirty="0"/>
              <a:t>With a donation from the </a:t>
            </a:r>
            <a:r>
              <a:rPr lang="en-gb" sz="1050" b="1" dirty="0"/>
              <a:t>A.P. Møller Foundation, </a:t>
            </a:r>
            <a:r>
              <a:rPr lang="en-gb" sz="1050" dirty="0"/>
              <a:t>AAU have </a:t>
            </a:r>
            <a:r>
              <a:rPr lang="en-GB" sz="1050" dirty="0"/>
              <a:t>built</a:t>
            </a:r>
            <a:r>
              <a:rPr lang="en-gb" sz="1050" dirty="0"/>
              <a:t> a characteristic</a:t>
            </a:r>
            <a:r>
              <a:rPr lang="en-gb" sz="1050" b="0" dirty="0"/>
              <a:t> new building called INNOVATE </a:t>
            </a:r>
            <a:r>
              <a:rPr lang="en-GB" sz="1050" b="0" dirty="0"/>
              <a:t>–</a:t>
            </a:r>
            <a:r>
              <a:rPr lang="en-gb" sz="1050" b="0" dirty="0"/>
              <a:t> AAU Science </a:t>
            </a:r>
            <a:r>
              <a:rPr lang="en-gb" sz="1050" b="0"/>
              <a:t>&amp; Innovation Hub.</a:t>
            </a:r>
            <a:r>
              <a:rPr lang="en-gb" sz="1050" b="0" i="0"/>
              <a:t> </a:t>
            </a:r>
            <a:endParaRPr lang="en-gb" sz="1050" b="0" i="0" dirty="0"/>
          </a:p>
          <a:p>
            <a:pPr rtl="0" fontAlgn="base"/>
            <a:r>
              <a:rPr lang="en-gb" sz="1050" dirty="0"/>
              <a:t>The total budget for the construction of this building is DKK 200 million; AAU has financed DKK 100 million and the A.P. Møller Foundation has donated DKK 100 million. </a:t>
            </a:r>
          </a:p>
          <a:p>
            <a:pPr rtl="0"/>
            <a:endParaRPr lang="da-DK" sz="1050" b="1" dirty="0"/>
          </a:p>
          <a:p>
            <a:pPr rtl="0"/>
            <a:endParaRPr lang="da-DK" sz="1050" b="1" dirty="0"/>
          </a:p>
          <a:p>
            <a:pPr rtl="0"/>
            <a:endParaRPr lang="da-DK" sz="1050"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35</a:t>
            </a:fld>
            <a:endParaRPr lang="en-US"/>
          </a:p>
        </p:txBody>
      </p:sp>
    </p:spTree>
    <p:extLst>
      <p:ext uri="{BB962C8B-B14F-4D97-AF65-F5344CB8AC3E}">
        <p14:creationId xmlns:p14="http://schemas.microsoft.com/office/powerpoint/2010/main" val="401993864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346661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en-US" sz="1200" dirty="0"/>
              <a:t>With its mission-oriented approach, Aalborg University will set a clear direction and create value through new knowledge about - and for - the world. Through high quality in our core activities, we will help create solutions to complex societal challenges regionally, nationally and globally.</a:t>
            </a:r>
          </a:p>
          <a:p>
            <a:pPr marL="0" indent="0">
              <a:lnSpc>
                <a:spcPct val="107000"/>
              </a:lnSpc>
              <a:spcAft>
                <a:spcPts val="800"/>
              </a:spcAft>
              <a:buNone/>
            </a:pPr>
            <a:endParaRPr lang="en-US" sz="1200" dirty="0"/>
          </a:p>
          <a:p>
            <a:pPr marL="0" indent="0">
              <a:lnSpc>
                <a:spcPct val="107000"/>
              </a:lnSpc>
              <a:spcAft>
                <a:spcPts val="800"/>
              </a:spcAft>
              <a:buNone/>
            </a:pPr>
            <a:r>
              <a:rPr lang="en-US" sz="1200" b="1" dirty="0"/>
              <a:t>We are internationally </a:t>
            </a:r>
            <a:r>
              <a:rPr lang="en-US" sz="1200" b="1" dirty="0" err="1"/>
              <a:t>recognised</a:t>
            </a:r>
            <a:r>
              <a:rPr lang="en-US" sz="1200" b="1" dirty="0"/>
              <a:t> as a mission-oriented university that contributes to sustainable development.</a:t>
            </a:r>
          </a:p>
          <a:p>
            <a:pPr marL="0" indent="0">
              <a:lnSpc>
                <a:spcPct val="107000"/>
              </a:lnSpc>
              <a:spcAft>
                <a:spcPts val="800"/>
              </a:spcAft>
              <a:buNone/>
            </a:pPr>
            <a:endParaRPr lang="en-US" sz="1200" dirty="0"/>
          </a:p>
          <a:p>
            <a:pPr marL="171450" indent="-171450">
              <a:lnSpc>
                <a:spcPct val="107000"/>
              </a:lnSpc>
              <a:spcAft>
                <a:spcPts val="800"/>
              </a:spcAft>
              <a:buFont typeface="Arial" panose="020B0604020202020204" pitchFamily="34" charset="0"/>
              <a:buChar char="•"/>
            </a:pPr>
            <a:r>
              <a:rPr lang="en-US" sz="1200" dirty="0"/>
              <a:t>We are internationally </a:t>
            </a:r>
            <a:r>
              <a:rPr lang="en-US" sz="1200" dirty="0" err="1"/>
              <a:t>recognised</a:t>
            </a:r>
            <a:r>
              <a:rPr lang="en-US" sz="1200" dirty="0"/>
              <a:t> for </a:t>
            </a:r>
            <a:r>
              <a:rPr lang="en-US" sz="1200" u="sng" dirty="0"/>
              <a:t>outstanding foundational, transformative and interdisciplinary research.</a:t>
            </a:r>
          </a:p>
          <a:p>
            <a:pPr marL="171450" indent="-171450">
              <a:lnSpc>
                <a:spcPct val="107000"/>
              </a:lnSpc>
              <a:spcAft>
                <a:spcPts val="800"/>
              </a:spcAft>
              <a:buFont typeface="Arial" panose="020B0604020202020204" pitchFamily="34" charset="0"/>
              <a:buChar char="•"/>
            </a:pPr>
            <a:r>
              <a:rPr lang="en-US" sz="1200" dirty="0"/>
              <a:t>We produce </a:t>
            </a:r>
            <a:r>
              <a:rPr lang="en-US" sz="1200" u="sng" dirty="0"/>
              <a:t>graduates with in-depth, discipline-specific knowledge and a focus on holistic thinking </a:t>
            </a:r>
            <a:r>
              <a:rPr lang="en-US" sz="1200" dirty="0"/>
              <a:t>who can contribute to - and collaborate on - solving present-day and future challenges.</a:t>
            </a:r>
          </a:p>
          <a:p>
            <a:pPr marL="171450" indent="-171450">
              <a:lnSpc>
                <a:spcPct val="107000"/>
              </a:lnSpc>
              <a:spcAft>
                <a:spcPts val="800"/>
              </a:spcAft>
              <a:buFont typeface="Arial" panose="020B0604020202020204" pitchFamily="34" charset="0"/>
              <a:buChar char="•"/>
            </a:pPr>
            <a:r>
              <a:rPr lang="en-US" sz="1200" dirty="0"/>
              <a:t>We have </a:t>
            </a:r>
            <a:r>
              <a:rPr lang="en-US" sz="1200" u="sng" dirty="0"/>
              <a:t>developed our problem- and project-based learning model with a focus on </a:t>
            </a:r>
            <a:r>
              <a:rPr lang="en-US" sz="1200" u="sng" dirty="0" err="1"/>
              <a:t>digitalisation</a:t>
            </a:r>
            <a:r>
              <a:rPr lang="en-US" sz="1200" u="sng" dirty="0"/>
              <a:t>, entrepreneurship </a:t>
            </a:r>
            <a:r>
              <a:rPr lang="en-US" sz="1200" dirty="0"/>
              <a:t>and the integration of SSH (social science and humanities) and STEM (science, technology, engineering and mathematics including IT).</a:t>
            </a:r>
          </a:p>
          <a:p>
            <a:pPr marL="171450" indent="-171450">
              <a:lnSpc>
                <a:spcPct val="107000"/>
              </a:lnSpc>
              <a:spcAft>
                <a:spcPts val="800"/>
              </a:spcAft>
              <a:buFont typeface="Arial" panose="020B0604020202020204" pitchFamily="34" charset="0"/>
              <a:buChar char="•"/>
            </a:pPr>
            <a:r>
              <a:rPr lang="en-US" sz="1200" dirty="0"/>
              <a:t>We are an </a:t>
            </a:r>
            <a:r>
              <a:rPr lang="en-US" sz="1200" u="sng" dirty="0"/>
              <a:t>attractive partner for private companies and public sector authorities and institutions</a:t>
            </a:r>
            <a:r>
              <a:rPr lang="en-US" sz="1200" dirty="0"/>
              <a:t>, and our knowledge partnerships are mutual, focused and help to create change.</a:t>
            </a:r>
          </a:p>
          <a:p>
            <a:pPr marL="171450" indent="-171450">
              <a:lnSpc>
                <a:spcPct val="107000"/>
              </a:lnSpc>
              <a:spcAft>
                <a:spcPts val="800"/>
              </a:spcAft>
              <a:buFont typeface="Arial" panose="020B0604020202020204" pitchFamily="34" charset="0"/>
              <a:buChar char="•"/>
            </a:pPr>
            <a:r>
              <a:rPr lang="en-US" sz="1200" u="sng" dirty="0"/>
              <a:t>Sustainability is a central theme </a:t>
            </a:r>
            <a:r>
              <a:rPr lang="en-US" sz="1200" dirty="0"/>
              <a:t>of our activities.</a:t>
            </a: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37</a:t>
            </a:fld>
            <a:endParaRPr lang="da-DK"/>
          </a:p>
        </p:txBody>
      </p:sp>
    </p:spTree>
    <p:extLst>
      <p:ext uri="{BB962C8B-B14F-4D97-AF65-F5344CB8AC3E}">
        <p14:creationId xmlns:p14="http://schemas.microsoft.com/office/powerpoint/2010/main" val="14363366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en-US" sz="1200" dirty="0"/>
              <a:t>In everything we do, four characteristics define AAU.</a:t>
            </a:r>
          </a:p>
          <a:p>
            <a:pPr marL="0" indent="0">
              <a:lnSpc>
                <a:spcPct val="107000"/>
              </a:lnSpc>
              <a:spcAft>
                <a:spcPts val="800"/>
              </a:spcAft>
              <a:buNone/>
            </a:pPr>
            <a:endParaRPr lang="en-US" sz="1200" dirty="0"/>
          </a:p>
          <a:p>
            <a:pPr marL="0" indent="0">
              <a:lnSpc>
                <a:spcPct val="107000"/>
              </a:lnSpc>
              <a:spcAft>
                <a:spcPts val="800"/>
              </a:spcAft>
              <a:buNone/>
            </a:pPr>
            <a:r>
              <a:rPr lang="en-US" sz="1200" b="1" dirty="0"/>
              <a:t>Problem orientation</a:t>
            </a:r>
          </a:p>
          <a:p>
            <a:pPr marL="0" indent="0">
              <a:lnSpc>
                <a:spcPct val="107000"/>
              </a:lnSpc>
              <a:spcAft>
                <a:spcPts val="800"/>
              </a:spcAft>
              <a:buNone/>
            </a:pPr>
            <a:r>
              <a:rPr lang="en-US" sz="1200" dirty="0"/>
              <a:t>Our research and education are always based on real problems..</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Collaboration</a:t>
            </a:r>
          </a:p>
          <a:p>
            <a:pPr marL="0" indent="0">
              <a:lnSpc>
                <a:spcPct val="107000"/>
              </a:lnSpc>
              <a:spcAft>
                <a:spcPts val="800"/>
              </a:spcAft>
              <a:buNone/>
            </a:pPr>
            <a:r>
              <a:rPr lang="en-US" sz="1200" dirty="0"/>
              <a:t>We are top-rated at working with companies, </a:t>
            </a:r>
            <a:r>
              <a:rPr lang="en-US" sz="1200" dirty="0" err="1"/>
              <a:t>organisations</a:t>
            </a:r>
            <a:r>
              <a:rPr lang="en-US" sz="1200" dirty="0"/>
              <a:t> and public sector authorities, and we are setting new standards for collaboration across faculties and areas of </a:t>
            </a:r>
            <a:r>
              <a:rPr lang="en-US" sz="1200" dirty="0" err="1"/>
              <a:t>expertiser</a:t>
            </a:r>
            <a:r>
              <a:rPr lang="en-US" sz="1200" dirty="0"/>
              <a:t>.</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Commitment</a:t>
            </a:r>
          </a:p>
          <a:p>
            <a:pPr marL="0" indent="0">
              <a:lnSpc>
                <a:spcPct val="107000"/>
              </a:lnSpc>
              <a:spcAft>
                <a:spcPts val="800"/>
              </a:spcAft>
              <a:buNone/>
            </a:pPr>
            <a:r>
              <a:rPr lang="en-US" sz="1200" dirty="0"/>
              <a:t>Our staff and students are committed, to their own disciplinary expertise and to the problems of the wider world.</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Change</a:t>
            </a:r>
          </a:p>
          <a:p>
            <a:pPr marL="0" indent="0">
              <a:lnSpc>
                <a:spcPct val="107000"/>
              </a:lnSpc>
              <a:spcAft>
                <a:spcPts val="800"/>
              </a:spcAft>
              <a:buNone/>
            </a:pPr>
            <a:r>
              <a:rPr lang="en-US" sz="1200" dirty="0"/>
              <a:t>Our knowledge and insights create value and innovation that improves the world.</a:t>
            </a: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38</a:t>
            </a:fld>
            <a:endParaRPr lang="da-DK"/>
          </a:p>
        </p:txBody>
      </p:sp>
    </p:spTree>
    <p:extLst>
      <p:ext uri="{BB962C8B-B14F-4D97-AF65-F5344CB8AC3E}">
        <p14:creationId xmlns:p14="http://schemas.microsoft.com/office/powerpoint/2010/main" val="271894454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lnSpc>
                <a:spcPct val="107000"/>
              </a:lnSpc>
              <a:spcAft>
                <a:spcPts val="800"/>
              </a:spcAft>
              <a:buNone/>
            </a:pPr>
            <a:r>
              <a:rPr lang="en-gb" sz="1200" dirty="0"/>
              <a:t>We will fulfil our vision for 2026 through component visions for our target areas and prioritised goals for each year.</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The target areas represent our core activities as well as our internal organization, and are as follows: 1. Education, 2. Research, 3. Knowledge Collaboration, 4. Communication and Profiling, 5. Organisation and Management, 6. Administration and Services</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For the six target areas, component visions have been prepared that together will ensure the realization of our vision for 2026. </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Our new strategy paradigm means that we will prioritise strategic goals for each coming year. It’s about our ability to seize new opportunities that fit our ambitions and areas of strength. We will continuously assess priorities, but throughout the strategy period we will maintain the strategic direction as a starting point. The prioritised goals for 2022 are listed under the vision for each target area.</a:t>
            </a:r>
          </a:p>
          <a:p>
            <a:pPr marL="0" indent="0" rtl="0">
              <a:lnSpc>
                <a:spcPct val="107000"/>
              </a:lnSpc>
              <a:spcAft>
                <a:spcPts val="800"/>
              </a:spcAft>
              <a:buNone/>
            </a:pPr>
            <a:endParaRPr lang="da-DK" sz="1200" dirty="0"/>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13326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education:</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train </a:t>
            </a:r>
            <a:r>
              <a:rPr lang="en-gb" b="0" i="0" u="sng" dirty="0">
                <a:solidFill>
                  <a:srgbClr val="211A52"/>
                </a:solidFill>
                <a:effectLst/>
                <a:latin typeface="+mn-lt"/>
              </a:rPr>
              <a:t>graduates who contribute to - and collaborate on - solving the challenges of today and the future</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work systematically and continuously </a:t>
            </a:r>
            <a:r>
              <a:rPr lang="en-gb" b="0" i="0" u="none" dirty="0">
                <a:solidFill>
                  <a:srgbClr val="211A52"/>
                </a:solidFill>
                <a:effectLst/>
                <a:latin typeface="+mn-lt"/>
              </a:rPr>
              <a:t>to maintain and develop </a:t>
            </a:r>
            <a:r>
              <a:rPr lang="en-gb" b="0" i="0" u="sng" dirty="0">
                <a:solidFill>
                  <a:srgbClr val="211A52"/>
                </a:solidFill>
                <a:effectLst/>
                <a:latin typeface="+mn-lt"/>
              </a:rPr>
              <a:t>internationally leading degree programmes at the highest academic level</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have an </a:t>
            </a:r>
            <a:r>
              <a:rPr lang="en-gb" b="0" i="0" u="sng" dirty="0">
                <a:solidFill>
                  <a:srgbClr val="211A52"/>
                </a:solidFill>
                <a:effectLst/>
                <a:latin typeface="+mn-lt"/>
              </a:rPr>
              <a:t>inclusive study culture</a:t>
            </a:r>
            <a:r>
              <a:rPr lang="en-gb" b="0" i="0" u="none" dirty="0">
                <a:solidFill>
                  <a:srgbClr val="211A52"/>
                </a:solidFill>
                <a:effectLst/>
                <a:latin typeface="+mn-lt"/>
              </a:rPr>
              <a:t> </a:t>
            </a:r>
            <a:r>
              <a:rPr lang="en-gb" b="0" i="0" dirty="0">
                <a:solidFill>
                  <a:srgbClr val="211A52"/>
                </a:solidFill>
                <a:effectLst/>
                <a:latin typeface="+mn-lt"/>
              </a:rPr>
              <a:t>that supports students' professional and personal development, creativity and well-being.</a:t>
            </a:r>
          </a:p>
          <a:p>
            <a:pPr marL="171450" indent="-171450" rtl="0">
              <a:buFont typeface="Arial" panose="020B0604020202020204" pitchFamily="34" charset="0"/>
              <a:buChar char="•"/>
            </a:pPr>
            <a:r>
              <a:rPr lang="en-gb" b="0" i="0" dirty="0">
                <a:solidFill>
                  <a:srgbClr val="211A52"/>
                </a:solidFill>
                <a:effectLst/>
                <a:latin typeface="+mn-lt"/>
              </a:rPr>
              <a:t>We are </a:t>
            </a:r>
            <a:r>
              <a:rPr lang="en-gb" b="0" i="0" u="sng" dirty="0">
                <a:solidFill>
                  <a:srgbClr val="211A52"/>
                </a:solidFill>
                <a:effectLst/>
                <a:latin typeface="+mn-lt"/>
              </a:rPr>
              <a:t>internationally recognised for problem-based and digital learning</a:t>
            </a:r>
            <a:r>
              <a:rPr lang="en-gb" b="0" i="0" dirty="0">
                <a:solidFill>
                  <a:srgbClr val="211A52"/>
                </a:solidFill>
                <a:effectLst/>
                <a:latin typeface="+mn-lt"/>
              </a:rPr>
              <a:t> and for the documented impact and societal relevance of this learning method.</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meet the labour market's need</a:t>
            </a:r>
            <a:r>
              <a:rPr lang="en-gb" b="0" i="0" dirty="0">
                <a:solidFill>
                  <a:srgbClr val="211A52"/>
                </a:solidFill>
                <a:effectLst/>
                <a:latin typeface="+mn-lt"/>
              </a:rPr>
              <a:t> for upskilling through flexible continuing education models.</a:t>
            </a: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182882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research:</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recognised for </a:t>
            </a:r>
            <a:r>
              <a:rPr lang="en-gb" b="0" i="0" u="sng" dirty="0">
                <a:solidFill>
                  <a:srgbClr val="211A52"/>
                </a:solidFill>
                <a:effectLst/>
                <a:latin typeface="+mn-lt"/>
              </a:rPr>
              <a:t>excellent mission-oriented research</a:t>
            </a:r>
            <a:r>
              <a:rPr lang="en-gb" b="0" i="0" dirty="0">
                <a:solidFill>
                  <a:srgbClr val="211A52"/>
                </a:solidFill>
                <a:effectLst/>
                <a:latin typeface="+mn-lt"/>
              </a:rPr>
              <a:t> that contributes to solving the challenges of the wider world.</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actively collaborate with the surrounding society</a:t>
            </a:r>
            <a:r>
              <a:rPr lang="en-gb" b="0" i="0" dirty="0">
                <a:solidFill>
                  <a:srgbClr val="211A52"/>
                </a:solidFill>
                <a:effectLst/>
                <a:latin typeface="+mn-lt"/>
              </a:rPr>
              <a:t> to create research in a class of its own.</a:t>
            </a:r>
          </a:p>
          <a:p>
            <a:pPr marL="171450" indent="-171450" rtl="0">
              <a:buFont typeface="Arial" panose="020B0604020202020204" pitchFamily="34" charset="0"/>
              <a:buChar char="•"/>
            </a:pPr>
            <a:r>
              <a:rPr lang="en-gb" b="0" i="0" dirty="0">
                <a:solidFill>
                  <a:srgbClr val="211A52"/>
                </a:solidFill>
                <a:effectLst/>
                <a:latin typeface="+mn-lt"/>
              </a:rPr>
              <a:t>We achieve AAU’s positions of strength through a </a:t>
            </a:r>
            <a:r>
              <a:rPr lang="en-gb" b="0" i="0" u="sng" dirty="0">
                <a:solidFill>
                  <a:srgbClr val="211A52"/>
                </a:solidFill>
                <a:effectLst/>
                <a:latin typeface="+mn-lt"/>
              </a:rPr>
              <a:t>targeted focus on the interaction between foundational, transformative and interdisciplinary research</a:t>
            </a:r>
            <a:r>
              <a:rPr lang="en-gb" b="0" i="0" dirty="0">
                <a:solidFill>
                  <a:srgbClr val="211A52"/>
                </a:solidFill>
                <a:effectLst/>
                <a:latin typeface="+mn-lt"/>
              </a:rPr>
              <a:t>.</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41</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1969568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knowledge collaboration</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a </a:t>
            </a:r>
            <a:r>
              <a:rPr lang="en-gb" b="0" i="0" u="sng" dirty="0">
                <a:solidFill>
                  <a:srgbClr val="211A52"/>
                </a:solidFill>
                <a:effectLst/>
                <a:latin typeface="+mn-lt"/>
              </a:rPr>
              <a:t>preferred regional, national and international partner in the innovation ecosystem</a:t>
            </a:r>
            <a:r>
              <a:rPr lang="en-gb" b="0" i="0" dirty="0">
                <a:solidFill>
                  <a:srgbClr val="211A52"/>
                </a:solidFill>
                <a:effectLst/>
                <a:latin typeface="+mn-lt"/>
              </a:rPr>
              <a:t> where we combine foundational, transformative and interdisciplinary research to solve society's challenges.</a:t>
            </a:r>
          </a:p>
          <a:p>
            <a:pPr marL="171450" indent="-171450" rtl="0">
              <a:buFont typeface="Arial" panose="020B0604020202020204" pitchFamily="34" charset="0"/>
              <a:buChar char="•"/>
            </a:pPr>
            <a:r>
              <a:rPr lang="en-gb" b="0" i="0" dirty="0">
                <a:solidFill>
                  <a:srgbClr val="211A52"/>
                </a:solidFill>
                <a:effectLst/>
                <a:latin typeface="+mn-lt"/>
              </a:rPr>
              <a:t>Through our research and degree programmes </a:t>
            </a:r>
            <a:r>
              <a:rPr lang="en-gb" b="0" i="0" u="sng" dirty="0">
                <a:solidFill>
                  <a:srgbClr val="211A52"/>
                </a:solidFill>
                <a:effectLst/>
                <a:latin typeface="+mn-lt"/>
              </a:rPr>
              <a:t>we set the agenda for collaboration on innovative solutions between the university and the wider world</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utilise knowledge</a:t>
            </a:r>
            <a:r>
              <a:rPr lang="en-gb" b="0" i="0" dirty="0">
                <a:solidFill>
                  <a:srgbClr val="211A52"/>
                </a:solidFill>
                <a:effectLst/>
                <a:latin typeface="+mn-lt"/>
              </a:rPr>
              <a:t> through participation </a:t>
            </a:r>
            <a:r>
              <a:rPr lang="en-gb" b="0" i="0" u="sng" dirty="0">
                <a:solidFill>
                  <a:srgbClr val="211A52"/>
                </a:solidFill>
                <a:effectLst/>
                <a:latin typeface="+mn-lt"/>
              </a:rPr>
              <a:t>in missions in partnership with the wider world</a:t>
            </a:r>
            <a:r>
              <a:rPr lang="en-gb" b="0" i="0" dirty="0">
                <a:solidFill>
                  <a:srgbClr val="211A52"/>
                </a:solidFill>
                <a:effectLst/>
                <a:latin typeface="+mn-lt"/>
              </a:rPr>
              <a:t> and create the foundation for the society of the future.</a:t>
            </a:r>
            <a:br>
              <a:rPr lang="da-DK" b="0" i="0" dirty="0">
                <a:solidFill>
                  <a:srgbClr val="211A52"/>
                </a:solidFill>
                <a:effectLst/>
                <a:latin typeface="+mn-lt"/>
              </a:rPr>
            </a:br>
            <a:endParaRPr lang="da-DK" b="0" i="0" dirty="0">
              <a:solidFill>
                <a:srgbClr val="211A52"/>
              </a:solidFill>
              <a:effectLst/>
              <a:latin typeface="+mn-lt"/>
            </a:endParaRPr>
          </a:p>
          <a:p>
            <a:pPr rtl="0"/>
            <a:endParaRPr lang="da-DK" b="0" i="0" dirty="0">
              <a:solidFill>
                <a:srgbClr val="211A52"/>
              </a:solidFill>
              <a:effectLst/>
              <a:latin typeface="+mn-lt"/>
            </a:endParaRP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42</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820988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communication and profiling</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Our communication and profiling activities ensure that we have a </a:t>
            </a:r>
            <a:r>
              <a:rPr lang="en-gb" b="0" i="0" u="sng" dirty="0">
                <a:solidFill>
                  <a:srgbClr val="211A52"/>
                </a:solidFill>
                <a:effectLst/>
                <a:latin typeface="+mn-lt"/>
              </a:rPr>
              <a:t>clear profile in our surroundings as an agenda-setting, mission-oriented university</a:t>
            </a:r>
            <a:r>
              <a:rPr lang="en-gb" b="0" i="0" dirty="0">
                <a:solidFill>
                  <a:srgbClr val="211A52"/>
                </a:solidFill>
                <a:effectLst/>
                <a:latin typeface="+mn-lt"/>
              </a:rPr>
              <a:t> that through selected research strengths, a strong and engaging learning model and mutually value-generating partnerships with the wider world </a:t>
            </a:r>
            <a:r>
              <a:rPr lang="en-gb" b="0" i="0" u="sng" dirty="0">
                <a:solidFill>
                  <a:srgbClr val="211A52"/>
                </a:solidFill>
                <a:effectLst/>
                <a:latin typeface="+mn-lt"/>
              </a:rPr>
              <a:t>delivers knowledge and clear value propositions - regionally, nationally and internationally</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Through targeted, recipient-oriented communication, we are </a:t>
            </a:r>
            <a:r>
              <a:rPr lang="en-gb" b="0" i="0" u="sng" dirty="0">
                <a:solidFill>
                  <a:srgbClr val="211A52"/>
                </a:solidFill>
                <a:effectLst/>
                <a:latin typeface="+mn-lt"/>
              </a:rPr>
              <a:t>recognised for excellent research</a:t>
            </a:r>
            <a:r>
              <a:rPr lang="en-gb" b="0" i="0" dirty="0">
                <a:solidFill>
                  <a:srgbClr val="211A52"/>
                </a:solidFill>
                <a:effectLst/>
                <a:latin typeface="+mn-lt"/>
              </a:rPr>
              <a:t> that goes hand-in-hand with close cooperation with the</a:t>
            </a:r>
            <a:r>
              <a:rPr lang="en-gb" b="0" i="0" baseline="0" dirty="0">
                <a:solidFill>
                  <a:srgbClr val="211A52"/>
                </a:solidFill>
                <a:effectLst/>
                <a:latin typeface="+mn-lt"/>
              </a:rPr>
              <a:t> world around us</a:t>
            </a:r>
            <a:r>
              <a:rPr lang="en-gb" b="0" i="0" dirty="0">
                <a:solidFill>
                  <a:srgbClr val="211A52"/>
                </a:solidFill>
                <a:effectLst/>
                <a:latin typeface="+mn-lt"/>
              </a:rPr>
              <a:t> for the common good. </a:t>
            </a:r>
            <a:r>
              <a:rPr lang="en-gb" b="0" i="0" u="sng" dirty="0">
                <a:solidFill>
                  <a:srgbClr val="211A52"/>
                </a:solidFill>
                <a:effectLst/>
                <a:latin typeface="+mn-lt"/>
              </a:rPr>
              <a:t>Our</a:t>
            </a:r>
            <a:r>
              <a:rPr lang="en-gb" b="0" i="0" u="sng" baseline="0" dirty="0">
                <a:solidFill>
                  <a:srgbClr val="211A52"/>
                </a:solidFill>
                <a:effectLst/>
                <a:latin typeface="+mn-lt"/>
              </a:rPr>
              <a:t> </a:t>
            </a:r>
            <a:r>
              <a:rPr lang="en-gb" b="0" i="0" u="sng" dirty="0">
                <a:solidFill>
                  <a:srgbClr val="211A52"/>
                </a:solidFill>
                <a:effectLst/>
                <a:latin typeface="+mn-lt"/>
              </a:rPr>
              <a:t>focus crosses disciplinary areas of expertise to achieve new realizations and find new solutions</a:t>
            </a:r>
            <a:r>
              <a:rPr lang="en-gb" b="0" i="0" dirty="0">
                <a:solidFill>
                  <a:srgbClr val="211A52"/>
                </a:solidFill>
                <a:effectLst/>
                <a:latin typeface="+mn-lt"/>
              </a:rPr>
              <a:t> This applies to researchers, students and administrative staff.</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43</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25181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Students</a:t>
            </a:r>
          </a:p>
          <a:p>
            <a:pPr rtl="0"/>
            <a:r>
              <a:rPr lang="en-gb" dirty="0"/>
              <a:t>Note: The number of students includes the total amount of students enrolled on 1 October 2023. The figures include students enrolled on ordinary degree programmes (Source: AAU website) and visiting students (Source: QlikView). </a:t>
            </a:r>
            <a:endParaRPr lang="da-DK" baseline="0" dirty="0"/>
          </a:p>
          <a:p>
            <a:pPr rtl="0"/>
            <a:endParaRPr lang="en-gb" b="1" dirty="0"/>
          </a:p>
          <a:p>
            <a:pPr rtl="0"/>
            <a:r>
              <a:rPr lang="en-GB" b="1" dirty="0"/>
              <a:t>Part</a:t>
            </a:r>
            <a:r>
              <a:rPr lang="en-GB" b="1" baseline="0" dirty="0"/>
              <a:t>-time students</a:t>
            </a:r>
          </a:p>
          <a:p>
            <a:pPr rtl="0"/>
            <a:r>
              <a:rPr lang="en-GB" b="0" baseline="0" dirty="0"/>
              <a:t>Note: On 15 October 2023</a:t>
            </a:r>
          </a:p>
          <a:p>
            <a:pPr rtl="0"/>
            <a:r>
              <a:rPr lang="en-GB" b="0" baseline="0" dirty="0"/>
              <a:t>Source: AAU website</a:t>
            </a:r>
            <a:endParaRPr lang="en-GB" b="0" dirty="0"/>
          </a:p>
          <a:p>
            <a:pPr rtl="0"/>
            <a:endParaRPr lang="en-gb" b="1" dirty="0"/>
          </a:p>
          <a:p>
            <a:pPr rtl="0"/>
            <a:r>
              <a:rPr lang="en-gb" b="1" dirty="0"/>
              <a:t>PhD students</a:t>
            </a:r>
          </a:p>
          <a:p>
            <a:r>
              <a:rPr lang="en-gb" dirty="0"/>
              <a:t>Source: An</a:t>
            </a:r>
            <a:r>
              <a:rPr lang="en-GB" dirty="0"/>
              <a:t>n</a:t>
            </a:r>
            <a:r>
              <a:rPr lang="en-gb" dirty="0"/>
              <a:t>ual</a:t>
            </a:r>
            <a:r>
              <a:rPr lang="en-gb" baseline="0" dirty="0"/>
              <a:t> Report 2023.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Note: Number of PhD students</a:t>
            </a:r>
            <a:r>
              <a:rPr lang="da-DK" b="0" dirty="0"/>
              <a:t>.</a:t>
            </a:r>
            <a:r>
              <a:rPr lang="da-DK" b="0" baseline="0" dirty="0"/>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1" dirty="0"/>
          </a:p>
          <a:p>
            <a:pPr rtl="0"/>
            <a:r>
              <a:rPr lang="en-gb" b="1" dirty="0"/>
              <a:t>Resources</a:t>
            </a:r>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Staff members (salaried staff) in research and education include professors, associate professors, assistant professors, PhD fellows and other academic staff members.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a:t>
            </a:r>
            <a:r>
              <a:rPr lang="en-gb" b="0" baseline="0" dirty="0"/>
              <a:t>, per </a:t>
            </a:r>
            <a:r>
              <a:rPr lang="da-DK" b="0" baseline="0" dirty="0"/>
              <a:t>31.12.2023</a:t>
            </a:r>
          </a:p>
          <a:p>
            <a:pPr rtl="0"/>
            <a:endParaRPr lang="en-gb" b="0" dirty="0"/>
          </a:p>
          <a:p>
            <a:pPr rtl="0"/>
            <a:r>
              <a:rPr lang="en-gb" b="0" dirty="0"/>
              <a:t>Note: The number of international researchers</a:t>
            </a:r>
            <a:r>
              <a:rPr lang="en-gb" b="0" baseline="0" dirty="0"/>
              <a:t> (salaried staff) i</a:t>
            </a:r>
            <a:r>
              <a:rPr lang="en-gb" b="0" dirty="0"/>
              <a:t>ncludes professors, associate professors, assistant professors, researchers, postdocs, PhD fellows and other academic staff members. International researchers include researchers with other nationalities than Danish.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 </a:t>
            </a:r>
            <a:r>
              <a:rPr lang="en-gb" b="0" baseline="0" dirty="0"/>
              <a:t>per </a:t>
            </a:r>
            <a:r>
              <a:rPr lang="da-DK" b="0" baseline="0" dirty="0"/>
              <a:t>31.12.2022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dirty="0"/>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Staff numbers (salaried staff) within administration include administrative managers, academic officers and other academic technical and administrative staff members.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a:t>
            </a:r>
            <a:r>
              <a:rPr lang="en-gb" b="0" baseline="0" dirty="0"/>
              <a:t>, per </a:t>
            </a:r>
            <a:r>
              <a:rPr lang="da-DK" b="0" baseline="0" dirty="0"/>
              <a:t>31.12.2023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0" baseline="0" dirty="0"/>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Total budget of 2024</a:t>
            </a:r>
            <a:r>
              <a:rPr lang="en-gb" b="0" baseline="0" dirty="0"/>
              <a:t> </a:t>
            </a:r>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Source: Budget 2024</a:t>
            </a:r>
            <a:r>
              <a:rPr lang="en-gb" b="0" baseline="0" dirty="0"/>
              <a:t> (approved by the AAU Board dec. 2023)</a:t>
            </a:r>
            <a:endParaRPr lang="da-DK" b="0" dirty="0"/>
          </a:p>
          <a:p>
            <a:pPr rtl="0"/>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4</a:t>
            </a:fld>
            <a:endParaRPr lang="en-US"/>
          </a:p>
        </p:txBody>
      </p:sp>
    </p:spTree>
    <p:extLst>
      <p:ext uri="{BB962C8B-B14F-4D97-AF65-F5344CB8AC3E}">
        <p14:creationId xmlns:p14="http://schemas.microsoft.com/office/powerpoint/2010/main" val="31004240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organisation and management:</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a </a:t>
            </a:r>
            <a:r>
              <a:rPr lang="en-gb" b="0" i="0" u="sng" dirty="0">
                <a:solidFill>
                  <a:srgbClr val="211A52"/>
                </a:solidFill>
                <a:effectLst/>
                <a:latin typeface="+mn-lt"/>
              </a:rPr>
              <a:t>dynamic organization</a:t>
            </a:r>
            <a:r>
              <a:rPr lang="en-gb" b="0" i="0" dirty="0">
                <a:solidFill>
                  <a:srgbClr val="211A52"/>
                </a:solidFill>
                <a:effectLst/>
                <a:latin typeface="+mn-lt"/>
              </a:rPr>
              <a:t> where all staff groups have a clear understanding of how they themselves contribute to the university making a concrete, valuable difference in the world.</a:t>
            </a:r>
          </a:p>
          <a:p>
            <a:pPr marL="171450" indent="-171450" rtl="0">
              <a:buFont typeface="Arial" panose="020B0604020202020204" pitchFamily="34" charset="0"/>
              <a:buChar char="•"/>
            </a:pPr>
            <a:r>
              <a:rPr lang="en-gb" b="0" i="0" dirty="0">
                <a:solidFill>
                  <a:srgbClr val="211A52"/>
                </a:solidFill>
                <a:effectLst/>
                <a:latin typeface="+mn-lt"/>
              </a:rPr>
              <a:t>We continuously ensure that </a:t>
            </a:r>
            <a:r>
              <a:rPr lang="en-gb" b="0" i="0" u="sng" dirty="0">
                <a:solidFill>
                  <a:srgbClr val="211A52"/>
                </a:solidFill>
                <a:effectLst/>
                <a:latin typeface="+mn-lt"/>
              </a:rPr>
              <a:t>all staff groups are given the best possible conditions for solving tasks</a:t>
            </a:r>
            <a:r>
              <a:rPr lang="en-gb" b="0" i="0" dirty="0">
                <a:solidFill>
                  <a:srgbClr val="211A52"/>
                </a:solidFill>
                <a:effectLst/>
                <a:latin typeface="+mn-lt"/>
              </a:rPr>
              <a:t> and accessing the best possible development and career opportunities.</a:t>
            </a:r>
          </a:p>
          <a:p>
            <a:pPr marL="171450" indent="-171450" rtl="0">
              <a:buFont typeface="Arial" panose="020B0604020202020204" pitchFamily="34" charset="0"/>
              <a:buChar char="•"/>
            </a:pPr>
            <a:r>
              <a:rPr lang="en-gb" b="0" i="0" dirty="0">
                <a:solidFill>
                  <a:srgbClr val="211A52"/>
                </a:solidFill>
                <a:effectLst/>
                <a:latin typeface="+mn-lt"/>
              </a:rPr>
              <a:t>We have a competent, visible and responsible management that excels in holistic management, both internally and externally.</a:t>
            </a:r>
            <a:br>
              <a:rPr lang="da-DK" b="0" i="0" dirty="0">
                <a:solidFill>
                  <a:srgbClr val="211A52"/>
                </a:solidFill>
                <a:effectLst/>
                <a:latin typeface="+mn-lt"/>
              </a:rPr>
            </a:br>
            <a:endParaRPr lang="da-DK" b="0" i="0" dirty="0">
              <a:solidFill>
                <a:srgbClr val="211A52"/>
              </a:solidFill>
              <a:effectLst/>
              <a:latin typeface="+mn-lt"/>
            </a:endParaRPr>
          </a:p>
          <a:p>
            <a:pPr rtl="0"/>
            <a:endParaRPr lang="da-DK" b="0" i="0" dirty="0">
              <a:solidFill>
                <a:srgbClr val="211A52"/>
              </a:solidFill>
              <a:effectLst/>
              <a:latin typeface="+mn-lt"/>
            </a:endParaRP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44</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42486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administration and services</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At AAU, </a:t>
            </a:r>
            <a:r>
              <a:rPr lang="en-gb" b="0" i="0" u="sng" dirty="0">
                <a:solidFill>
                  <a:srgbClr val="211A52"/>
                </a:solidFill>
                <a:effectLst/>
                <a:latin typeface="+mn-lt"/>
              </a:rPr>
              <a:t>collaboration between technical-administrative services and scientific environments is exemplary</a:t>
            </a:r>
            <a:r>
              <a:rPr lang="en-gb" b="0" i="0" dirty="0">
                <a:solidFill>
                  <a:srgbClr val="211A52"/>
                </a:solidFill>
                <a:effectLst/>
                <a:latin typeface="+mn-lt"/>
              </a:rPr>
              <a:t> – a collaboration characterised by recognition, constructive dialogue and strong relationships. We thus ensure that services contribute in the best possible way to enable us to perform our core business and achieve our strategic goals.</a:t>
            </a:r>
          </a:p>
          <a:p>
            <a:pPr marL="171450" indent="-171450" rtl="0">
              <a:buFont typeface="Arial" panose="020B0604020202020204" pitchFamily="34" charset="0"/>
              <a:buChar char="•"/>
            </a:pPr>
            <a:r>
              <a:rPr lang="en-gb" b="0" i="0" dirty="0">
                <a:solidFill>
                  <a:srgbClr val="211A52"/>
                </a:solidFill>
                <a:effectLst/>
                <a:latin typeface="+mn-lt"/>
              </a:rPr>
              <a:t>Our </a:t>
            </a:r>
            <a:r>
              <a:rPr lang="en-gb" b="0" i="0" u="sng" dirty="0">
                <a:solidFill>
                  <a:srgbClr val="211A52"/>
                </a:solidFill>
                <a:effectLst/>
                <a:latin typeface="+mn-lt"/>
              </a:rPr>
              <a:t>administrative services are quality-conscious, efficient and user-oriented</a:t>
            </a:r>
            <a:r>
              <a:rPr lang="en-gb" b="0" i="0" u="none" dirty="0">
                <a:solidFill>
                  <a:srgbClr val="211A52"/>
                </a:solidFill>
                <a:effectLst/>
                <a:latin typeface="+mn-lt"/>
              </a:rPr>
              <a:t>.</a:t>
            </a:r>
            <a:r>
              <a:rPr lang="en-gb" b="0" i="0" dirty="0">
                <a:solidFill>
                  <a:srgbClr val="211A52"/>
                </a:solidFill>
                <a:effectLst/>
                <a:latin typeface="+mn-lt"/>
              </a:rPr>
              <a:t> Through a high level of competence, great commitment and a good working environment, service</a:t>
            </a:r>
            <a:r>
              <a:rPr lang="en-gb" b="0" i="0" baseline="0" dirty="0">
                <a:solidFill>
                  <a:srgbClr val="211A52"/>
                </a:solidFill>
                <a:effectLst/>
                <a:latin typeface="+mn-lt"/>
              </a:rPr>
              <a:t> units</a:t>
            </a:r>
            <a:r>
              <a:rPr lang="en-gb" b="0" i="0" dirty="0">
                <a:solidFill>
                  <a:srgbClr val="211A52"/>
                </a:solidFill>
                <a:effectLst/>
                <a:latin typeface="+mn-lt"/>
              </a:rPr>
              <a:t> are actively responsible for finding solutions in conjunction with users – a collaboration where a holistic view and attention to user needs is crucial.</a:t>
            </a:r>
          </a:p>
          <a:p>
            <a:pPr marL="171450" indent="-171450" rtl="0">
              <a:buFont typeface="Arial" panose="020B0604020202020204" pitchFamily="34" charset="0"/>
              <a:buChar char="•"/>
            </a:pPr>
            <a:r>
              <a:rPr lang="en-gb" b="0" i="0" dirty="0">
                <a:solidFill>
                  <a:srgbClr val="211A52"/>
                </a:solidFill>
                <a:effectLst/>
                <a:latin typeface="+mn-lt"/>
              </a:rPr>
              <a:t>Administrative services place great emphasis on creating joint digital solutions with user-friendliness and security at the centre.</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45</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117252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r>
              <a:rPr lang="da-DK" sz="4400" b="0" i="0" dirty="0">
                <a:solidFill>
                  <a:srgbClr val="211A51"/>
                </a:solidFill>
                <a:effectLst/>
                <a:latin typeface="Montserrat" panose="00000500000000000000" pitchFamily="2" charset="0"/>
              </a:rPr>
              <a:t>The </a:t>
            </a:r>
            <a:r>
              <a:rPr lang="da-DK" sz="4400" b="0" i="0" dirty="0" err="1">
                <a:solidFill>
                  <a:srgbClr val="211A51"/>
                </a:solidFill>
                <a:effectLst/>
                <a:latin typeface="Montserrat" panose="00000500000000000000" pitchFamily="2" charset="0"/>
              </a:rPr>
              <a:t>Executive</a:t>
            </a:r>
            <a:r>
              <a:rPr lang="da-DK" sz="4400" b="0" i="0" dirty="0">
                <a:solidFill>
                  <a:srgbClr val="211A51"/>
                </a:solidFill>
                <a:effectLst/>
                <a:latin typeface="Montserrat" panose="00000500000000000000" pitchFamily="2" charset="0"/>
              </a:rPr>
              <a:t> </a:t>
            </a:r>
            <a:r>
              <a:rPr lang="da-DK" sz="4400" b="0" i="0" dirty="0" err="1">
                <a:solidFill>
                  <a:srgbClr val="211A51"/>
                </a:solidFill>
                <a:effectLst/>
                <a:latin typeface="Montserrat" panose="00000500000000000000" pitchFamily="2" charset="0"/>
              </a:rPr>
              <a:t>Management’s</a:t>
            </a:r>
            <a:r>
              <a:rPr lang="da-DK" sz="3200" dirty="0"/>
              <a:t> </a:t>
            </a:r>
            <a:r>
              <a:rPr lang="da-DK" sz="4400" dirty="0"/>
              <a:t>decision</a:t>
            </a:r>
            <a:r>
              <a:rPr lang="da-DK" sz="3200" dirty="0"/>
              <a:t> on </a:t>
            </a:r>
            <a:r>
              <a:rPr lang="da-DK" sz="3200" dirty="0" err="1"/>
              <a:t>goals</a:t>
            </a:r>
            <a:r>
              <a:rPr lang="da-DK" sz="3200" dirty="0"/>
              <a:t> in 2024:</a:t>
            </a:r>
          </a:p>
          <a:p>
            <a:endParaRPr lang="da-DK" sz="3200" dirty="0"/>
          </a:p>
          <a:p>
            <a:pPr marL="80067" indent="-80067">
              <a:buFontTx/>
              <a:buChar char="-"/>
            </a:pPr>
            <a:r>
              <a:rPr lang="da-DK" sz="3200" dirty="0"/>
              <a:t>From 8 </a:t>
            </a:r>
            <a:r>
              <a:rPr lang="da-DK" sz="3200" dirty="0" err="1"/>
              <a:t>goals</a:t>
            </a:r>
            <a:r>
              <a:rPr lang="da-DK" sz="3200" dirty="0"/>
              <a:t> in 2023 to 6 </a:t>
            </a:r>
            <a:r>
              <a:rPr lang="da-DK" sz="3200" dirty="0" err="1"/>
              <a:t>goals</a:t>
            </a:r>
            <a:r>
              <a:rPr lang="da-DK" sz="3200" dirty="0"/>
              <a:t> in 2024</a:t>
            </a:r>
          </a:p>
          <a:p>
            <a:pPr marL="80067" indent="-80067">
              <a:buFontTx/>
              <a:buChar char="-"/>
            </a:pPr>
            <a:r>
              <a:rPr lang="da-DK" sz="4400" dirty="0" err="1"/>
              <a:t>Continuation</a:t>
            </a:r>
            <a:r>
              <a:rPr lang="da-DK" sz="3200" dirty="0"/>
              <a:t> of </a:t>
            </a:r>
            <a:r>
              <a:rPr lang="da-DK" sz="4400" dirty="0" err="1"/>
              <a:t>chosen</a:t>
            </a:r>
            <a:r>
              <a:rPr lang="da-DK" sz="3200" dirty="0"/>
              <a:t> </a:t>
            </a:r>
            <a:r>
              <a:rPr lang="da-DK" sz="3200" dirty="0" err="1"/>
              <a:t>goals</a:t>
            </a:r>
            <a:endParaRPr lang="da-DK" sz="3200" dirty="0"/>
          </a:p>
          <a:p>
            <a:pPr marL="80067" marR="0" lvl="0" indent="-80067" algn="l" defTabSz="914400" rtl="0" eaLnBrk="1" fontAlgn="auto" latinLnBrk="0" hangingPunct="1">
              <a:lnSpc>
                <a:spcPct val="100000"/>
              </a:lnSpc>
              <a:spcBef>
                <a:spcPts val="0"/>
              </a:spcBef>
              <a:spcAft>
                <a:spcPts val="0"/>
              </a:spcAft>
              <a:buClrTx/>
              <a:buSzTx/>
              <a:buFontTx/>
              <a:buChar char="-"/>
              <a:tabLst/>
              <a:defRPr/>
            </a:pPr>
            <a:r>
              <a:rPr lang="da-DK" sz="3200" dirty="0"/>
              <a:t>2 new </a:t>
            </a:r>
            <a:r>
              <a:rPr lang="da-DK" sz="3200" dirty="0" err="1"/>
              <a:t>goals</a:t>
            </a:r>
            <a:r>
              <a:rPr lang="da-DK" sz="3200" dirty="0"/>
              <a:t> in 2024: </a:t>
            </a:r>
            <a:r>
              <a:rPr lang="da-DK" sz="3200" dirty="0" err="1"/>
              <a:t>Devolpment</a:t>
            </a:r>
            <a:r>
              <a:rPr lang="da-DK" sz="3200" dirty="0"/>
              <a:t> of a new research talent </a:t>
            </a:r>
            <a:r>
              <a:rPr lang="da-DK" sz="3200" dirty="0" err="1"/>
              <a:t>programme</a:t>
            </a:r>
            <a:r>
              <a:rPr lang="da-DK" sz="3200" dirty="0"/>
              <a:t> and A </a:t>
            </a:r>
            <a:r>
              <a:rPr lang="da-DK" sz="3200" dirty="0" err="1"/>
              <a:t>strong</a:t>
            </a:r>
            <a:r>
              <a:rPr lang="da-DK" sz="3200" dirty="0"/>
              <a:t> security </a:t>
            </a:r>
            <a:r>
              <a:rPr lang="da-DK" sz="3200" dirty="0" err="1"/>
              <a:t>culture</a:t>
            </a:r>
            <a:r>
              <a:rPr lang="da-DK" sz="3200"/>
              <a:t> at AAU</a:t>
            </a:r>
            <a:endParaRPr lang="da-DK" sz="3100" dirty="0"/>
          </a:p>
        </p:txBody>
      </p:sp>
      <p:sp>
        <p:nvSpPr>
          <p:cNvPr id="4" name="Pladsholder til slidenummer 3"/>
          <p:cNvSpPr>
            <a:spLocks noGrp="1"/>
          </p:cNvSpPr>
          <p:nvPr>
            <p:ph type="sldNum" sz="quarter" idx="5"/>
          </p:nvPr>
        </p:nvSpPr>
        <p:spPr/>
        <p:txBody>
          <a:bodyPr rtlCol="0"/>
          <a:lstStyle/>
          <a:p>
            <a:pPr marL="0" marR="0" lvl="0" indent="0" algn="r" defTabSz="914204" rtl="0" eaLnBrk="1" fontAlgn="auto" latinLnBrk="0" hangingPunct="1">
              <a:lnSpc>
                <a:spcPct val="100000"/>
              </a:lnSpc>
              <a:spcBef>
                <a:spcPts val="0"/>
              </a:spcBef>
              <a:spcAft>
                <a:spcPts val="0"/>
              </a:spcAft>
              <a:buClrTx/>
              <a:buSzTx/>
              <a:buFontTx/>
              <a:buNone/>
              <a:tabLst/>
              <a:defRPr/>
            </a:pPr>
            <a:fld id="{A28A7B67-4E1C-42DD-9534-3BFC119D0FD5}" type="slidenum">
              <a:rPr kumimoji="0" lang="da-DK"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204" rtl="0" eaLnBrk="1" fontAlgn="auto" latinLnBrk="0" hangingPunct="1">
                <a:lnSpc>
                  <a:spcPct val="100000"/>
                </a:lnSpc>
                <a:spcBef>
                  <a:spcPts val="0"/>
                </a:spcBef>
                <a:spcAft>
                  <a:spcPts val="0"/>
                </a:spcAft>
                <a:buClrTx/>
                <a:buSzTx/>
                <a:buFontTx/>
                <a:buNone/>
                <a:tabLst/>
                <a:defRPr/>
              </a:pPr>
              <a:t>46</a:t>
            </a:fld>
            <a:endParaRPr kumimoji="0" lang="da-DK"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636060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82550" y="746125"/>
            <a:ext cx="6632575" cy="3732213"/>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E6AF7E9E-2B47-471C-87AD-39A29EC80016}" type="slidenum">
              <a:rPr lang="da-DK" smtClean="0"/>
              <a:t>47</a:t>
            </a:fld>
            <a:endParaRPr lang="da-DK"/>
          </a:p>
        </p:txBody>
      </p:sp>
    </p:spTree>
    <p:extLst>
      <p:ext uri="{BB962C8B-B14F-4D97-AF65-F5344CB8AC3E}">
        <p14:creationId xmlns:p14="http://schemas.microsoft.com/office/powerpoint/2010/main" val="108695783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Source: AAU website </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139957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a:t>The strategy, Knowledge for the World 2022-26, includes a vision that AAU must contribute to sustainable development. </a:t>
            </a:r>
            <a:r>
              <a:rPr lang="en-GB" dirty="0"/>
              <a:t>As a knowledge institution, AAU will contribute to solving major challenges in society, including climate. AAU has therefore adopted three climate goals to support AAU's contribution to the green transition. </a:t>
            </a:r>
          </a:p>
          <a:p>
            <a:pPr rtl="0"/>
            <a:endParaRPr lang="da-DK" dirty="0"/>
          </a:p>
          <a:p>
            <a:pPr rtl="0"/>
            <a:r>
              <a:rPr lang="en-GB" dirty="0"/>
              <a:t>Source: Climate goals for AAU, About AAU</a:t>
            </a:r>
          </a:p>
        </p:txBody>
      </p:sp>
      <p:sp>
        <p:nvSpPr>
          <p:cNvPr id="4" name="Pladsholder til slidenummer 3"/>
          <p:cNvSpPr>
            <a:spLocks noGrp="1"/>
          </p:cNvSpPr>
          <p:nvPr>
            <p:ph type="sldNum" sz="quarter" idx="5"/>
          </p:nvPr>
        </p:nvSpPr>
        <p:spPr/>
        <p:txBody>
          <a:bodyPr rtlCol="0"/>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4974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rtl="0"/>
            <a:r>
              <a:rPr lang="en-GB" sz="1400" b="0" dirty="0">
                <a:solidFill>
                  <a:schemeClr val="tx1"/>
                </a:solidFill>
                <a:latin typeface="+mn-lt"/>
              </a:rPr>
              <a:t>The SDGs will</a:t>
            </a:r>
            <a:r>
              <a:rPr lang="en-GB" sz="1400" b="0" baseline="0" dirty="0">
                <a:solidFill>
                  <a:schemeClr val="tx1"/>
                </a:solidFill>
                <a:latin typeface="+mn-lt"/>
              </a:rPr>
              <a:t> help </a:t>
            </a:r>
            <a:r>
              <a:rPr lang="en-GB" sz="1400" b="0" dirty="0">
                <a:solidFill>
                  <a:schemeClr val="tx1"/>
                </a:solidFill>
                <a:latin typeface="+mn-lt"/>
              </a:rPr>
              <a:t>achieve a better and more sustainable world as we move towards 2030. The SDGs consist of 17 specific goals and 169 targets that the UN’s 193 Member States must meet.</a:t>
            </a:r>
          </a:p>
          <a:p>
            <a:pPr algn="l" rtl="0"/>
            <a:br>
              <a:rPr lang="da-DK" sz="1400" dirty="0">
                <a:solidFill>
                  <a:schemeClr val="tx1"/>
                </a:solidFill>
                <a:latin typeface="+mn-lt"/>
              </a:rPr>
            </a:br>
            <a:r>
              <a:rPr lang="en-GB" sz="1400" b="0" i="0" dirty="0">
                <a:solidFill>
                  <a:schemeClr val="tx1"/>
                </a:solidFill>
                <a:effectLst/>
                <a:latin typeface="+mn-lt"/>
              </a:rPr>
              <a:t>The Times Higher Education Impact Rankings annually measures how universities perform in terms of the UN’s Sustainable Development Goals – both measuring each goal individually as well as the overall contribution to the goals.</a:t>
            </a:r>
          </a:p>
          <a:p>
            <a:endParaRPr lang="da-DK" sz="1400" b="0" i="0" dirty="0">
              <a:solidFill>
                <a:srgbClr val="FFFFFF"/>
              </a:solidFill>
              <a:effectLst/>
              <a:latin typeface="Montserrat" panose="00000500000000000000" pitchFamily="2" charset="0"/>
            </a:endParaRPr>
          </a:p>
          <a:p>
            <a:pPr rtl="0"/>
            <a:r>
              <a:rPr lang="en-GB" sz="1400" b="1" dirty="0">
                <a:solidFill>
                  <a:schemeClr val="tx1"/>
                </a:solidFill>
                <a:latin typeface="+mn-lt"/>
              </a:rPr>
              <a:t>Among the best in sustainable development</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mn-lt"/>
              </a:rPr>
              <a:t>AAU is No. 9 (2023) on the overall list of universities and how they are assessed in terms of the UN's 17 Sustainable Development Goals</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dirty="0">
              <a:solidFill>
                <a:schemeClr val="tx1"/>
              </a:solidFill>
              <a:latin typeface="+mn-lt"/>
            </a:endParaRPr>
          </a:p>
          <a:p>
            <a:pPr rtl="0"/>
            <a:r>
              <a:rPr lang="en-GB" sz="1400" dirty="0">
                <a:solidFill>
                  <a:schemeClr val="tx1"/>
                </a:solidFill>
                <a:latin typeface="+mn-lt"/>
              </a:rPr>
              <a:t>1,591 universities are included in the overall assessment in 2023</a:t>
            </a:r>
          </a:p>
          <a:p>
            <a:pPr rtl="0"/>
            <a:endParaRPr lang="da-DK" sz="1400" dirty="0">
              <a:solidFill>
                <a:schemeClr val="tx1"/>
              </a:solidFill>
              <a:latin typeface="+mn-lt"/>
            </a:endParaRPr>
          </a:p>
          <a:p>
            <a:pPr rtl="0"/>
            <a:r>
              <a:rPr lang="en-GB" sz="1400" dirty="0">
                <a:solidFill>
                  <a:schemeClr val="tx1"/>
                </a:solidFill>
                <a:latin typeface="+mn-lt"/>
              </a:rPr>
              <a:t>Source: Times Higher Education Impact Rankings 2023</a:t>
            </a:r>
          </a:p>
          <a:p>
            <a:pPr algn="l"/>
            <a:endParaRPr lang="da-DK" sz="1400" b="0" i="0" dirty="0">
              <a:solidFill>
                <a:schemeClr val="tx1"/>
              </a:solidFill>
              <a:effectLst/>
              <a:latin typeface="+mn-lt"/>
            </a:endParaRPr>
          </a:p>
          <a:p>
            <a:pPr algn="l" rtl="0"/>
            <a:r>
              <a:rPr lang="en-GB" sz="1400" b="1" i="0" dirty="0">
                <a:solidFill>
                  <a:schemeClr val="tx1"/>
                </a:solidFill>
                <a:effectLst/>
                <a:latin typeface="+mn-lt"/>
              </a:rPr>
              <a:t>Among the top contributors for SDG 4, 10 and 17</a:t>
            </a:r>
          </a:p>
          <a:p>
            <a:pPr algn="l" rtl="0"/>
            <a:r>
              <a:rPr lang="en-GB" sz="1400" b="0" i="0" dirty="0">
                <a:solidFill>
                  <a:schemeClr val="tx1"/>
                </a:solidFill>
                <a:effectLst/>
                <a:latin typeface="+mn-lt"/>
              </a:rPr>
              <a:t>AAU is ranked no. 2 (2023) in the world in SDG 4 on quality education, SDG 10 on reduced inequality and SDG 17 on partnerships for goals.</a:t>
            </a:r>
            <a:endParaRPr lang="en-GB" sz="1400" b="0" i="1" dirty="0">
              <a:solidFill>
                <a:schemeClr val="tx1"/>
              </a:solidFill>
              <a:effectLst/>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mn-lt"/>
              </a:rPr>
              <a:t>Source: Times Higher Education Impact Rankings 2023</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638043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sz="1600" dirty="0"/>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854112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rtl="0"/>
            <a:r>
              <a:rPr lang="en-gb" dirty="0"/>
              <a:t>Source: AAU Budget 2024, approved by the board </a:t>
            </a:r>
            <a:r>
              <a:rPr lang="en-GB" dirty="0"/>
              <a:t>D</a:t>
            </a:r>
            <a:r>
              <a:rPr lang="en-gb" dirty="0"/>
              <a:t>ecember 2023</a:t>
            </a:r>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98286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Number of students </a:t>
            </a:r>
          </a:p>
          <a:p>
            <a:pPr rtl="0"/>
            <a:r>
              <a:rPr lang="en-gb" dirty="0"/>
              <a:t>Note: Total number of students enrolled on 1 October 2023. Includes students enrolled on ordinary full-time programmes, part-time programmes, and visiting students.</a:t>
            </a:r>
          </a:p>
          <a:p>
            <a:pPr rtl="0"/>
            <a:r>
              <a:rPr lang="en-gb" dirty="0"/>
              <a:t>Source: </a:t>
            </a:r>
            <a:r>
              <a:rPr lang="en-gb" dirty="0" err="1"/>
              <a:t>QlikView</a:t>
            </a:r>
            <a:endParaRPr lang="da-DK" baseline="0" dirty="0"/>
          </a:p>
          <a:p>
            <a:pPr rtl="0"/>
            <a:r>
              <a:rPr lang="en-gb" dirty="0"/>
              <a:t> </a:t>
            </a:r>
          </a:p>
          <a:p>
            <a:pPr rtl="0"/>
            <a:r>
              <a:rPr lang="en-gb" b="1" dirty="0"/>
              <a:t>Number of staff members: </a:t>
            </a:r>
          </a:p>
          <a:p>
            <a:pPr rtl="0"/>
            <a:r>
              <a:rPr lang="en-gb" dirty="0"/>
              <a:t>Note: Includes academic staff and technical/administrative staff.</a:t>
            </a:r>
          </a:p>
          <a:p>
            <a:pPr rtl="0"/>
            <a:r>
              <a:rPr lang="en-gb" dirty="0"/>
              <a:t>Source: The Finance and Accounts Department, per </a:t>
            </a:r>
            <a:r>
              <a:rPr lang="en-GB" dirty="0"/>
              <a:t>31.12.2023</a:t>
            </a:r>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6</a:t>
            </a:fld>
            <a:endParaRPr lang="en-US"/>
          </a:p>
        </p:txBody>
      </p:sp>
    </p:spTree>
    <p:extLst>
      <p:ext uri="{BB962C8B-B14F-4D97-AF65-F5344CB8AC3E}">
        <p14:creationId xmlns:p14="http://schemas.microsoft.com/office/powerpoint/2010/main" val="7771803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b="1" dirty="0"/>
          </a:p>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42164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Pladsholder til diasbillede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Pladsholder til not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da-DK" altLang="da-DK" dirty="0"/>
          </a:p>
        </p:txBody>
      </p:sp>
      <p:sp>
        <p:nvSpPr>
          <p:cNvPr id="7172" name="Pladsholder til diasnumm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r" defTabSz="914330" rtl="0" eaLnBrk="1" fontAlgn="base" latinLnBrk="0" hangingPunct="1">
              <a:lnSpc>
                <a:spcPct val="100000"/>
              </a:lnSpc>
              <a:spcBef>
                <a:spcPct val="0"/>
              </a:spcBef>
              <a:spcAft>
                <a:spcPct val="0"/>
              </a:spcAft>
              <a:buClrTx/>
              <a:buSzTx/>
              <a:buFontTx/>
              <a:buNone/>
              <a:tabLst/>
              <a:defRPr/>
            </a:pPr>
            <a:fld id="{BB6F69AB-CCA1-4B0A-B0D2-FF56B9E28BCA}" type="slidenum">
              <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4330" rtl="0" eaLnBrk="1" fontAlgn="base" latinLnBrk="0" hangingPunct="1">
                <a:lnSpc>
                  <a:spcPct val="100000"/>
                </a:lnSpc>
                <a:spcBef>
                  <a:spcPct val="0"/>
                </a:spcBef>
                <a:spcAft>
                  <a:spcPct val="0"/>
                </a:spcAft>
                <a:buClrTx/>
                <a:buSzTx/>
                <a:buFontTx/>
                <a:buNone/>
                <a:tabLst/>
                <a:defRPr/>
              </a:pPr>
              <a:t>8</a:t>
            </a:fld>
            <a:endPar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6599168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381000" y="685800"/>
            <a:ext cx="6096000" cy="3429000"/>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E6AF7E9E-2B47-471C-87AD-39A29EC8001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684398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9.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0.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2.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3.xml"/><Relationship Id="rId5" Type="http://schemas.openxmlformats.org/officeDocument/2006/relationships/image" Target="../media/image12.png"/><Relationship Id="rId4" Type="http://schemas.openxmlformats.org/officeDocument/2006/relationships/image" Target="../media/image10.png"/></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4.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5.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3.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4.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5.xml"/><Relationship Id="rId5" Type="http://schemas.openxmlformats.org/officeDocument/2006/relationships/image" Target="../media/image12.png"/><Relationship Id="rId4" Type="http://schemas.openxmlformats.org/officeDocument/2006/relationships/image" Target="../media/image10.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6.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endParaRPr lang="da-DK" dirty="0"/>
          </a:p>
        </p:txBody>
      </p:sp>
      <p:pic>
        <p:nvPicPr>
          <p:cNvPr id="87" name="Billede 8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8031879" y="957753"/>
            <a:ext cx="3588621" cy="1272251"/>
          </a:xfrm>
        </p:spPr>
        <p:txBody>
          <a:bodyPr rtlCol="0"/>
          <a:lstStyle>
            <a:lvl1pPr>
              <a:defRPr sz="3600"/>
            </a:lvl1pPr>
          </a:lstStyle>
          <a:p>
            <a:pPr rtl="0"/>
            <a:r>
              <a:rPr lang="en-gb"/>
              <a:t>CLICK TO EDIT TITLE</a:t>
            </a:r>
            <a:endParaRPr lang="en-US" dirty="0"/>
          </a:p>
        </p:txBody>
      </p:sp>
      <p:sp>
        <p:nvSpPr>
          <p:cNvPr id="7" name="Pladsholder til tekst 3"/>
          <p:cNvSpPr>
            <a:spLocks noGrp="1"/>
          </p:cNvSpPr>
          <p:nvPr>
            <p:ph type="body" sz="quarter" idx="12" hasCustomPrompt="1"/>
          </p:nvPr>
        </p:nvSpPr>
        <p:spPr>
          <a:xfrm>
            <a:off x="8031879" y="2584598"/>
            <a:ext cx="3588621" cy="3500008"/>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146860135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311869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0219012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72656891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85469646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87736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77149390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65713130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2" y="0"/>
            <a:ext cx="401650" cy="6858000"/>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algn="l" rtl="0"/>
            <a:r>
              <a:rPr lang="en-GB" sz="1050" b="1" spc="300">
                <a:solidFill>
                  <a:schemeClr val="bg1"/>
                </a:solidFill>
              </a:rPr>
              <a:t>FORSKNING</a:t>
            </a:r>
            <a:endParaRPr lang="da-DK" sz="1050" b="1" i="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1636976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90693033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_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VIDENSAMARBEJDE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5966192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10"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sp>
        <p:nvSpPr>
          <p:cNvPr id="7" name="Pladsholder til tekst 3"/>
          <p:cNvSpPr>
            <a:spLocks noGrp="1"/>
          </p:cNvSpPr>
          <p:nvPr>
            <p:ph type="body" sz="quarter" idx="15" hasCustomPrompt="1"/>
          </p:nvPr>
        </p:nvSpPr>
        <p:spPr>
          <a:xfrm>
            <a:off x="587375" y="2127154"/>
            <a:ext cx="4229100" cy="3575409"/>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Tree>
    <p:extLst>
      <p:ext uri="{BB962C8B-B14F-4D97-AF65-F5344CB8AC3E}">
        <p14:creationId xmlns:p14="http://schemas.microsoft.com/office/powerpoint/2010/main" val="61197947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750" b="1" baseline="0"/>
            </a:lvl1pPr>
          </a:lstStyle>
          <a:p>
            <a:r>
              <a:rPr lang="en-US" dirty="0"/>
              <a:t>Drag &amp; Drop Image</a:t>
            </a:r>
          </a:p>
        </p:txBody>
      </p:sp>
      <p:sp>
        <p:nvSpPr>
          <p:cNvPr id="5" name="Title 4"/>
          <p:cNvSpPr>
            <a:spLocks noGrp="1"/>
          </p:cNvSpPr>
          <p:nvPr>
            <p:ph type="title" hasCustomPrompt="1"/>
          </p:nvPr>
        </p:nvSpPr>
        <p:spPr>
          <a:xfrm>
            <a:off x="2441577" y="2676495"/>
            <a:ext cx="7341129" cy="1036319"/>
          </a:xfrm>
          <a:solidFill>
            <a:schemeClr val="bg1"/>
          </a:solidFill>
        </p:spPr>
        <p:txBody>
          <a:bodyPr tIns="108000"/>
          <a:lstStyle>
            <a:lvl1pPr algn="ctr">
              <a:defRPr sz="21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7" y="3827463"/>
            <a:ext cx="7341129" cy="412750"/>
          </a:xfrm>
          <a:solidFill>
            <a:schemeClr val="bg1"/>
          </a:solidFill>
        </p:spPr>
        <p:txBody>
          <a:bodyPr>
            <a:noAutofit/>
          </a:bodyPr>
          <a:lstStyle>
            <a:lvl1pPr algn="ctr">
              <a:defRPr sz="1350" spc="225" baseline="0"/>
            </a:lvl1pPr>
          </a:lstStyle>
          <a:p>
            <a:pPr lvl="0"/>
            <a:r>
              <a:rPr lang="da-DK" dirty="0"/>
              <a:t>BY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spTree>
    <p:extLst>
      <p:ext uri="{BB962C8B-B14F-4D97-AF65-F5344CB8AC3E}">
        <p14:creationId xmlns:p14="http://schemas.microsoft.com/office/powerpoint/2010/main" val="384194029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9876744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214492283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405556733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84530295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08550491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173398068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Tree>
    <p:extLst>
      <p:ext uri="{BB962C8B-B14F-4D97-AF65-F5344CB8AC3E}">
        <p14:creationId xmlns:p14="http://schemas.microsoft.com/office/powerpoint/2010/main" val="409430126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172249176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5139767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7307521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9461042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6538281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26934229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3550924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98778563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147184970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345598303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3503" y="2190363"/>
            <a:ext cx="356979" cy="2480832"/>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23994" y="3253473"/>
            <a:ext cx="3609473" cy="253916"/>
          </a:xfrm>
          <a:prstGeom prst="rect">
            <a:avLst/>
          </a:prstGeom>
          <a:noFill/>
        </p:spPr>
        <p:txBody>
          <a:bodyPr wrap="square" rtlCol="0">
            <a:spAutoFit/>
          </a:bodyPr>
          <a:lstStyle/>
          <a:p>
            <a:pPr algn="ctr" rtl="0"/>
            <a:r>
              <a:rPr lang="en-gb" sz="1050" b="1" i="0" spc="300" dirty="0">
                <a:solidFill>
                  <a:schemeClr val="bg1"/>
                </a:solidFill>
              </a:rPr>
              <a:t>FORSKNING</a:t>
            </a:r>
            <a:endParaRPr lang="da-DK" sz="1050" b="1" i="1" spc="300" dirty="0">
              <a:solidFill>
                <a:schemeClr val="bg1"/>
              </a:solidFill>
            </a:endParaRPr>
          </a:p>
        </p:txBody>
      </p:sp>
      <p:pic>
        <p:nvPicPr>
          <p:cNvPr id="52" name="Billede 51"/>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42764103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289827" y="2603191"/>
            <a:ext cx="2963334"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53722099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userDrawn="1">
  <p:cSld name="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686363"/>
            <a:ext cx="3609473" cy="253916"/>
          </a:xfrm>
          <a:prstGeom prst="rect">
            <a:avLst/>
          </a:prstGeom>
          <a:noFill/>
        </p:spPr>
        <p:txBody>
          <a:bodyPr wrap="square" rtlCol="0">
            <a:spAutoFit/>
          </a:bodyPr>
          <a:lstStyle/>
          <a:p>
            <a:pPr rtl="0"/>
            <a:r>
              <a:rPr lang="en-gb" sz="1050" b="1" spc="100" baseline="0" dirty="0">
                <a:solidFill>
                  <a:schemeClr val="bg1"/>
                </a:solidFill>
              </a:rPr>
              <a:t>PROBLEMBASERET LÆRING</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67686758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804344"/>
            <a:ext cx="3592838"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3" name="Title 4"/>
          <p:cNvSpPr>
            <a:spLocks noGrp="1"/>
          </p:cNvSpPr>
          <p:nvPr>
            <p:ph type="title" hasCustomPrompt="1"/>
          </p:nvPr>
        </p:nvSpPr>
        <p:spPr>
          <a:xfrm>
            <a:off x="8027664" y="943460"/>
            <a:ext cx="3592836" cy="1621619"/>
          </a:xfrm>
        </p:spPr>
        <p:txBody>
          <a:bodyPr rtlCol="0"/>
          <a:lstStyle>
            <a:lvl1pPr>
              <a:defRPr sz="3600">
                <a:solidFill>
                  <a:schemeClr val="bg1"/>
                </a:solidFill>
              </a:defRPr>
            </a:lvl1pPr>
          </a:lstStyle>
          <a:p>
            <a:pPr rtl="0"/>
            <a:r>
              <a:rPr lang="en-gb"/>
              <a:t>CLICK TO EDIT TITLE</a:t>
            </a:r>
            <a:endParaRPr lang="en-US" dirty="0"/>
          </a:p>
        </p:txBody>
      </p:sp>
      <p:pic>
        <p:nvPicPr>
          <p:cNvPr id="107" name="Billede 106"/>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385843641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73276229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userDrawn="1">
  <p:cSld name="INTERNATIONALISER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401650" cy="248116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626495"/>
            <a:ext cx="3609473" cy="253916"/>
          </a:xfrm>
          <a:prstGeom prst="rect">
            <a:avLst/>
          </a:prstGeom>
          <a:noFill/>
        </p:spPr>
        <p:txBody>
          <a:bodyPr wrap="square" rtlCol="0">
            <a:spAutoFit/>
          </a:bodyPr>
          <a:lstStyle/>
          <a:p>
            <a:pPr algn="l" rtl="0"/>
            <a:r>
              <a:rPr lang="en-gb" sz="1050" b="1" spc="160" baseline="0" dirty="0">
                <a:solidFill>
                  <a:schemeClr val="bg1"/>
                </a:solidFill>
              </a:rPr>
              <a:t>INTERNATIONALISERING</a:t>
            </a:r>
            <a:endParaRPr lang="da-DK" sz="1050" b="1" i="1" spc="160" baseline="0" dirty="0">
              <a:solidFill>
                <a:schemeClr val="bg1"/>
              </a:solidFill>
            </a:endParaRP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94049425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307930878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84585109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3823369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71419544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202492443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1674158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3341834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338867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7_Titeldias">
    <p:spTree>
      <p:nvGrpSpPr>
        <p:cNvPr id="1" name=""/>
        <p:cNvGrpSpPr/>
        <p:nvPr/>
      </p:nvGrpSpPr>
      <p:grpSpPr>
        <a:xfrm>
          <a:off x="0" y="0"/>
          <a:ext cx="0" cy="0"/>
          <a:chOff x="0" y="0"/>
          <a:chExt cx="0" cy="0"/>
        </a:xfrm>
      </p:grpSpPr>
      <p:sp>
        <p:nvSpPr>
          <p:cNvPr id="4" name="Pladsholder til dato 3"/>
          <p:cNvSpPr>
            <a:spLocks noGrp="1"/>
          </p:cNvSpPr>
          <p:nvPr>
            <p:ph type="dt" sz="half" idx="10"/>
          </p:nvPr>
        </p:nvSpPr>
        <p:spPr/>
        <p:txBody>
          <a:bodyPr rtlCol="0"/>
          <a:lstStyle/>
          <a:p>
            <a:pPr rtl="0"/>
            <a:endParaRPr lang="da-DK" dirty="0"/>
          </a:p>
        </p:txBody>
      </p:sp>
      <p:sp>
        <p:nvSpPr>
          <p:cNvPr id="5" name="Pladsholder til sidefod 4"/>
          <p:cNvSpPr>
            <a:spLocks noGrp="1"/>
          </p:cNvSpPr>
          <p:nvPr>
            <p:ph type="ftr" sz="quarter" idx="11"/>
          </p:nvPr>
        </p:nvSpPr>
        <p:spPr>
          <a:xfrm>
            <a:off x="4165600" y="6356381"/>
            <a:ext cx="3860800" cy="365125"/>
          </a:xfrm>
          <a:prstGeom prst="rect">
            <a:avLst/>
          </a:prstGeom>
        </p:spPr>
        <p:txBody>
          <a:bodyPr rtlCol="0"/>
          <a:lstStyle/>
          <a:p>
            <a:pPr rtl="0"/>
            <a:endParaRPr lang="da-DK"/>
          </a:p>
        </p:txBody>
      </p:sp>
      <p:sp>
        <p:nvSpPr>
          <p:cNvPr id="6" name="Pladsholder til diasnummer 5"/>
          <p:cNvSpPr>
            <a:spLocks noGrp="1"/>
          </p:cNvSpPr>
          <p:nvPr>
            <p:ph type="sldNum" sz="quarter" idx="12"/>
          </p:nvPr>
        </p:nvSpPr>
        <p:spPr>
          <a:xfrm>
            <a:off x="9168341" y="176522"/>
            <a:ext cx="2844800" cy="238949"/>
          </a:xfrm>
          <a:prstGeom prst="rect">
            <a:avLst/>
          </a:prstGeom>
        </p:spPr>
        <p:txBody>
          <a:bodyPr rtlCol="0"/>
          <a:lstStyle>
            <a:lvl1pPr>
              <a:defRPr sz="800">
                <a:solidFill>
                  <a:schemeClr val="tx1"/>
                </a:solidFill>
              </a:defRPr>
            </a:lvl1pPr>
          </a:lstStyle>
          <a:p>
            <a:pPr rtl="0"/>
            <a:r>
              <a:rPr lang="en-gb" sz="700"/>
              <a:t>AAU PRÆSENTATION </a:t>
            </a:r>
            <a:r>
              <a:rPr lang="en-gb"/>
              <a:t>| </a:t>
            </a:r>
            <a:fld id="{14553865-4F79-4343-8F4C-812E9265A7C1}" type="slidenum">
              <a:rPr lang="da-DK" b="1" smtClean="0"/>
              <a:pPr/>
              <a:t>‹nr.›</a:t>
            </a:fld>
            <a:endParaRPr lang="da-DK" b="1" dirty="0"/>
          </a:p>
        </p:txBody>
      </p:sp>
    </p:spTree>
    <p:extLst>
      <p:ext uri="{BB962C8B-B14F-4D97-AF65-F5344CB8AC3E}">
        <p14:creationId xmlns:p14="http://schemas.microsoft.com/office/powerpoint/2010/main" val="78505954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11773797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409664584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4412516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4744883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51569439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85931301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42207478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398159579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46201135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73623822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47423013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39785356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198550051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67489362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270677629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289819074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129075100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6954061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65314294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23147942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3683857035"/>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a:p>
        </p:txBody>
      </p:sp>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369448271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270794821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cSld name="Titel og indholdsobjekt">
    <p:spTree>
      <p:nvGrpSpPr>
        <p:cNvPr id="1" name=""/>
        <p:cNvGrpSpPr/>
        <p:nvPr/>
      </p:nvGrpSpPr>
      <p:grpSpPr>
        <a:xfrm>
          <a:off x="0" y="0"/>
          <a:ext cx="0" cy="0"/>
          <a:chOff x="0" y="0"/>
          <a:chExt cx="0" cy="0"/>
        </a:xfrm>
      </p:grpSpPr>
      <p:sp>
        <p:nvSpPr>
          <p:cNvPr id="2" name="Titel 1"/>
          <p:cNvSpPr>
            <a:spLocks noGrp="1"/>
          </p:cNvSpPr>
          <p:nvPr>
            <p:ph type="title"/>
          </p:nvPr>
        </p:nvSpPr>
        <p:spPr/>
        <p:txBody>
          <a:bodyPr rtlCol="0"/>
          <a:lstStyle/>
          <a:p>
            <a:pPr rtl="0"/>
            <a:r>
              <a:rPr lang="en-gb"/>
              <a:t>Klik for at redigere i master</a:t>
            </a:r>
          </a:p>
        </p:txBody>
      </p:sp>
      <p:sp>
        <p:nvSpPr>
          <p:cNvPr id="3" name="Pladsholder til indhold 2"/>
          <p:cNvSpPr>
            <a:spLocks noGrp="1"/>
          </p:cNvSpPr>
          <p:nvPr>
            <p:ph idx="1"/>
          </p:nvPr>
        </p:nvSpPr>
        <p:spPr/>
        <p:txBody>
          <a:bodyPr rtlCol="0"/>
          <a:lstStyle>
            <a:lvl1pPr marL="411480" indent="-411480">
              <a:buClr>
                <a:srgbClr val="54616E"/>
              </a:buClr>
              <a:buSzPct val="100000"/>
              <a:buFont typeface="Arial" pitchFamily="34" charset="0"/>
              <a:buChar cha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
        <p:nvSpPr>
          <p:cNvPr id="4" name="Pladsholder til dato 3"/>
          <p:cNvSpPr>
            <a:spLocks noGrp="1"/>
          </p:cNvSpPr>
          <p:nvPr>
            <p:ph type="dt" sz="half" idx="10"/>
          </p:nvPr>
        </p:nvSpPr>
        <p:spPr/>
        <p:txBody>
          <a:bodyPr rtlCol="0"/>
          <a:lstStyle/>
          <a:p>
            <a:pPr rtl="0"/>
            <a:r>
              <a:rPr lang="da-DK"/>
              <a:t>10.11.2021</a:t>
            </a:r>
          </a:p>
        </p:txBody>
      </p:sp>
      <p:sp>
        <p:nvSpPr>
          <p:cNvPr id="6" name="Pladsholder til diasnummer 5"/>
          <p:cNvSpPr>
            <a:spLocks noGrp="1"/>
          </p:cNvSpPr>
          <p:nvPr>
            <p:ph type="sldNum" sz="quarter" idx="12"/>
          </p:nvPr>
        </p:nvSpPr>
        <p:spPr/>
        <p:txBody>
          <a:bodyPr rtlCol="0"/>
          <a:lstStyle/>
          <a:p>
            <a:pPr rtl="0"/>
            <a:fld id="{409B8A6B-2702-4E09-BF63-7CC1F22DFC4D}" type="slidenum">
              <a:rPr lang="da-DK" smtClean="0"/>
              <a:pPr/>
              <a:t>‹nr.›</a:t>
            </a:fld>
            <a:endParaRPr lang="da-DK"/>
          </a:p>
        </p:txBody>
      </p:sp>
    </p:spTree>
    <p:extLst>
      <p:ext uri="{BB962C8B-B14F-4D97-AF65-F5344CB8AC3E}">
        <p14:creationId xmlns:p14="http://schemas.microsoft.com/office/powerpoint/2010/main" val="839577904"/>
      </p:ext>
    </p:extLst>
  </p:cSld>
  <p:clrMapOvr>
    <a:masterClrMapping/>
  </p:clrMapOvr>
  <p:transition>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89614880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3798604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rtlCol="0">
            <a:normAutofit/>
          </a:bodyPr>
          <a:lstStyle>
            <a:lvl2pPr marL="285750" indent="-285750">
              <a:lnSpc>
                <a:spcPct val="120000"/>
              </a:lnSpc>
              <a:spcBef>
                <a:spcPts val="1000"/>
              </a:spcBef>
              <a:buFontTx/>
              <a:buBlip>
                <a:blip r:embed="rId2"/>
              </a:buBlip>
              <a:defRPr sz="1600" baseline="0"/>
            </a:lvl2pPr>
          </a:lstStyle>
          <a:p>
            <a:pPr lvl="1" rtl="0"/>
            <a:r>
              <a:rPr lang="en-gb"/>
              <a:t>Insert 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41366705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70649057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29" name="Pladsholder til tekst 10"/>
          <p:cNvSpPr>
            <a:spLocks noGrp="1"/>
          </p:cNvSpPr>
          <p:nvPr>
            <p:ph type="body" sz="quarter" idx="12"/>
          </p:nvPr>
        </p:nvSpPr>
        <p:spPr>
          <a:xfrm>
            <a:off x="587375" y="2065337"/>
            <a:ext cx="4516438" cy="3243263"/>
          </a:xfrm>
        </p:spPr>
        <p:txBody>
          <a:bodyPr rtlCol="0"/>
          <a:lstStyle>
            <a:lvl1pPr marL="285750" indent="-285750">
              <a:buFontTx/>
              <a:buBlip>
                <a:blip r:embed="rId3"/>
              </a:buBlip>
              <a:defRPr/>
            </a:lvl1pPr>
          </a:lstStyle>
          <a:p>
            <a:pPr lvl="0" rtl="0"/>
            <a:r>
              <a:rPr lang="en-gb"/>
              <a:t>Rediger typografien i masterens</a:t>
            </a:r>
          </a:p>
        </p:txBody>
      </p:sp>
    </p:spTree>
    <p:extLst>
      <p:ext uri="{BB962C8B-B14F-4D97-AF65-F5344CB8AC3E}">
        <p14:creationId xmlns:p14="http://schemas.microsoft.com/office/powerpoint/2010/main" val="195738778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0" y="2262579"/>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Tree>
    <p:extLst>
      <p:ext uri="{BB962C8B-B14F-4D97-AF65-F5344CB8AC3E}">
        <p14:creationId xmlns:p14="http://schemas.microsoft.com/office/powerpoint/2010/main" val="167703982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86291415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596464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1_INTERNATIONALISER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128" name="Rectangle 6"/>
          <p:cNvSpPr/>
          <p:nvPr userDrawn="1"/>
        </p:nvSpPr>
        <p:spPr>
          <a:xfrm>
            <a:off x="-7441" y="2190362"/>
            <a:ext cx="401650" cy="248083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129" name="Tekstfelt 128"/>
          <p:cNvSpPr txBox="1"/>
          <p:nvPr userDrawn="1"/>
        </p:nvSpPr>
        <p:spPr>
          <a:xfrm rot="16200000">
            <a:off x="-1620340" y="2747490"/>
            <a:ext cx="3609473" cy="253916"/>
          </a:xfrm>
          <a:prstGeom prst="rect">
            <a:avLst/>
          </a:prstGeom>
          <a:noFill/>
        </p:spPr>
        <p:txBody>
          <a:bodyPr wrap="square" rtlCol="0">
            <a:spAutoFit/>
          </a:bodyPr>
          <a:lstStyle/>
          <a:p>
            <a:pPr rtl="0"/>
            <a:r>
              <a:rPr lang="en-GB" sz="1050" b="1" spc="80" baseline="0" dirty="0">
                <a:solidFill>
                  <a:schemeClr val="bg1"/>
                </a:solidFill>
              </a:rPr>
              <a:t>KNOWLEDGE COLLABORATION</a:t>
            </a:r>
            <a:endParaRPr lang="en-gb" sz="1050" b="1" spc="80" baseline="0" dirty="0">
              <a:solidFill>
                <a:schemeClr val="bg1"/>
              </a:solidFill>
            </a:endParaRPr>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pic>
        <p:nvPicPr>
          <p:cNvPr id="131" name="Billede 130"/>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132"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92877921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29163095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8031879" y="957753"/>
            <a:ext cx="3588621" cy="1272251"/>
          </a:xfrm>
        </p:spPr>
        <p:txBody>
          <a:bodyPr rtlCol="0"/>
          <a:lstStyle>
            <a:lvl1pPr>
              <a:defRPr sz="3600"/>
            </a:lvl1pPr>
          </a:lstStyle>
          <a:p>
            <a:pPr rtl="0"/>
            <a:r>
              <a:rPr lang="en-gb"/>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422998326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10"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382745520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rtl="0"/>
            <a:r>
              <a:rPr lang="en-gb" sz="600" b="1" spc="200">
                <a:latin typeface="+mn-lt"/>
              </a:rPr>
              <a:t>SIDE</a:t>
            </a:r>
          </a:p>
          <a:p>
            <a:pPr algn="r" rtl="0"/>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77067647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804344"/>
            <a:ext cx="3592838"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3" name="Title 4"/>
          <p:cNvSpPr>
            <a:spLocks noGrp="1"/>
          </p:cNvSpPr>
          <p:nvPr>
            <p:ph type="title" hasCustomPrompt="1"/>
          </p:nvPr>
        </p:nvSpPr>
        <p:spPr>
          <a:xfrm>
            <a:off x="8027664" y="943460"/>
            <a:ext cx="3592836" cy="1621619"/>
          </a:xfrm>
        </p:spPr>
        <p:txBody>
          <a:bodyPr rtlCol="0"/>
          <a:lstStyle>
            <a:lvl1pPr>
              <a:defRPr sz="3600">
                <a:solidFill>
                  <a:schemeClr val="bg1"/>
                </a:solidFill>
              </a:defRPr>
            </a:lvl1pPr>
          </a:lstStyle>
          <a:p>
            <a:pPr rtl="0"/>
            <a:r>
              <a:rPr lang="en-gb"/>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33440905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22096447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35486725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5517127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34606428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rtlCol="0"/>
          <a:lstStyle>
            <a:lvl1pPr algn="ctr">
              <a:defRPr sz="2800" baseline="0">
                <a:solidFill>
                  <a:schemeClr val="tx1"/>
                </a:solidFill>
                <a:latin typeface="+mn-lt"/>
              </a:defRPr>
            </a:lvl1pPr>
          </a:lstStyle>
          <a:p>
            <a:pPr rtl="0"/>
            <a:r>
              <a:rPr lang="en-gb"/>
              <a:t>AALBORG UNIVERSITET</a:t>
            </a:r>
            <a:br>
              <a:rPr lang="en-US" dirty="0"/>
            </a:br>
            <a:r>
              <a:rPr lang="en-gb"/>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8756143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3"/>
          <p:cNvSpPr>
            <a:spLocks noGrp="1"/>
          </p:cNvSpPr>
          <p:nvPr>
            <p:ph type="dt" sz="half" idx="10"/>
          </p:nvPr>
        </p:nvSpPr>
        <p:spPr/>
        <p:txBody>
          <a:bodyPr/>
          <a:lstStyle>
            <a:lvl1pPr>
              <a:defRPr/>
            </a:lvl1pPr>
          </a:lstStyle>
          <a:p>
            <a:pPr>
              <a:defRPr/>
            </a:pPr>
            <a:endParaRPr lang="da-DK"/>
          </a:p>
        </p:txBody>
      </p:sp>
      <p:sp>
        <p:nvSpPr>
          <p:cNvPr id="3" name="Pladsholder til sidefod 4"/>
          <p:cNvSpPr>
            <a:spLocks noGrp="1"/>
          </p:cNvSpPr>
          <p:nvPr>
            <p:ph type="ftr" sz="quarter" idx="11"/>
          </p:nvPr>
        </p:nvSpPr>
        <p:spPr/>
        <p:txBody>
          <a:bodyPr/>
          <a:lstStyle>
            <a:lvl1pPr>
              <a:defRPr/>
            </a:lvl1pPr>
          </a:lstStyle>
          <a:p>
            <a:pPr>
              <a:defRPr/>
            </a:pPr>
            <a:endParaRPr lang="da-DK"/>
          </a:p>
        </p:txBody>
      </p:sp>
      <p:sp>
        <p:nvSpPr>
          <p:cNvPr id="4" name="Pladsholder til diasnummer 5"/>
          <p:cNvSpPr>
            <a:spLocks noGrp="1"/>
          </p:cNvSpPr>
          <p:nvPr>
            <p:ph type="sldNum" sz="quarter" idx="12"/>
          </p:nvPr>
        </p:nvSpPr>
        <p:spPr>
          <a:xfrm>
            <a:off x="11339887" y="593223"/>
            <a:ext cx="571468" cy="227164"/>
          </a:xfrm>
          <a:prstGeom prst="rect">
            <a:avLst/>
          </a:prstGeom>
        </p:spPr>
        <p:txBody>
          <a:bodyPr/>
          <a:lstStyle>
            <a:lvl1pPr>
              <a:defRPr/>
            </a:lvl1pPr>
          </a:lstStyle>
          <a:p>
            <a:pPr>
              <a:defRPr/>
            </a:pPr>
            <a:fld id="{A41F21F6-5077-42E8-A127-369873FCCBDF}" type="slidenum">
              <a:rPr lang="da-DK"/>
              <a:pPr>
                <a:defRPr/>
              </a:pPr>
              <a:t>‹nr.›</a:t>
            </a:fld>
            <a:endParaRPr lang="da-DK"/>
          </a:p>
        </p:txBody>
      </p:sp>
    </p:spTree>
    <p:extLst>
      <p:ext uri="{BB962C8B-B14F-4D97-AF65-F5344CB8AC3E}">
        <p14:creationId xmlns:p14="http://schemas.microsoft.com/office/powerpoint/2010/main" val="343993646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38170621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97440576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64928854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7012506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06297887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84993040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86230394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83509881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9353446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50904890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412743889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798591" y="1253595"/>
            <a:ext cx="10173155" cy="369332"/>
          </a:xfrm>
          <a:prstGeom prst="rect">
            <a:avLst/>
          </a:prstGeom>
        </p:spPr>
        <p:txBody>
          <a:bodyPr wrap="square" lIns="0" rtlCol="0">
            <a:spAutoFit/>
          </a:bodyPr>
          <a:lstStyle/>
          <a:p>
            <a:pPr rtl="0"/>
            <a:r>
              <a:rPr lang="en-GB" dirty="0">
                <a:solidFill>
                  <a:srgbClr val="DF6752"/>
                </a:solidFill>
                <a:latin typeface="+mn-lt"/>
              </a:rPr>
              <a:t>- REMEMBER TO DELETE THIS SLIDE BEFORE YOU FINISH YOUR PRESENTATION</a:t>
            </a:r>
            <a:endParaRPr lang="da-DK" dirty="0">
              <a:solidFill>
                <a:srgbClr val="DF6752"/>
              </a:solidFill>
              <a:latin typeface="+mn-lt"/>
            </a:endParaRPr>
          </a:p>
        </p:txBody>
      </p:sp>
      <p:sp>
        <p:nvSpPr>
          <p:cNvPr id="23" name="Text Box 48"/>
          <p:cNvSpPr txBox="1">
            <a:spLocks noChangeArrowheads="1"/>
          </p:cNvSpPr>
          <p:nvPr userDrawn="1"/>
        </p:nvSpPr>
        <p:spPr bwMode="auto">
          <a:xfrm>
            <a:off x="766763"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mn-lt"/>
                <a:ea typeface="+mn-ea"/>
                <a:cs typeface="Arial" panose="020B0604020202020204" pitchFamily="34" charset="0"/>
              </a:rPr>
              <a:t>FONTS</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397256"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mn-lt"/>
                <a:ea typeface="+mn-ea"/>
                <a:cs typeface="Arial" panose="020B0604020202020204" pitchFamily="34" charset="0"/>
              </a:rPr>
              <a:t>Insert </a:t>
            </a:r>
            <a:r>
              <a:rPr lang="en-GB" sz="900" kern="1200" noProof="1">
                <a:solidFill>
                  <a:schemeClr val="tx1"/>
                </a:solidFill>
                <a:latin typeface="+mn-lt"/>
                <a:ea typeface="+mn-ea"/>
                <a:cs typeface="Arial" panose="020B0604020202020204" pitchFamily="34" charset="0"/>
              </a:rPr>
              <a:t>and click </a:t>
            </a:r>
            <a:r>
              <a:rPr lang="en-GB" sz="900" b="1" kern="1200" noProof="1">
                <a:solidFill>
                  <a:schemeClr val="tx1"/>
                </a:solidFill>
                <a:latin typeface="+mn-lt"/>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n-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823191"/>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27" name="Text Box 48"/>
          <p:cNvSpPr txBox="1">
            <a:spLocks noChangeArrowheads="1"/>
          </p:cNvSpPr>
          <p:nvPr userDrawn="1"/>
        </p:nvSpPr>
        <p:spPr bwMode="auto">
          <a:xfrm>
            <a:off x="3557551"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mn-lt"/>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en-GB" sz="900" b="1" kern="1200" noProof="1">
                <a:solidFill>
                  <a:schemeClr val="tx1"/>
                </a:solidFill>
                <a:latin typeface="+mn-lt"/>
                <a:ea typeface="+mn-ea"/>
                <a:cs typeface="Arial" panose="020B0604020202020204" pitchFamily="34" charset="0"/>
              </a:rPr>
              <a:t>1. </a:t>
            </a:r>
            <a:r>
              <a:rPr lang="en-GB" sz="900" kern="1200" noProof="1">
                <a:solidFill>
                  <a:schemeClr val="tx1"/>
                </a:solidFill>
                <a:latin typeface="+mn-lt"/>
                <a:ea typeface="+mn-ea"/>
                <a:cs typeface="Arial" panose="020B0604020202020204" pitchFamily="34" charset="0"/>
              </a:rPr>
              <a:t>Click </a:t>
            </a:r>
            <a:r>
              <a:rPr lang="en-GB" sz="900" b="1" kern="1200" noProof="1">
                <a:solidFill>
                  <a:schemeClr val="tx1"/>
                </a:solidFill>
                <a:latin typeface="+mn-lt"/>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mn-lt"/>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mn-lt"/>
                <a:ea typeface="+mn-ea"/>
                <a:cs typeface="Arial" panose="020B0604020202020204" pitchFamily="34" charset="0"/>
              </a:rPr>
              <a:t> </a:t>
            </a:r>
            <a:r>
              <a:rPr lang="en-GB" sz="900" b="0" kern="1200" noProof="1">
                <a:solidFill>
                  <a:schemeClr val="tx1"/>
                </a:solidFill>
                <a:latin typeface="+mn-lt"/>
                <a:ea typeface="+mn-ea"/>
                <a:cs typeface="Arial" panose="020B0604020202020204" pitchFamily="34" charset="0"/>
              </a:rPr>
              <a:t>To view gridlines and guides: </a:t>
            </a:r>
            <a:endParaRPr lang="da-DK" sz="900" b="0" kern="1200" noProof="1">
              <a:solidFill>
                <a:schemeClr val="tx1"/>
              </a:solidFill>
              <a:latin typeface="+mn-lt"/>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mn-lt"/>
                <a:ea typeface="+mn-ea"/>
                <a:cs typeface="Arial" panose="020B0604020202020204" pitchFamily="34" charset="0"/>
              </a:rPr>
              <a:t>1. </a:t>
            </a:r>
            <a:r>
              <a:rPr lang="en-GB" sz="900" b="0" kern="1200" noProof="1">
                <a:solidFill>
                  <a:schemeClr val="tx1"/>
                </a:solidFill>
                <a:latin typeface="+mn-lt"/>
                <a:ea typeface="+mn-ea"/>
                <a:cs typeface="Arial" panose="020B0604020202020204" pitchFamily="34" charset="0"/>
              </a:rPr>
              <a:t>Select </a:t>
            </a:r>
            <a:r>
              <a:rPr lang="en-GB" sz="900" b="1" kern="1200" noProof="1">
                <a:solidFill>
                  <a:schemeClr val="tx1"/>
                </a:solidFill>
                <a:latin typeface="+mn-lt"/>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mn-lt"/>
                <a:ea typeface="+mn-ea"/>
                <a:cs typeface="Arial" panose="020B0604020202020204" pitchFamily="34" charset="0"/>
              </a:rPr>
              <a:t>2. </a:t>
            </a:r>
            <a:r>
              <a:rPr lang="en-GB" sz="900" b="0" kern="1200" noProof="1">
                <a:solidFill>
                  <a:schemeClr val="tx1"/>
                </a:solidFill>
                <a:latin typeface="+mn-lt"/>
                <a:ea typeface="+mn-ea"/>
                <a:cs typeface="Arial" panose="020B0604020202020204" pitchFamily="34" charset="0"/>
              </a:rPr>
              <a:t>Select </a:t>
            </a:r>
            <a:r>
              <a:rPr lang="en-GB" sz="900" b="1" kern="1200" noProof="1">
                <a:solidFill>
                  <a:schemeClr val="tx1"/>
                </a:solidFill>
                <a:latin typeface="+mn-lt"/>
                <a:ea typeface="+mn-ea"/>
                <a:cs typeface="Arial" panose="020B0604020202020204" pitchFamily="34" charset="0"/>
              </a:rPr>
              <a:t>Gridlines </a:t>
            </a:r>
            <a:r>
              <a:rPr lang="en-GB" sz="900" b="0" kern="1200" noProof="1">
                <a:solidFill>
                  <a:schemeClr val="tx1"/>
                </a:solidFill>
                <a:latin typeface="+mn-lt"/>
                <a:ea typeface="+mn-ea"/>
                <a:cs typeface="Arial" panose="020B0604020202020204" pitchFamily="34" charset="0"/>
              </a:rPr>
              <a:t>and/or </a:t>
            </a:r>
            <a:r>
              <a:rPr lang="en-GB" sz="900" b="1" kern="1200" noProof="1">
                <a:solidFill>
                  <a:schemeClr val="tx1"/>
                </a:solidFill>
                <a:latin typeface="+mn-lt"/>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mn-lt"/>
                <a:ea typeface="+mn-ea"/>
                <a:cs typeface="Arial" panose="020B0604020202020204" pitchFamily="34" charset="0"/>
              </a:rPr>
              <a:t>Quick tip: </a:t>
            </a:r>
            <a:r>
              <a:rPr lang="en-GB" sz="900" b="0" kern="1200" noProof="1">
                <a:solidFill>
                  <a:srgbClr val="DF6752"/>
                </a:solidFill>
                <a:latin typeface="+mn-lt"/>
                <a:ea typeface="+mn-ea"/>
                <a:cs typeface="Arial" panose="020B0604020202020204" pitchFamily="34" charset="0"/>
              </a:rPr>
              <a:t>Press </a:t>
            </a:r>
            <a:r>
              <a:rPr lang="en-GB" sz="900" b="1" kern="1200" noProof="1">
                <a:solidFill>
                  <a:srgbClr val="DF6752"/>
                </a:solidFill>
                <a:latin typeface="+mn-lt"/>
                <a:ea typeface="+mn-ea"/>
                <a:cs typeface="Arial" panose="020B0604020202020204" pitchFamily="34" charset="0"/>
              </a:rPr>
              <a:t>Alt + F9 </a:t>
            </a:r>
            <a:r>
              <a:rPr lang="en-GB" sz="900" b="0" kern="1200" noProof="1">
                <a:solidFill>
                  <a:srgbClr val="DF6752"/>
                </a:solidFill>
                <a:latin typeface="+mn-lt"/>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stretch>
            <a:fillRect/>
          </a:stretch>
        </p:blipFill>
        <p:spPr>
          <a:xfrm>
            <a:off x="11265672" y="3797099"/>
            <a:ext cx="416717" cy="397335"/>
          </a:xfrm>
          <a:prstGeom prst="rect">
            <a:avLst/>
          </a:prstGeom>
        </p:spPr>
      </p:pic>
      <p:sp>
        <p:nvSpPr>
          <p:cNvPr id="31" name="Rektangel 30"/>
          <p:cNvSpPr/>
          <p:nvPr userDrawn="1"/>
        </p:nvSpPr>
        <p:spPr>
          <a:xfrm>
            <a:off x="792163" y="657225"/>
            <a:ext cx="6096000" cy="1200329"/>
          </a:xfrm>
          <a:prstGeom prst="rect">
            <a:avLst/>
          </a:prstGeom>
        </p:spPr>
        <p:txBody>
          <a:bodyPr lIns="0" rtlCol="0">
            <a:spAutoFit/>
          </a:bodyPr>
          <a:lstStyle/>
          <a:p>
            <a:pPr rtl="0"/>
            <a:r>
              <a:rPr lang="en-GB" sz="3600" b="1" spc="300" dirty="0">
                <a:latin typeface="+mn-lt"/>
              </a:rPr>
              <a:t>USER GUIDE</a:t>
            </a:r>
            <a:br>
              <a:rPr lang="en-US" sz="3600" b="1" spc="300" dirty="0">
                <a:latin typeface="+mn-lt"/>
              </a:rPr>
            </a:br>
            <a:endParaRPr lang="da-DK" sz="3600" b="1" spc="300" dirty="0">
              <a:latin typeface="+mn-lt"/>
            </a:endParaRPr>
          </a:p>
        </p:txBody>
      </p:sp>
      <p:pic>
        <p:nvPicPr>
          <p:cNvPr id="3" name="Picture 2"/>
          <p:cNvPicPr>
            <a:picLocks noChangeAspect="1"/>
          </p:cNvPicPr>
          <p:nvPr userDrawn="1"/>
        </p:nvPicPr>
        <p:blipFill>
          <a:blip r:embed="rId5"/>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333365206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INSERT NAME</a:t>
            </a:r>
          </a:p>
        </p:txBody>
      </p:sp>
      <p:pic>
        <p:nvPicPr>
          <p:cNvPr id="6" name="Billed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2290" y="5768340"/>
            <a:ext cx="683838" cy="800590"/>
          </a:xfrm>
          <a:prstGeom prst="rect">
            <a:avLst/>
          </a:prstGeom>
        </p:spPr>
      </p:pic>
    </p:spTree>
    <p:extLst>
      <p:ext uri="{BB962C8B-B14F-4D97-AF65-F5344CB8AC3E}">
        <p14:creationId xmlns:p14="http://schemas.microsoft.com/office/powerpoint/2010/main" val="378025278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BREAK</a:t>
            </a:r>
            <a:br>
              <a:rPr lang="en-US" dirty="0"/>
            </a:br>
            <a:r>
              <a:rPr lang="en-US" dirty="0"/>
              <a:t>HEADLINE</a:t>
            </a:r>
          </a:p>
        </p:txBody>
      </p:sp>
      <p:pic>
        <p:nvPicPr>
          <p:cNvPr id="6" name="Billed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2290" y="5768340"/>
            <a:ext cx="683838" cy="800590"/>
          </a:xfrm>
          <a:prstGeom prst="rect">
            <a:avLst/>
          </a:prstGeom>
        </p:spPr>
      </p:pic>
    </p:spTree>
    <p:extLst>
      <p:ext uri="{BB962C8B-B14F-4D97-AF65-F5344CB8AC3E}">
        <p14:creationId xmlns:p14="http://schemas.microsoft.com/office/powerpoint/2010/main" val="112563575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CLICK TO EDIT </a:t>
            </a:r>
            <a:br>
              <a:rPr lang="en-US" dirty="0"/>
            </a:br>
            <a:r>
              <a:rPr lang="en-US" dirty="0"/>
              <a:t>TITLE</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dirty="0" err="1"/>
              <a:t>Insert</a:t>
            </a:r>
            <a:r>
              <a:rPr lang="da-DK" dirty="0"/>
              <a:t> </a:t>
            </a:r>
            <a:r>
              <a:rPr lang="da-DK" dirty="0" err="1"/>
              <a:t>bullets</a:t>
            </a:r>
            <a:endParaRPr lang="da-DK" dirty="0"/>
          </a:p>
        </p:txBody>
      </p:sp>
      <p:sp>
        <p:nvSpPr>
          <p:cNvPr id="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11880210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baseline="0">
                <a:latin typeface="+mn-lt"/>
              </a:defRPr>
            </a:lvl1pPr>
          </a:lstStyle>
          <a:p>
            <a:r>
              <a:rPr lang="en-US" dirty="0"/>
              <a:t>CLICK TO EDIT</a:t>
            </a:r>
            <a:br>
              <a:rPr lang="en-US" dirty="0"/>
            </a:br>
            <a:r>
              <a:rPr lang="en-US" dirty="0"/>
              <a:t>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dirty="0" err="1"/>
              <a:t>Insert</a:t>
            </a:r>
            <a:r>
              <a:rPr lang="da-DK" dirty="0"/>
              <a: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99993086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CLICK TO EDIT</a:t>
            </a:r>
            <a:br>
              <a:rPr lang="en-US" dirty="0"/>
            </a:br>
            <a:r>
              <a:rPr lang="en-US" dirty="0"/>
              <a:t>TITLE</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endParaRPr lang="da-DK" dirty="0"/>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dirty="0" err="1"/>
              <a:t>Insert</a:t>
            </a:r>
            <a:r>
              <a:rPr lang="da-DK" dirty="0"/>
              <a:t> </a:t>
            </a:r>
            <a:r>
              <a:rPr lang="da-DK" dirty="0" err="1"/>
              <a:t>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111441191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baseline="0">
                <a:latin typeface="+mn-lt"/>
              </a:defRPr>
            </a:lvl1pPr>
          </a:lstStyle>
          <a:p>
            <a:r>
              <a:rPr lang="en-US" dirty="0"/>
              <a:t>CLICK TO EDIT</a:t>
            </a:r>
            <a:br>
              <a:rPr lang="en-US" dirty="0"/>
            </a:br>
            <a:r>
              <a:rPr lang="en-US" dirty="0"/>
              <a:t>TITLE</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07350091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baseline="0">
                <a:solidFill>
                  <a:schemeClr val="bg1"/>
                </a:solidFill>
                <a:latin typeface="+mn-lt"/>
              </a:defRPr>
            </a:lvl1pPr>
          </a:lstStyle>
          <a:p>
            <a:r>
              <a:rPr lang="en-US" dirty="0"/>
              <a:t>CLICK TO EDIT</a:t>
            </a:r>
            <a:br>
              <a:rPr lang="en-US" dirty="0"/>
            </a:br>
            <a:r>
              <a:rPr lang="en-US" dirty="0"/>
              <a:t>TITLE</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INSERT POWERPOINT- OR NAME OF DEPARTMENT</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7148" y="6338917"/>
            <a:ext cx="1002541" cy="265095"/>
          </a:xfrm>
          <a:prstGeom prst="rect">
            <a:avLst/>
          </a:prstGeom>
        </p:spPr>
      </p:pic>
    </p:spTree>
    <p:extLst>
      <p:ext uri="{BB962C8B-B14F-4D97-AF65-F5344CB8AC3E}">
        <p14:creationId xmlns:p14="http://schemas.microsoft.com/office/powerpoint/2010/main" val="59370642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baseline="0">
                <a:solidFill>
                  <a:schemeClr val="bg1"/>
                </a:solidFill>
                <a:latin typeface="+mn-lt"/>
              </a:defRPr>
            </a:lvl1pPr>
          </a:lstStyle>
          <a:p>
            <a:r>
              <a:rPr lang="en-US" dirty="0"/>
              <a:t>CLICK TO EDIT</a:t>
            </a:r>
            <a:br>
              <a:rPr lang="en-US" dirty="0"/>
            </a:br>
            <a:r>
              <a:rPr lang="en-US" dirty="0"/>
              <a:t>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INSERT POWERPOINT- OR NAME OF DEPARTMENT</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7148" y="6338917"/>
            <a:ext cx="1002541" cy="265095"/>
          </a:xfrm>
          <a:prstGeom prst="rect">
            <a:avLst/>
          </a:prstGeom>
        </p:spPr>
      </p:pic>
    </p:spTree>
    <p:extLst>
      <p:ext uri="{BB962C8B-B14F-4D97-AF65-F5344CB8AC3E}">
        <p14:creationId xmlns:p14="http://schemas.microsoft.com/office/powerpoint/2010/main" val="24762757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39864597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endParaRPr lang="en-US" dirty="0"/>
          </a:p>
        </p:txBody>
      </p:sp>
      <p:pic>
        <p:nvPicPr>
          <p:cNvPr id="87" name="Billede 8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3553502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62069809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01350039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25458673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69142830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22714557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50654689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1246480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52495101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25098711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148429250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33352919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884668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44074128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178688267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8956487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00384292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Afsnitsoverskrif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5039883" y="1772816"/>
            <a:ext cx="6528725" cy="4536504"/>
          </a:xfrm>
          <a:prstGeom prst="rect">
            <a:avLst/>
          </a:prstGeom>
        </p:spPr>
        <p:txBody>
          <a:bodyPr rtlCol="0" anchor="t"/>
          <a:lstStyle>
            <a:lvl1pPr algn="l">
              <a:lnSpc>
                <a:spcPts val="3600"/>
              </a:lnSpc>
              <a:spcAft>
                <a:spcPts val="0"/>
              </a:spcAft>
              <a:defRPr sz="2400" b="0" i="0" cap="none">
                <a:solidFill>
                  <a:schemeClr val="bg1"/>
                </a:solidFill>
              </a:defRPr>
            </a:lvl1pPr>
          </a:lstStyle>
          <a:p>
            <a:pPr rtl="0"/>
            <a:r>
              <a:rPr lang="en-GB"/>
              <a:t>Klik for at redigere i master</a:t>
            </a:r>
            <a:endParaRPr lang="da-DK" dirty="0"/>
          </a:p>
        </p:txBody>
      </p:sp>
    </p:spTree>
    <p:extLst>
      <p:ext uri="{BB962C8B-B14F-4D97-AF65-F5344CB8AC3E}">
        <p14:creationId xmlns:p14="http://schemas.microsoft.com/office/powerpoint/2010/main" val="37824686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414509318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rtlCol="0"/>
          <a:lstStyle/>
          <a:p>
            <a:pPr rtl="0"/>
            <a:r>
              <a:rPr lang="en-GB"/>
              <a:t>21.09.2020</a:t>
            </a:r>
            <a:endParaRPr lang="da-DK" dirty="0"/>
          </a:p>
        </p:txBody>
      </p:sp>
      <p:sp>
        <p:nvSpPr>
          <p:cNvPr id="4" name="Pladsholder til diasnummer 3"/>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Tree>
    <p:extLst>
      <p:ext uri="{BB962C8B-B14F-4D97-AF65-F5344CB8AC3E}">
        <p14:creationId xmlns:p14="http://schemas.microsoft.com/office/powerpoint/2010/main" val="3412613595"/>
      </p:ext>
    </p:extLst>
  </p:cSld>
  <p:clrMapOvr>
    <a:masterClrMapping/>
  </p:clrMapOvr>
  <p:transition>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550247140"/>
      </p:ext>
    </p:extLst>
  </p:cSld>
  <p:clrMapOvr>
    <a:masterClrMapping/>
  </p:clrMapOvr>
  <p:transition>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411577035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5" name="Footer Placeholder 1"/>
          <p:cNvSpPr>
            <a:spLocks noGrp="1"/>
          </p:cNvSpPr>
          <p:nvPr>
            <p:ph type="ftr" sz="quarter" idx="3"/>
          </p:nvPr>
        </p:nvSpPr>
        <p:spPr>
          <a:xfrm>
            <a:off x="1760416" y="6623218"/>
            <a:ext cx="3860800" cy="115195"/>
          </a:xfrm>
          <a:prstGeom prst="rect">
            <a:avLst/>
          </a:prstGeom>
        </p:spPr>
        <p:txBody>
          <a:bodyPr vert="horz" lIns="0" tIns="72000" rIns="36000" bIns="72000" rtlCol="0" anchor="ctr"/>
          <a:lstStyle>
            <a:lvl1pPr algn="l">
              <a:defRPr sz="600">
                <a:solidFill>
                  <a:schemeClr val="bg2"/>
                </a:solidFill>
              </a:defRPr>
            </a:lvl1pPr>
          </a:lstStyle>
          <a:p>
            <a:r>
              <a:rPr lang="en-US" dirty="0">
                <a:solidFill>
                  <a:schemeClr val="bg2"/>
                </a:solidFill>
              </a:rPr>
              <a:t> </a:t>
            </a:r>
          </a:p>
        </p:txBody>
      </p:sp>
    </p:spTree>
    <p:extLst>
      <p:ext uri="{BB962C8B-B14F-4D97-AF65-F5344CB8AC3E}">
        <p14:creationId xmlns:p14="http://schemas.microsoft.com/office/powerpoint/2010/main" val="39107025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22290502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82322501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43476907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50154359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22609763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145028158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423785590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9019507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245901912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126344877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7693890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418890662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31295860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34856124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71913692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44446724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Afsnitsoverskrif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5039883" y="1772816"/>
            <a:ext cx="6528725" cy="4536504"/>
          </a:xfrm>
          <a:prstGeom prst="rect">
            <a:avLst/>
          </a:prstGeom>
        </p:spPr>
        <p:txBody>
          <a:bodyPr rtlCol="0" anchor="t"/>
          <a:lstStyle>
            <a:lvl1pPr algn="l">
              <a:lnSpc>
                <a:spcPts val="3600"/>
              </a:lnSpc>
              <a:spcAft>
                <a:spcPts val="0"/>
              </a:spcAft>
              <a:defRPr sz="2400" b="0" i="0" cap="none">
                <a:solidFill>
                  <a:schemeClr val="bg1"/>
                </a:solidFill>
              </a:defRPr>
            </a:lvl1pPr>
          </a:lstStyle>
          <a:p>
            <a:pPr rtl="0"/>
            <a:r>
              <a:rPr lang="en-GB"/>
              <a:t>Klik for at redigere i master</a:t>
            </a:r>
            <a:endParaRPr lang="da-DK" dirty="0"/>
          </a:p>
        </p:txBody>
      </p:sp>
    </p:spTree>
    <p:extLst>
      <p:ext uri="{BB962C8B-B14F-4D97-AF65-F5344CB8AC3E}">
        <p14:creationId xmlns:p14="http://schemas.microsoft.com/office/powerpoint/2010/main" val="163844738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6714439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rtlCol="0"/>
          <a:lstStyle/>
          <a:p>
            <a:pPr rtl="0"/>
            <a:r>
              <a:rPr lang="en-GB"/>
              <a:t>21.09.2020</a:t>
            </a:r>
            <a:endParaRPr lang="da-DK" dirty="0"/>
          </a:p>
        </p:txBody>
      </p:sp>
      <p:sp>
        <p:nvSpPr>
          <p:cNvPr id="4" name="Pladsholder til diasnummer 3"/>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Tree>
    <p:extLst>
      <p:ext uri="{BB962C8B-B14F-4D97-AF65-F5344CB8AC3E}">
        <p14:creationId xmlns:p14="http://schemas.microsoft.com/office/powerpoint/2010/main" val="3720762629"/>
      </p:ext>
    </p:extLst>
  </p:cSld>
  <p:clrMapOvr>
    <a:masterClrMapping/>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1585550675"/>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201611054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BY NAVN NAVNESEN</a:t>
            </a:r>
          </a:p>
        </p:txBody>
      </p:sp>
      <p:grpSp>
        <p:nvGrpSpPr>
          <p:cNvPr id="72" name="Group 4"/>
          <p:cNvGrpSpPr>
            <a:grpSpLocks noChangeAspect="1"/>
          </p:cNvGrpSpPr>
          <p:nvPr userDrawn="1"/>
        </p:nvGrpSpPr>
        <p:grpSpPr bwMode="auto">
          <a:xfrm>
            <a:off x="5492753" y="5903917"/>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105811656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65319477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5" name="Footer Placeholder 1"/>
          <p:cNvSpPr>
            <a:spLocks noGrp="1"/>
          </p:cNvSpPr>
          <p:nvPr>
            <p:ph type="ftr" sz="quarter" idx="3"/>
          </p:nvPr>
        </p:nvSpPr>
        <p:spPr>
          <a:xfrm>
            <a:off x="1760416" y="6623218"/>
            <a:ext cx="3860800" cy="115195"/>
          </a:xfrm>
          <a:prstGeom prst="rect">
            <a:avLst/>
          </a:prstGeom>
        </p:spPr>
        <p:txBody>
          <a:bodyPr vert="horz" lIns="0" tIns="72000" rIns="36000" bIns="72000" rtlCol="0" anchor="ctr"/>
          <a:lstStyle>
            <a:lvl1pPr algn="l">
              <a:defRPr sz="600">
                <a:solidFill>
                  <a:schemeClr val="bg2"/>
                </a:solidFill>
              </a:defRPr>
            </a:lvl1pPr>
          </a:lstStyle>
          <a:p>
            <a:r>
              <a:rPr lang="en-US" dirty="0">
                <a:solidFill>
                  <a:schemeClr val="bg2"/>
                </a:solidFill>
              </a:rPr>
              <a:t> </a:t>
            </a:r>
          </a:p>
        </p:txBody>
      </p:sp>
    </p:spTree>
    <p:extLst>
      <p:ext uri="{BB962C8B-B14F-4D97-AF65-F5344CB8AC3E}">
        <p14:creationId xmlns:p14="http://schemas.microsoft.com/office/powerpoint/2010/main" val="93393754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411807228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14004196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406502104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294065324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0780316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
        <p:nvSpPr>
          <p:cNvPr id="13" name="Pladsholder til tekst 12"/>
          <p:cNvSpPr>
            <a:spLocks noGrp="1"/>
          </p:cNvSpPr>
          <p:nvPr>
            <p:ph type="body" sz="quarter" idx="13" hasCustomPrompt="1"/>
          </p:nvPr>
        </p:nvSpPr>
        <p:spPr>
          <a:xfrm>
            <a:off x="587375" y="2216150"/>
            <a:ext cx="5108574" cy="3419473"/>
          </a:xfrm>
        </p:spPr>
        <p:txBody>
          <a:bodyPr rtlCol="0">
            <a:normAutofit/>
          </a:bodyPr>
          <a:lstStyle>
            <a:lvl2pPr marL="285750" indent="-285750">
              <a:lnSpc>
                <a:spcPct val="120000"/>
              </a:lnSpc>
              <a:spcBef>
                <a:spcPts val="1000"/>
              </a:spcBef>
              <a:buFontTx/>
              <a:buBlip>
                <a:blip r:embed="rId2"/>
              </a:buBlip>
              <a:defRPr sz="1600" baseline="0"/>
            </a:lvl2pPr>
          </a:lstStyle>
          <a:p>
            <a:pPr lvl="1" rtl="0"/>
            <a:r>
              <a:rPr lang="en-gb"/>
              <a:t>Insert 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Tree>
    <p:extLst>
      <p:ext uri="{BB962C8B-B14F-4D97-AF65-F5344CB8AC3E}">
        <p14:creationId xmlns:p14="http://schemas.microsoft.com/office/powerpoint/2010/main" val="34787029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0404192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52906547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0386811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252384467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41176787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a:spAutoFit/>
          </a:bodyPr>
          <a:lstStyle/>
          <a:p>
            <a:r>
              <a:rPr lang="en-US" dirty="0">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da-DK" altLang="da-DK" sz="900" b="0" kern="1200" noProof="1">
                <a:solidFill>
                  <a:schemeClr val="tx1"/>
                </a:solidFill>
                <a:latin typeface="Arial" charset="0"/>
                <a:ea typeface="+mn-ea"/>
                <a:cs typeface="Arial" panose="020B0604020202020204" pitchFamily="34" charset="0"/>
              </a:rPr>
              <a:t>AAU anvender vores</a:t>
            </a:r>
            <a:r>
              <a:rPr lang="da-DK" altLang="da-DK" sz="900" b="0" kern="1200" baseline="0" noProof="1">
                <a:solidFill>
                  <a:schemeClr val="tx1"/>
                </a:solidFill>
                <a:latin typeface="Arial" charset="0"/>
                <a:ea typeface="+mn-ea"/>
                <a:cs typeface="Arial" panose="020B0604020202020204" pitchFamily="34" charset="0"/>
              </a:rPr>
              <a:t> sekundære </a:t>
            </a:r>
            <a:r>
              <a:rPr lang="da-DK" altLang="da-DK" sz="900" b="0" kern="1200" noProof="1">
                <a:solidFill>
                  <a:schemeClr val="tx1"/>
                </a:solidFill>
                <a:latin typeface="Arial" charset="0"/>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Arial" charset="0"/>
                <a:ea typeface="+mn-ea"/>
                <a:cs typeface="Arial" panose="020B0604020202020204" pitchFamily="34" charset="0"/>
              </a:rPr>
              <a:t>INDSÆT BILLEDE</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På layouts med billedholder: Klik på ikon og vælg </a:t>
            </a:r>
            <a:r>
              <a:rPr lang="da-DK" sz="900" b="1" kern="1200" noProof="1">
                <a:solidFill>
                  <a:schemeClr val="tx1"/>
                </a:solidFill>
                <a:latin typeface="Arial" charset="0"/>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1" kern="1200" noProof="1">
                <a:solidFill>
                  <a:schemeClr val="tx1"/>
                </a:solidFill>
                <a:latin typeface="Arial" charset="0"/>
                <a:ea typeface="+mn-ea"/>
                <a:cs typeface="Arial" panose="020B0604020202020204" pitchFamily="34" charset="0"/>
              </a:rPr>
              <a:t>1</a:t>
            </a:r>
            <a:r>
              <a:rPr lang="da-DK" sz="900" b="0" kern="1200" noProof="1">
                <a:solidFill>
                  <a:schemeClr val="tx1"/>
                </a:solidFill>
                <a:latin typeface="Arial" charset="0"/>
                <a:ea typeface="+mn-ea"/>
                <a:cs typeface="Arial" panose="020B0604020202020204" pitchFamily="34" charset="0"/>
              </a:rPr>
              <a:t>. Klik </a:t>
            </a:r>
            <a:r>
              <a:rPr lang="da-DK" sz="900" b="1" kern="1200" noProof="1">
                <a:solidFill>
                  <a:schemeClr val="tx1"/>
                </a:solidFill>
                <a:latin typeface="Arial" charset="0"/>
                <a:ea typeface="+mn-ea"/>
                <a:cs typeface="Arial" panose="020B0604020202020204" pitchFamily="34" charset="0"/>
              </a:rPr>
              <a:t>Beskær</a:t>
            </a:r>
            <a:r>
              <a:rPr lang="da-DK" sz="900" b="0" kern="1200" noProof="1">
                <a:solidFill>
                  <a:schemeClr val="tx1"/>
                </a:solidFill>
                <a:latin typeface="Arial" charset="0"/>
                <a:ea typeface="+mn-ea"/>
                <a:cs typeface="Arial" panose="020B0604020202020204" pitchFamily="34" charset="0"/>
              </a:rPr>
              <a:t> </a:t>
            </a:r>
            <a:r>
              <a:rPr lang="da-DK" sz="900" b="0" i="1" kern="1200" noProof="1">
                <a:solidFill>
                  <a:schemeClr val="tx1"/>
                </a:solidFill>
                <a:latin typeface="Arial" charset="0"/>
                <a:ea typeface="+mn-ea"/>
                <a:cs typeface="Arial" panose="020B0604020202020204" pitchFamily="34" charset="0"/>
              </a:rPr>
              <a:t>(højreklik på billedet og tryk på ikonet som er vist til højre) </a:t>
            </a:r>
            <a:r>
              <a:rPr lang="da-DK" sz="900" b="0" kern="1200" noProof="1">
                <a:solidFill>
                  <a:schemeClr val="tx1"/>
                </a:solidFill>
                <a:latin typeface="Arial" charset="0"/>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Ønsker du at skalere billedet </a:t>
            </a:r>
            <a:r>
              <a:rPr lang="da-DK" sz="900" i="1" kern="1200" noProof="1">
                <a:solidFill>
                  <a:schemeClr val="tx1"/>
                </a:solidFill>
                <a:latin typeface="Arial" charset="0"/>
                <a:ea typeface="+mn-ea"/>
                <a:cs typeface="Arial" panose="020B0604020202020204" pitchFamily="34" charset="0"/>
              </a:rPr>
              <a:t>(ændre billedets størrelse uden at ændre dets proportioner)</a:t>
            </a:r>
            <a:r>
              <a:rPr lang="da-DK" sz="900" b="0" i="1" kern="1200" noProof="1">
                <a:solidFill>
                  <a:schemeClr val="tx1"/>
                </a:solidFill>
                <a:latin typeface="Arial" charset="0"/>
                <a:ea typeface="+mn-ea"/>
                <a:cs typeface="Arial" panose="020B0604020202020204" pitchFamily="34" charset="0"/>
              </a:rPr>
              <a:t>, </a:t>
            </a:r>
            <a:r>
              <a:rPr lang="da-DK" sz="900" b="0" kern="1200" noProof="1">
                <a:solidFill>
                  <a:schemeClr val="tx1"/>
                </a:solidFill>
                <a:latin typeface="Arial" charset="0"/>
                <a:ea typeface="+mn-ea"/>
                <a:cs typeface="Arial" panose="020B0604020202020204" pitchFamily="34" charset="0"/>
              </a:rPr>
              <a:t>så hold </a:t>
            </a:r>
            <a:r>
              <a:rPr lang="da-DK" sz="900" b="1" kern="1200" noProof="1">
                <a:solidFill>
                  <a:schemeClr val="tx1"/>
                </a:solidFill>
                <a:latin typeface="Arial" charset="0"/>
                <a:ea typeface="+mn-ea"/>
                <a:cs typeface="Arial" panose="020B0604020202020204" pitchFamily="34" charset="0"/>
              </a:rPr>
              <a:t>SHIFT</a:t>
            </a:r>
            <a:r>
              <a:rPr lang="da-DK" sz="900" b="0" kern="1200" noProof="1">
                <a:solidFill>
                  <a:schemeClr val="tx1"/>
                </a:solidFill>
                <a:latin typeface="Arial" charset="0"/>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3. </a:t>
            </a:r>
            <a:r>
              <a:rPr lang="da-DK" sz="900" b="0" kern="1200" noProof="1">
                <a:solidFill>
                  <a:schemeClr val="tx1"/>
                </a:solidFill>
                <a:latin typeface="Arial" charset="0"/>
                <a:ea typeface="+mn-ea"/>
                <a:cs typeface="Arial" panose="020B0604020202020204" pitchFamily="34" charset="0"/>
              </a:rPr>
              <a:t>Højreklik på billedet og vælg </a:t>
            </a:r>
            <a:r>
              <a:rPr lang="da-DK" sz="900" b="1" kern="1200" noProof="1">
                <a:solidFill>
                  <a:schemeClr val="tx1"/>
                </a:solidFill>
                <a:latin typeface="Arial" charset="0"/>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Tip: </a:t>
            </a:r>
            <a:r>
              <a:rPr lang="da-DK"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da-DK" altLang="da-DK" sz="900" b="1" kern="1200" noProof="1">
                <a:solidFill>
                  <a:schemeClr val="tx1"/>
                </a:solidFill>
                <a:latin typeface="Arial" charset="0"/>
                <a:ea typeface="+mn-ea"/>
                <a:cs typeface="Arial" panose="020B0604020202020204" pitchFamily="34" charset="0"/>
              </a:rPr>
              <a:t>1. </a:t>
            </a:r>
            <a:r>
              <a:rPr lang="da-DK" altLang="da-DK" sz="900" kern="1200" noProof="1">
                <a:solidFill>
                  <a:schemeClr val="tx1"/>
                </a:solidFill>
                <a:latin typeface="Arial" charset="0"/>
                <a:ea typeface="+mn-ea"/>
                <a:cs typeface="Arial" panose="020B0604020202020204" pitchFamily="34" charset="0"/>
              </a:rPr>
              <a:t>Klik på </a:t>
            </a:r>
            <a:r>
              <a:rPr lang="da-DK" altLang="da-DK" sz="900" b="1" kern="1200" noProof="1">
                <a:solidFill>
                  <a:schemeClr val="tx1"/>
                </a:solidFill>
                <a:latin typeface="Arial" charset="0"/>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Arial" charset="0"/>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For at få et ensartet udtryk i vores præsentationer er der</a:t>
            </a:r>
            <a:r>
              <a:rPr lang="da-DK" sz="900" b="0" kern="1200" baseline="0" noProof="1">
                <a:solidFill>
                  <a:schemeClr val="tx1"/>
                </a:solidFill>
                <a:latin typeface="Arial" charset="0"/>
                <a:ea typeface="+mn-ea"/>
                <a:cs typeface="Arial" panose="020B0604020202020204" pitchFamily="34" charset="0"/>
              </a:rPr>
              <a:t> guidelines i form af </a:t>
            </a:r>
            <a:r>
              <a:rPr lang="da-DK" sz="900" b="1" kern="1200" baseline="0" noProof="1">
                <a:solidFill>
                  <a:schemeClr val="tx1"/>
                </a:solidFill>
                <a:latin typeface="Arial" charset="0"/>
                <a:ea typeface="+mn-ea"/>
                <a:cs typeface="Arial" panose="020B0604020202020204" pitchFamily="34" charset="0"/>
              </a:rPr>
              <a:t>Hjælpelinjer. </a:t>
            </a:r>
            <a:r>
              <a:rPr lang="da-DK" sz="900" b="0" kern="1200" baseline="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1. </a:t>
            </a:r>
            <a:r>
              <a:rPr lang="da-DK" sz="900" b="0" kern="1200" noProof="1">
                <a:solidFill>
                  <a:schemeClr val="tx1"/>
                </a:solidFill>
                <a:latin typeface="Arial" charset="0"/>
                <a:ea typeface="+mn-ea"/>
                <a:cs typeface="Arial" panose="020B0604020202020204" pitchFamily="34" charset="0"/>
              </a:rPr>
              <a:t>Klik på </a:t>
            </a:r>
            <a:r>
              <a:rPr lang="da-DK" sz="900" b="1" kern="1200" noProof="1">
                <a:solidFill>
                  <a:schemeClr val="tx1"/>
                </a:solidFill>
                <a:latin typeface="Arial" charset="0"/>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Vælg </a:t>
            </a:r>
            <a:r>
              <a:rPr lang="da-DK" sz="900" b="1" kern="1200" noProof="1">
                <a:solidFill>
                  <a:schemeClr val="tx1"/>
                </a:solidFill>
                <a:latin typeface="Arial" charset="0"/>
                <a:ea typeface="+mn-ea"/>
                <a:cs typeface="Arial" panose="020B0604020202020204" pitchFamily="34" charset="0"/>
              </a:rPr>
              <a:t>Gitterlinjer</a:t>
            </a:r>
            <a:r>
              <a:rPr lang="da-DK" sz="900" b="0" kern="1200" noProof="1">
                <a:solidFill>
                  <a:schemeClr val="tx1"/>
                </a:solidFill>
                <a:latin typeface="Arial" charset="0"/>
                <a:ea typeface="+mn-ea"/>
                <a:cs typeface="Arial" panose="020B0604020202020204" pitchFamily="34" charset="0"/>
              </a:rPr>
              <a:t> og/eller </a:t>
            </a:r>
            <a:r>
              <a:rPr lang="da-DK" sz="900" b="1" kern="1200" noProof="1">
                <a:solidFill>
                  <a:schemeClr val="tx1"/>
                </a:solidFill>
                <a:latin typeface="Arial" charset="0"/>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Arial" charset="0"/>
                <a:ea typeface="+mn-ea"/>
                <a:cs typeface="Arial" panose="020B0604020202020204" pitchFamily="34" charset="0"/>
              </a:rPr>
              <a:t>Tip: </a:t>
            </a:r>
            <a:r>
              <a:rPr lang="da-DK" sz="900" b="0" kern="1200" noProof="1">
                <a:solidFill>
                  <a:srgbClr val="DF6752"/>
                </a:solidFill>
                <a:latin typeface="Arial" charset="0"/>
                <a:ea typeface="+mn-ea"/>
                <a:cs typeface="Arial" panose="020B0604020202020204" pitchFamily="34" charset="0"/>
              </a:rPr>
              <a:t>Tryk </a:t>
            </a:r>
            <a:r>
              <a:rPr lang="da-DK" sz="900" b="1" kern="1200" noProof="1">
                <a:solidFill>
                  <a:srgbClr val="DF6752"/>
                </a:solidFill>
                <a:latin typeface="Arial" charset="0"/>
                <a:ea typeface="+mn-ea"/>
                <a:cs typeface="Arial" panose="020B0604020202020204" pitchFamily="34" charset="0"/>
              </a:rPr>
              <a:t>Alt + F9</a:t>
            </a:r>
            <a:r>
              <a:rPr lang="da-DK" sz="900" b="0" kern="1200" noProof="1">
                <a:solidFill>
                  <a:srgbClr val="DF6752"/>
                </a:solidFill>
                <a:latin typeface="Arial" charset="0"/>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a:spAutoFit/>
          </a:bodyPr>
          <a:lstStyle/>
          <a:p>
            <a:r>
              <a:rPr lang="en-US" sz="3600" b="1" spc="300" dirty="0"/>
              <a:t>BRUGERGUIDE</a:t>
            </a:r>
            <a:br>
              <a:rPr lang="en-US" sz="3600" b="1" spc="300" dirty="0"/>
            </a:br>
            <a:endParaRPr lang="da-DK" sz="3600" b="1" spc="300" dirty="0"/>
          </a:p>
        </p:txBody>
      </p:sp>
    </p:spTree>
    <p:extLst>
      <p:ext uri="{BB962C8B-B14F-4D97-AF65-F5344CB8AC3E}">
        <p14:creationId xmlns:p14="http://schemas.microsoft.com/office/powerpoint/2010/main" val="69674609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AALBORG UNIVERSITET</a:t>
            </a:r>
            <a:br>
              <a:rPr lang="en-US"/>
            </a:br>
            <a:r>
              <a:rPr lang="en-US"/>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a:t>AF </a:t>
            </a:r>
            <a:r>
              <a:rPr lang="da-DK" dirty="0"/>
              <a:t>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677758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PAUSE</a:t>
            </a:r>
            <a:br>
              <a:rPr lang="en-US"/>
            </a:br>
            <a:r>
              <a:rPr lang="en-US"/>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86239284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49879" cy="1474385"/>
          </a:xfrm>
        </p:spPr>
        <p:txBody>
          <a:bodyPr/>
          <a:lstStyle>
            <a:lvl1pPr>
              <a:defRPr sz="3600" baseline="0"/>
            </a:lvl1pPr>
          </a:lstStyle>
          <a:p>
            <a:r>
              <a:rPr lang="en-US"/>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a:lstStyle>
            <a:lvl1pPr marL="285750" indent="-285750">
              <a:buFontTx/>
              <a:buBlip>
                <a:blip r:embed="rId2"/>
              </a:buBlip>
              <a:defRPr/>
            </a:lvl1pPr>
          </a:lstStyle>
          <a:p>
            <a:pPr lvl="0"/>
            <a:r>
              <a:rPr lang="da-DK"/>
              <a:t>Indsæt bullets</a:t>
            </a:r>
            <a:endParaRPr lang="da-DK" dirty="0"/>
          </a:p>
        </p:txBody>
      </p:sp>
    </p:spTree>
    <p:extLst>
      <p:ext uri="{BB962C8B-B14F-4D97-AF65-F5344CB8AC3E}">
        <p14:creationId xmlns:p14="http://schemas.microsoft.com/office/powerpoint/2010/main" val="348963360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Tree>
    <p:extLst>
      <p:ext uri="{BB962C8B-B14F-4D97-AF65-F5344CB8AC3E}">
        <p14:creationId xmlns:p14="http://schemas.microsoft.com/office/powerpoint/2010/main" val="77433863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2521269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269200075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6002525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8" y="957753"/>
            <a:ext cx="3879477" cy="1987748"/>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412361546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4" y="357948"/>
            <a:ext cx="4542975" cy="1486727"/>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51214210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accent1">
                    <a:alpha val="70000"/>
                  </a:schemeClr>
                </a:solidFill>
              </a:defRPr>
            </a:lvl1pPr>
          </a:lstStyle>
          <a:p>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24157" y="359273"/>
            <a:ext cx="4490445" cy="1621619"/>
          </a:xfrm>
        </p:spPr>
        <p:txBody>
          <a:bodyPr/>
          <a:lstStyle>
            <a:lvl1pPr>
              <a:defRPr sz="3600"/>
            </a:lvl1pPr>
          </a:lstStyle>
          <a:p>
            <a:r>
              <a:rPr lang="en-US"/>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6829279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43539386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29616926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40311882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514715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9494830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CLICK TO EDIT TITLE</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29" name="Pladsholder til tekst 10"/>
          <p:cNvSpPr>
            <a:spLocks noGrp="1"/>
          </p:cNvSpPr>
          <p:nvPr>
            <p:ph type="body" sz="quarter" idx="12"/>
          </p:nvPr>
        </p:nvSpPr>
        <p:spPr>
          <a:xfrm>
            <a:off x="587375" y="2065337"/>
            <a:ext cx="4516438" cy="3243263"/>
          </a:xfrm>
        </p:spPr>
        <p:txBody>
          <a:bodyPr rtlCol="0"/>
          <a:lstStyle>
            <a:lvl1pPr marL="285750" indent="-285750">
              <a:buFontTx/>
              <a:buBlip>
                <a:blip r:embed="rId3"/>
              </a:buBlip>
              <a:defRPr/>
            </a:lvl1pPr>
          </a:lstStyle>
          <a:p>
            <a:pPr lvl="0" rtl="0"/>
            <a:r>
              <a:rPr lang="en-gb"/>
              <a:t>Rediger typografien i masterens</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85718606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rtlCol="0">
            <a:spAutoFit/>
          </a:bodyPr>
          <a:lstStyle/>
          <a:p>
            <a:pPr rtl="0"/>
            <a:r>
              <a:rPr lang="en-gb">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a:effectLst/>
                <a:latin typeface="+mn-lt"/>
                <a:ea typeface="Calibri" panose="020F0502020204030204" pitchFamily="34" charset="0"/>
                <a:cs typeface="Times New Roman" panose="02020603050405020304" pitchFamily="18" charset="0"/>
              </a:rPr>
              <a:t>Det er også muligt at hente PowerPoint-skabelonerne på: </a:t>
            </a:r>
            <a:r>
              <a:rPr lang="en-gb" sz="900" b="0">
                <a:effectLst/>
                <a:latin typeface="+mn-lt"/>
                <a:ea typeface="Calibri" panose="020F0502020204030204" pitchFamily="34" charset="0"/>
                <a:cs typeface="Times New Roman" panose="02020603050405020304" pitchFamily="18" charset="0"/>
                <a:hlinkClick r:id="rId2"/>
              </a:rPr>
              <a:t>www.design.aau.dk/skabeloner/powerpoint</a:t>
            </a:r>
            <a:r>
              <a:rPr lang="en-gb" sz="900"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SKABELONENS FARVER</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BILLEDSTØRRELSER</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en-gb" sz="900" b="1" noProof="1">
                <a:solidFill>
                  <a:schemeClr val="tx1"/>
                </a:solidFill>
                <a:latin typeface="+mn-lt"/>
                <a:cs typeface="Arial" panose="020B0604020202020204" pitchFamily="34" charset="0"/>
              </a:rPr>
              <a:t>Gem som  - Gennemse - Komprimeringsindstillinger. </a:t>
            </a:r>
            <a:r>
              <a:rPr lang="en-gb" sz="900"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På layouts med billedholder: Klik på ikon og vælg </a:t>
            </a:r>
            <a:r>
              <a:rPr lang="en-gb" sz="900"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BESKÆR BILLEDE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a:t>
            </a:r>
            <a:r>
              <a:rPr lang="en-gb" sz="900" b="0" kern="1200" noProof="1">
                <a:solidFill>
                  <a:schemeClr val="tx1"/>
                </a:solidFill>
                <a:latin typeface="Arial" charset="0"/>
                <a:ea typeface="+mn-ea"/>
                <a:cs typeface="Arial" panose="020B0604020202020204" pitchFamily="34" charset="0"/>
              </a:rPr>
              <a:t>. Klik </a:t>
            </a:r>
            <a:r>
              <a:rPr lang="en-gb" sz="900" b="1" kern="1200" noProof="1">
                <a:solidFill>
                  <a:schemeClr val="tx1"/>
                </a:solidFill>
                <a:latin typeface="Arial" charset="0"/>
                <a:ea typeface="+mn-ea"/>
                <a:cs typeface="Arial" panose="020B0604020202020204" pitchFamily="34" charset="0"/>
              </a:rPr>
              <a:t>Beskær</a:t>
            </a:r>
            <a:r>
              <a:rPr lang="en-gb" sz="900" b="0" kern="1200" noProof="1">
                <a:solidFill>
                  <a:schemeClr val="tx1"/>
                </a:solidFill>
                <a:latin typeface="Arial" charset="0"/>
                <a:ea typeface="+mn-ea"/>
                <a:cs typeface="Arial" panose="020B0604020202020204" pitchFamily="34" charset="0"/>
              </a:rPr>
              <a:t> </a:t>
            </a:r>
            <a:r>
              <a:rPr lang="en-gb" sz="900" b="0" i="1" kern="1200" noProof="1">
                <a:solidFill>
                  <a:schemeClr val="tx1"/>
                </a:solidFill>
                <a:latin typeface="Arial" charset="0"/>
                <a:ea typeface="+mn-ea"/>
                <a:cs typeface="Arial" panose="020B0604020202020204" pitchFamily="34" charset="0"/>
              </a:rPr>
              <a:t>(højreklik på billedet og tryk på ikonet som er vist til højre) </a:t>
            </a:r>
            <a:r>
              <a:rPr lang="en-gb" sz="900"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Ønsker du at skalere billedet </a:t>
            </a:r>
            <a:r>
              <a:rPr lang="en-gb" sz="900" i="1" kern="1200" noProof="1">
                <a:solidFill>
                  <a:schemeClr val="tx1"/>
                </a:solidFill>
                <a:latin typeface="Arial" charset="0"/>
                <a:ea typeface="+mn-ea"/>
                <a:cs typeface="Arial" panose="020B0604020202020204" pitchFamily="34" charset="0"/>
              </a:rPr>
              <a:t>(ændre billedets størrelse uden at ændre dets proportioner)</a:t>
            </a:r>
            <a:r>
              <a:rPr lang="en-gb" sz="900" b="0" i="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så hold </a:t>
            </a:r>
            <a:r>
              <a:rPr lang="en-gb" sz="900" b="1" kern="1200" noProof="1">
                <a:solidFill>
                  <a:schemeClr val="tx1"/>
                </a:solidFill>
                <a:latin typeface="Arial" charset="0"/>
                <a:ea typeface="+mn-ea"/>
                <a:cs typeface="Arial" panose="020B0604020202020204" pitchFamily="34" charset="0"/>
              </a:rPr>
              <a:t>SHIFT</a:t>
            </a:r>
            <a:r>
              <a:rPr lang="en-gb" sz="900"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3. </a:t>
            </a:r>
            <a:r>
              <a:rPr lang="en-gb" sz="900" b="0" kern="1200" noProof="1">
                <a:solidFill>
                  <a:schemeClr val="tx1"/>
                </a:solidFill>
                <a:latin typeface="Arial" charset="0"/>
                <a:ea typeface="+mn-ea"/>
                <a:cs typeface="Arial" panose="020B0604020202020204" pitchFamily="34" charset="0"/>
              </a:rPr>
              <a:t>Højreklik på billedet og vælg </a:t>
            </a:r>
            <a:r>
              <a:rPr lang="en-gb" sz="900"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Tip: </a:t>
            </a:r>
            <a:r>
              <a:rPr lang="en-gb"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MERE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Se designguiden på</a:t>
            </a:r>
            <a:br>
              <a:rPr lang="da-DK" sz="900" b="0" baseline="0" noProof="1">
                <a:solidFill>
                  <a:schemeClr val="tx1"/>
                </a:solidFill>
                <a:latin typeface="+mn-lt"/>
                <a:cs typeface="Arial" panose="020B0604020202020204" pitchFamily="34" charset="0"/>
              </a:rPr>
            </a:br>
            <a:r>
              <a:rPr lang="en-gb" sz="900"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LAV NYT DIAS/SLIDE </a:t>
            </a:r>
            <a:r>
              <a:rPr lang="en-gb"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Klik på </a:t>
            </a:r>
            <a:r>
              <a:rPr lang="en-gb" sz="900"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Under knappen </a:t>
            </a:r>
            <a:r>
              <a:rPr lang="en-gb" sz="900" b="1" noProof="1">
                <a:solidFill>
                  <a:schemeClr val="tx1"/>
                </a:solidFill>
                <a:latin typeface="+mn-lt"/>
                <a:cs typeface="Arial" panose="020B0604020202020204" pitchFamily="34" charset="0"/>
              </a:rPr>
              <a:t>Nyt dias/Nyt slide</a:t>
            </a:r>
            <a:r>
              <a:rPr lang="en-gb" sz="90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900" b="1" kern="1200" noProof="1">
                <a:solidFill>
                  <a:schemeClr val="tx1"/>
                </a:solidFill>
                <a:latin typeface="Arial" charset="0"/>
                <a:ea typeface="+mn-ea"/>
                <a:cs typeface="Arial" panose="020B0604020202020204" pitchFamily="34" charset="0"/>
              </a:rPr>
              <a:t>Hjælpelinjer. </a:t>
            </a:r>
            <a:r>
              <a:rPr lang="en-gb" sz="900" b="0" kern="120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Klik på </a:t>
            </a:r>
            <a:r>
              <a:rPr lang="en-gb" sz="900"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Vælg </a:t>
            </a:r>
            <a:r>
              <a:rPr lang="en-gb" sz="900" b="1" kern="1200" noProof="1">
                <a:solidFill>
                  <a:schemeClr val="tx1"/>
                </a:solidFill>
                <a:latin typeface="Arial" charset="0"/>
                <a:ea typeface="+mn-ea"/>
                <a:cs typeface="Arial" panose="020B0604020202020204" pitchFamily="34" charset="0"/>
              </a:rPr>
              <a:t>Gitterlinjer</a:t>
            </a:r>
            <a:r>
              <a:rPr lang="en-gb" sz="900" b="0" kern="1200" noProof="1">
                <a:solidFill>
                  <a:schemeClr val="tx1"/>
                </a:solidFill>
                <a:latin typeface="Arial" charset="0"/>
                <a:ea typeface="+mn-ea"/>
                <a:cs typeface="Arial" panose="020B0604020202020204" pitchFamily="34" charset="0"/>
              </a:rPr>
              <a:t> og/eller </a:t>
            </a:r>
            <a:r>
              <a:rPr lang="en-gb" sz="900"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Tip: </a:t>
            </a:r>
            <a:r>
              <a:rPr lang="en-gb" sz="900" b="0" kern="1200" noProof="1">
                <a:solidFill>
                  <a:srgbClr val="DF6752"/>
                </a:solidFill>
                <a:latin typeface="Arial" charset="0"/>
                <a:ea typeface="+mn-ea"/>
                <a:cs typeface="Arial" panose="020B0604020202020204" pitchFamily="34" charset="0"/>
              </a:rPr>
              <a:t>Tryk </a:t>
            </a:r>
            <a:r>
              <a:rPr lang="en-gb" sz="900" b="1" kern="1200" noProof="1">
                <a:solidFill>
                  <a:srgbClr val="DF6752"/>
                </a:solidFill>
                <a:latin typeface="Arial" charset="0"/>
                <a:ea typeface="+mn-ea"/>
                <a:cs typeface="Arial" panose="020B0604020202020204" pitchFamily="34" charset="0"/>
              </a:rPr>
              <a:t>Alt + F9</a:t>
            </a:r>
            <a:r>
              <a:rPr lang="en-gb" sz="900"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rtlCol="0">
            <a:spAutoFit/>
          </a:bodyPr>
          <a:lstStyle/>
          <a:p>
            <a:pPr rtl="0"/>
            <a:r>
              <a:rPr lang="en-gb" sz="3600" b="1" spc="300"/>
              <a:t>BRUGERGUIDE</a:t>
            </a:r>
            <a:br>
              <a:rPr lang="en-US" sz="3600" b="1" spc="300" dirty="0"/>
            </a:br>
            <a:endParaRPr lang="da-DK" sz="3600" b="1" spc="300" dirty="0"/>
          </a:p>
        </p:txBody>
      </p:sp>
    </p:spTree>
    <p:extLst>
      <p:ext uri="{BB962C8B-B14F-4D97-AF65-F5344CB8AC3E}">
        <p14:creationId xmlns:p14="http://schemas.microsoft.com/office/powerpoint/2010/main" val="155078397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AF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382691398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26040892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49879" cy="1474385"/>
          </a:xfrm>
        </p:spPr>
        <p:txBody>
          <a:bodyPr rtlCol="0"/>
          <a:lstStyle>
            <a:lvl1pPr>
              <a:defRPr sz="36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rtlCol="0"/>
          <a:lstStyle>
            <a:lvl1pPr marL="285750" indent="-285750">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87836640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rtlCol="0"/>
          <a:lstStyle>
            <a:lvl1pPr marL="285750" indent="-285750">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2707277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dirty="0"/>
          </a:p>
        </p:txBody>
      </p:sp>
    </p:spTree>
    <p:extLst>
      <p:ext uri="{BB962C8B-B14F-4D97-AF65-F5344CB8AC3E}">
        <p14:creationId xmlns:p14="http://schemas.microsoft.com/office/powerpoint/2010/main" val="90670520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9151205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Tree>
    <p:extLst>
      <p:ext uri="{BB962C8B-B14F-4D97-AF65-F5344CB8AC3E}">
        <p14:creationId xmlns:p14="http://schemas.microsoft.com/office/powerpoint/2010/main" val="2156360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6722045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CLICK TO EDIT TITLE</a:t>
            </a:r>
            <a:endParaRPr lang="en-US" dirty="0"/>
          </a:p>
        </p:txBody>
      </p:sp>
      <p:sp>
        <p:nvSpPr>
          <p:cNvPr id="11" name="Pladsholder til diagram 10"/>
          <p:cNvSpPr>
            <a:spLocks noGrp="1"/>
          </p:cNvSpPr>
          <p:nvPr>
            <p:ph type="chart" sz="quarter" idx="12"/>
          </p:nvPr>
        </p:nvSpPr>
        <p:spPr>
          <a:xfrm>
            <a:off x="6096000" y="2262579"/>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8031878" y="957753"/>
            <a:ext cx="3879477" cy="1987748"/>
          </a:xfrm>
        </p:spPr>
        <p:txBody>
          <a:bodyPr rtlCol="0"/>
          <a:lstStyle>
            <a:lvl1pPr>
              <a:defRPr sz="36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354590535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10" name="Title 4"/>
          <p:cNvSpPr>
            <a:spLocks noGrp="1"/>
          </p:cNvSpPr>
          <p:nvPr>
            <p:ph type="title" hasCustomPrompt="1"/>
          </p:nvPr>
        </p:nvSpPr>
        <p:spPr>
          <a:xfrm>
            <a:off x="587374" y="357948"/>
            <a:ext cx="4542975" cy="1486727"/>
          </a:xfrm>
        </p:spPr>
        <p:txBody>
          <a:bodyPr rtlCol="0"/>
          <a:lstStyle>
            <a:lvl1pPr>
              <a:defRPr sz="36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98300214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927417"/>
            <a:ext cx="3673420"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53" name="Title 4"/>
          <p:cNvSpPr>
            <a:spLocks noGrp="1"/>
          </p:cNvSpPr>
          <p:nvPr>
            <p:ph type="title" hasCustomPrompt="1"/>
          </p:nvPr>
        </p:nvSpPr>
        <p:spPr>
          <a:xfrm>
            <a:off x="8027663" y="943460"/>
            <a:ext cx="3673419" cy="1860884"/>
          </a:xfrm>
        </p:spPr>
        <p:txBody>
          <a:bodyPr rtlCol="0"/>
          <a:lstStyle>
            <a:lvl1pPr>
              <a:defRPr sz="36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0321669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5" name="Title 4"/>
          <p:cNvSpPr>
            <a:spLocks noGrp="1"/>
          </p:cNvSpPr>
          <p:nvPr>
            <p:ph type="title" hasCustomPrompt="1"/>
          </p:nvPr>
        </p:nvSpPr>
        <p:spPr>
          <a:xfrm>
            <a:off x="5324157" y="359273"/>
            <a:ext cx="4490445" cy="1621619"/>
          </a:xfrm>
        </p:spPr>
        <p:txBody>
          <a:bodyPr rtlCol="0"/>
          <a:lstStyle>
            <a:lvl1pPr>
              <a:defRPr sz="36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5632838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userDrawn="1">
  <p:cSld name="Billede venstre2">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a:solidFill>
            <a:srgbClr val="211A52"/>
          </a:solidFill>
        </p:grpSpPr>
        <p:grpSp>
          <p:nvGrpSpPr>
            <p:cNvPr id="30" name="Gruppe 29"/>
            <p:cNvGrpSpPr/>
            <p:nvPr userDrawn="1"/>
          </p:nvGrpSpPr>
          <p:grpSpPr>
            <a:xfrm>
              <a:off x="5387975" y="6407150"/>
              <a:ext cx="1573213" cy="79375"/>
              <a:chOff x="5387975" y="6407150"/>
              <a:chExt cx="1573213" cy="79375"/>
            </a:xfrm>
            <a:grpFill/>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grp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5" name="Title 4"/>
          <p:cNvSpPr>
            <a:spLocks noGrp="1"/>
          </p:cNvSpPr>
          <p:nvPr>
            <p:ph type="title" hasCustomPrompt="1"/>
          </p:nvPr>
        </p:nvSpPr>
        <p:spPr>
          <a:xfrm>
            <a:off x="5324157" y="359273"/>
            <a:ext cx="4490445" cy="1621619"/>
          </a:xfrm>
        </p:spPr>
        <p:txBody>
          <a:bodyPr rtlCol="0"/>
          <a:lstStyle>
            <a:lvl1pPr>
              <a:defRPr sz="3600"/>
            </a:lvl1pPr>
          </a:lstStyle>
          <a:p>
            <a:pPr rtl="0"/>
            <a:r>
              <a:rPr lang="en-gb"/>
              <a:t>CLICK TO EDIT TITLE</a:t>
            </a:r>
          </a:p>
        </p:txBody>
      </p:sp>
      <p:sp>
        <p:nvSpPr>
          <p:cNvPr id="76" name="Pladsholder til tekst 3"/>
          <p:cNvSpPr>
            <a:spLocks noGrp="1"/>
          </p:cNvSpPr>
          <p:nvPr>
            <p:ph type="body" sz="quarter" idx="12" hasCustomPrompt="1"/>
          </p:nvPr>
        </p:nvSpPr>
        <p:spPr>
          <a:xfrm>
            <a:off x="5324158"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01862286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16968243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108844100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48026615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9DAA810-4EEC-4D0F-B163-DFC963816F74}"/>
              </a:ext>
            </a:extLst>
          </p:cNvPr>
          <p:cNvSpPr>
            <a:spLocks noGrp="1"/>
          </p:cNvSpPr>
          <p:nvPr>
            <p:ph type="title" hasCustomPrompt="1"/>
          </p:nvPr>
        </p:nvSpPr>
        <p:spPr/>
        <p:txBody>
          <a:bodyPr rtlCol="0"/>
          <a:lstStyle>
            <a:lvl1pPr>
              <a:defRPr>
                <a:latin typeface="Trebuchet MS" panose="020B0603020202020204" pitchFamily="34" charset="0"/>
              </a:defRPr>
            </a:lvl1pPr>
          </a:lstStyle>
          <a:p>
            <a:pPr rtl="0"/>
            <a:r>
              <a:rPr lang="en-gb"/>
              <a:t>Klik for at redigere titeltypografier i master</a:t>
            </a:r>
          </a:p>
        </p:txBody>
      </p:sp>
      <p:sp>
        <p:nvSpPr>
          <p:cNvPr id="6" name="Pladsholder til sidefod 5">
            <a:extLst>
              <a:ext uri="{FF2B5EF4-FFF2-40B4-BE49-F238E27FC236}">
                <a16:creationId xmlns:a16="http://schemas.microsoft.com/office/drawing/2014/main" id="{61FB6233-FC4F-4628-BA1D-2782F6494517}"/>
              </a:ext>
            </a:extLst>
          </p:cNvPr>
          <p:cNvSpPr>
            <a:spLocks noGrp="1"/>
          </p:cNvSpPr>
          <p:nvPr>
            <p:ph type="ftr" sz="quarter" idx="10"/>
          </p:nvPr>
        </p:nvSpPr>
        <p:spPr/>
        <p:txBody>
          <a:bodyPr rtlCol="0"/>
          <a:lstStyle>
            <a:lvl1pPr>
              <a:defRPr>
                <a:latin typeface="Trebuchet MS" panose="020B0603020202020204" pitchFamily="34" charset="0"/>
              </a:defRPr>
            </a:lvl1pPr>
          </a:lstStyle>
          <a:p>
            <a:pPr rtl="0"/>
            <a:endParaRPr lang="da-DK" dirty="0"/>
          </a:p>
        </p:txBody>
      </p:sp>
      <p:sp>
        <p:nvSpPr>
          <p:cNvPr id="7" name="Pladsholder til slidenummer 6">
            <a:extLst>
              <a:ext uri="{FF2B5EF4-FFF2-40B4-BE49-F238E27FC236}">
                <a16:creationId xmlns:a16="http://schemas.microsoft.com/office/drawing/2014/main" id="{F4A1D367-A9C7-46F9-B78E-724D1BEC0650}"/>
              </a:ext>
            </a:extLst>
          </p:cNvPr>
          <p:cNvSpPr>
            <a:spLocks noGrp="1"/>
          </p:cNvSpPr>
          <p:nvPr>
            <p:ph type="sldNum" sz="quarter" idx="11"/>
          </p:nvPr>
        </p:nvSpPr>
        <p:spPr/>
        <p:txBody>
          <a:bodyPr rtlCol="0"/>
          <a:lstStyle>
            <a:lvl1pPr>
              <a:defRPr>
                <a:latin typeface="Trebuchet MS" panose="020B0603020202020204" pitchFamily="34" charset="0"/>
              </a:defRPr>
            </a:lvl1pPr>
          </a:lstStyle>
          <a:p>
            <a:pPr rtl="0"/>
            <a:fld id="{83ADE164-D45A-44D8-82C5-2E0962BB70DA}" type="slidenum">
              <a:rPr lang="da-DK" smtClean="0"/>
              <a:pPr/>
              <a:t>‹nr.›</a:t>
            </a:fld>
            <a:endParaRPr lang="da-DK" dirty="0"/>
          </a:p>
        </p:txBody>
      </p:sp>
    </p:spTree>
    <p:extLst>
      <p:ext uri="{BB962C8B-B14F-4D97-AF65-F5344CB8AC3E}">
        <p14:creationId xmlns:p14="http://schemas.microsoft.com/office/powerpoint/2010/main" val="133669044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cSld name="Titelslide">
    <p:spTree>
      <p:nvGrpSpPr>
        <p:cNvPr id="1" name=""/>
        <p:cNvGrpSpPr/>
        <p:nvPr/>
      </p:nvGrpSpPr>
      <p:grpSpPr>
        <a:xfrm>
          <a:off x="0" y="0"/>
          <a:ext cx="0" cy="0"/>
          <a:chOff x="0" y="0"/>
          <a:chExt cx="0" cy="0"/>
        </a:xfrm>
      </p:grpSpPr>
      <p:sp>
        <p:nvSpPr>
          <p:cNvPr id="2" name="Titel 1"/>
          <p:cNvSpPr>
            <a:spLocks noGrp="1"/>
          </p:cNvSpPr>
          <p:nvPr>
            <p:ph type="ctrTitle"/>
          </p:nvPr>
        </p:nvSpPr>
        <p:spPr>
          <a:xfrm>
            <a:off x="1524000" y="1122363"/>
            <a:ext cx="9144000" cy="2387600"/>
          </a:xfrm>
        </p:spPr>
        <p:txBody>
          <a:bodyPr rtlCol="0" anchor="b"/>
          <a:lstStyle>
            <a:lvl1pPr algn="ctr">
              <a:defRPr sz="6000"/>
            </a:lvl1pPr>
          </a:lstStyle>
          <a:p>
            <a:pPr rtl="0"/>
            <a:r>
              <a:rPr lang="en-gb"/>
              <a:t>Klik for at redigere i master</a:t>
            </a:r>
          </a:p>
        </p:txBody>
      </p:sp>
      <p:sp>
        <p:nvSpPr>
          <p:cNvPr id="3" name="Undertitel 2"/>
          <p:cNvSpPr>
            <a:spLocks noGrp="1"/>
          </p:cNvSpPr>
          <p:nvPr>
            <p:ph type="subTitle" idx="1"/>
          </p:nvPr>
        </p:nvSpPr>
        <p:spPr>
          <a:xfrm>
            <a:off x="1524000" y="3602038"/>
            <a:ext cx="9144000" cy="1655762"/>
          </a:xfrm>
        </p:spPr>
        <p:txBody>
          <a:bodyPr rtlCol="0"/>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gb"/>
              <a:t>Klik for at redigere undertiteltypografien i masteren</a:t>
            </a:r>
          </a:p>
        </p:txBody>
      </p:sp>
      <p:sp>
        <p:nvSpPr>
          <p:cNvPr id="4" name="Pladsholder til dato 3"/>
          <p:cNvSpPr>
            <a:spLocks noGrp="1"/>
          </p:cNvSpPr>
          <p:nvPr>
            <p:ph type="dt" sz="half" idx="10"/>
          </p:nvPr>
        </p:nvSpPr>
        <p:spPr/>
        <p:txBody>
          <a:bodyPr rtlCol="0"/>
          <a:lstStyle/>
          <a:p>
            <a:pPr rtl="0"/>
            <a:r>
              <a:rPr lang="da-DK"/>
              <a:t>18-12-2019</a:t>
            </a:r>
          </a:p>
        </p:txBody>
      </p:sp>
      <p:sp>
        <p:nvSpPr>
          <p:cNvPr id="5" name="Pladsholder til sidefod 4"/>
          <p:cNvSpPr>
            <a:spLocks noGrp="1"/>
          </p:cNvSpPr>
          <p:nvPr>
            <p:ph type="ftr" sz="quarter" idx="11"/>
          </p:nvPr>
        </p:nvSpPr>
        <p:spPr/>
        <p:txBody>
          <a:bodyPr rtlCol="0"/>
          <a:lstStyle/>
          <a:p>
            <a:pPr rtl="0"/>
            <a:endParaRPr lang="da-DK"/>
          </a:p>
        </p:txBody>
      </p:sp>
      <p:sp>
        <p:nvSpPr>
          <p:cNvPr id="6" name="Pladsholder til slidenummer 5"/>
          <p:cNvSpPr>
            <a:spLocks noGrp="1"/>
          </p:cNvSpPr>
          <p:nvPr>
            <p:ph type="sldNum" sz="quarter" idx="12"/>
          </p:nvPr>
        </p:nvSpPr>
        <p:spPr/>
        <p:txBody>
          <a:bodyPr rtlCol="0"/>
          <a:lstStyle/>
          <a:p>
            <a:pPr rtl="0"/>
            <a:fld id="{BCCCD8A1-FCEB-492F-B9B7-67DDCBD10CA3}" type="slidenum">
              <a:rPr lang="da-DK" smtClean="0"/>
              <a:t>‹nr.›</a:t>
            </a:fld>
            <a:endParaRPr lang="da-DK"/>
          </a:p>
        </p:txBody>
      </p:sp>
    </p:spTree>
    <p:extLst>
      <p:ext uri="{BB962C8B-B14F-4D97-AF65-F5344CB8AC3E}">
        <p14:creationId xmlns:p14="http://schemas.microsoft.com/office/powerpoint/2010/main" val="32895052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4986074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274578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505731" y="1155050"/>
            <a:ext cx="10173155" cy="369332"/>
          </a:xfrm>
          <a:prstGeom prst="rect">
            <a:avLst/>
          </a:prstGeom>
        </p:spPr>
        <p:txBody>
          <a:bodyPr wrap="square" rtlCol="0">
            <a:spAutoFit/>
          </a:bodyPr>
          <a:lstStyle/>
          <a:p>
            <a:pPr rtl="0"/>
            <a:r>
              <a:rPr lang="en-gb" dirty="0">
                <a:solidFill>
                  <a:srgbClr val="DF6752"/>
                </a:solidFill>
              </a:rPr>
              <a:t>- REMEMBER TO DELETE THIS SLIDE BEFORE YOU FINISH YOUR PRESENTATION</a:t>
            </a:r>
            <a:endParaRPr lang="da-DK" dirty="0">
              <a:solidFill>
                <a:srgbClr val="DF6752"/>
              </a:solidFill>
            </a:endParaRPr>
          </a:p>
        </p:txBody>
      </p:sp>
      <p:sp>
        <p:nvSpPr>
          <p:cNvPr id="23" name="Text Box 48"/>
          <p:cNvSpPr txBox="1">
            <a:spLocks noChangeArrowheads="1"/>
          </p:cNvSpPr>
          <p:nvPr userDrawn="1"/>
        </p:nvSpPr>
        <p:spPr bwMode="auto">
          <a:xfrm>
            <a:off x="587375"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FONTS</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269374"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Arial" charset="0"/>
                <a:ea typeface="+mn-ea"/>
                <a:cs typeface="Arial" panose="020B0604020202020204" pitchFamily="34" charset="0"/>
              </a:rPr>
              <a:t>Insert </a:t>
            </a:r>
            <a:r>
              <a:rPr lang="en-gb" sz="900" kern="1200" noProof="1">
                <a:solidFill>
                  <a:schemeClr val="tx1"/>
                </a:solidFill>
                <a:latin typeface="Arial" charset="0"/>
                <a:ea typeface="+mn-ea"/>
                <a:cs typeface="Arial" panose="020B0604020202020204" pitchFamily="34" charset="0"/>
              </a:rPr>
              <a:t>and click </a:t>
            </a:r>
            <a:r>
              <a:rPr lang="en-gb" sz="900" b="1" kern="1200" noProof="1">
                <a:solidFill>
                  <a:schemeClr val="tx1"/>
                </a:solidFill>
                <a:latin typeface="Arial" charset="0"/>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94986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27"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Arial" charset="0"/>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Click </a:t>
            </a:r>
            <a:r>
              <a:rPr lang="en-gb" sz="900" b="1" kern="1200" noProof="1">
                <a:solidFill>
                  <a:schemeClr val="tx1"/>
                </a:solidFill>
                <a:latin typeface="Arial" charset="0"/>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To view gridlines and guides: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Gridlines </a:t>
            </a:r>
            <a:r>
              <a:rPr lang="en-gb" sz="900" b="0" kern="1200" noProof="1">
                <a:solidFill>
                  <a:schemeClr val="tx1"/>
                </a:solidFill>
                <a:latin typeface="Arial" charset="0"/>
                <a:ea typeface="+mn-ea"/>
                <a:cs typeface="Arial" panose="020B0604020202020204" pitchFamily="34" charset="0"/>
              </a:rPr>
              <a:t>and/or </a:t>
            </a:r>
            <a:r>
              <a:rPr lang="en-gb" sz="900" b="1" kern="1200" noProof="1">
                <a:solidFill>
                  <a:schemeClr val="tx1"/>
                </a:solidFill>
                <a:latin typeface="Arial" charset="0"/>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Quick tip: </a:t>
            </a:r>
            <a:r>
              <a:rPr lang="en-gb" sz="900" b="0" kern="1200" noProof="1">
                <a:solidFill>
                  <a:srgbClr val="DF6752"/>
                </a:solidFill>
                <a:latin typeface="Arial" charset="0"/>
                <a:ea typeface="+mn-ea"/>
                <a:cs typeface="Arial" panose="020B0604020202020204" pitchFamily="34" charset="0"/>
              </a:rPr>
              <a:t>Press </a:t>
            </a:r>
            <a:r>
              <a:rPr lang="en-gb" sz="900" b="1" kern="1200" noProof="1">
                <a:solidFill>
                  <a:srgbClr val="DF6752"/>
                </a:solidFill>
                <a:latin typeface="Arial" charset="0"/>
                <a:ea typeface="+mn-ea"/>
                <a:cs typeface="Arial" panose="020B0604020202020204" pitchFamily="34" charset="0"/>
              </a:rPr>
              <a:t>Alt + F9 </a:t>
            </a:r>
            <a:r>
              <a:rPr lang="en-gb" sz="900" b="0" kern="1200" noProof="1">
                <a:solidFill>
                  <a:srgbClr val="DF6752"/>
                </a:solidFill>
                <a:latin typeface="Arial" charset="0"/>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797099"/>
            <a:ext cx="416717" cy="397335"/>
          </a:xfrm>
          <a:prstGeom prst="rect">
            <a:avLst/>
          </a:prstGeom>
        </p:spPr>
      </p:pic>
      <p:sp>
        <p:nvSpPr>
          <p:cNvPr id="31" name="Rektangel 30"/>
          <p:cNvSpPr/>
          <p:nvPr userDrawn="1"/>
        </p:nvSpPr>
        <p:spPr>
          <a:xfrm>
            <a:off x="509551" y="510317"/>
            <a:ext cx="6096000" cy="1200329"/>
          </a:xfrm>
          <a:prstGeom prst="rect">
            <a:avLst/>
          </a:prstGeom>
        </p:spPr>
        <p:txBody>
          <a:bodyPr rtlCol="0">
            <a:spAutoFit/>
          </a:bodyPr>
          <a:lstStyle/>
          <a:p>
            <a:pPr rtl="0"/>
            <a:r>
              <a:rPr lang="en-gb" sz="3600" b="1" spc="300"/>
              <a:t>USER GUIDE</a:t>
            </a:r>
            <a:br>
              <a:rPr lang="en-US" sz="3600" b="1" spc="300" dirty="0"/>
            </a:br>
            <a:endParaRPr lang="da-DK" sz="3600" b="1" spc="300" dirty="0"/>
          </a:p>
        </p:txBody>
      </p:sp>
      <p:pic>
        <p:nvPicPr>
          <p:cNvPr id="3" name="Picture 2"/>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143136318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57825612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50531560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a:lstStyle>
            <a:lvl1pPr marL="285750" indent="-285750">
              <a:buFontTx/>
              <a:buBlip>
                <a:blip r:embed="rId2"/>
              </a:buBlip>
              <a:defRPr/>
            </a:lvl1pPr>
          </a:lstStyle>
          <a:p>
            <a:pPr lvl="0"/>
            <a:r>
              <a:rPr lang="da-DK" dirty="0"/>
              <a:t>INSERT TEXT</a:t>
            </a:r>
          </a:p>
        </p:txBody>
      </p:sp>
    </p:spTree>
    <p:extLst>
      <p:ext uri="{BB962C8B-B14F-4D97-AF65-F5344CB8AC3E}">
        <p14:creationId xmlns:p14="http://schemas.microsoft.com/office/powerpoint/2010/main" val="377120110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dirty="0"/>
              <a:t>INSERT TEXT</a:t>
            </a:r>
          </a:p>
        </p:txBody>
      </p:sp>
    </p:spTree>
    <p:extLst>
      <p:ext uri="{BB962C8B-B14F-4D97-AF65-F5344CB8AC3E}">
        <p14:creationId xmlns:p14="http://schemas.microsoft.com/office/powerpoint/2010/main" val="74529442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Diagram - Right">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162544185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 x Picture right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177725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Big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1240857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 x Pictures r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795687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pic>
        <p:nvPicPr>
          <p:cNvPr id="127" name="Billede 126"/>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6491" y="6400467"/>
            <a:ext cx="1075003" cy="284256"/>
          </a:xfrm>
          <a:prstGeom prst="rect">
            <a:avLst/>
          </a:prstGeom>
        </p:spPr>
      </p:pic>
    </p:spTree>
    <p:extLst>
      <p:ext uri="{BB962C8B-B14F-4D97-AF65-F5344CB8AC3E}">
        <p14:creationId xmlns:p14="http://schemas.microsoft.com/office/powerpoint/2010/main" val="17474333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1 x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tx2">
                    <a:alpha val="70000"/>
                  </a:schemeClr>
                </a:solidFill>
              </a:defRPr>
            </a:lvl1pPr>
          </a:lstStyle>
          <a:p>
            <a:fld id="{D8D877B3-D348-4611-9BDB-C5374591D951}" type="slidenum">
              <a:rPr lang="en-US" smtClean="0"/>
              <a:pPr/>
              <a:t>‹nr.›</a:t>
            </a:fld>
            <a:endParaRPr lang="en-US" dirty="0"/>
          </a:p>
        </p:txBody>
      </p:sp>
      <p:grpSp>
        <p:nvGrpSpPr>
          <p:cNvPr id="54" name="Gruppe 53"/>
          <p:cNvGrpSpPr/>
          <p:nvPr userDrawn="1"/>
        </p:nvGrpSpPr>
        <p:grpSpPr>
          <a:xfrm>
            <a:off x="474013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0"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31007" y="359273"/>
            <a:ext cx="4490445" cy="1621619"/>
          </a:xfrm>
        </p:spPr>
        <p:txBody>
          <a:bodyPr/>
          <a:lstStyle>
            <a:lvl1pPr>
              <a:defRPr sz="3600"/>
            </a:lvl1pPr>
          </a:lstStyle>
          <a:p>
            <a:r>
              <a:rPr lang="en-US" dirty="0"/>
              <a:t>CLICK TO EDIT TITLE</a:t>
            </a:r>
          </a:p>
        </p:txBody>
      </p:sp>
      <p:sp>
        <p:nvSpPr>
          <p:cNvPr id="76" name="Pladsholder til tekst 3"/>
          <p:cNvSpPr>
            <a:spLocks noGrp="1"/>
          </p:cNvSpPr>
          <p:nvPr>
            <p:ph type="body" sz="quarter" idx="12" hasCustomPrompt="1"/>
          </p:nvPr>
        </p:nvSpPr>
        <p:spPr>
          <a:xfrm>
            <a:off x="533100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77" name="Group 4"/>
          <p:cNvGrpSpPr>
            <a:grpSpLocks noChangeAspect="1"/>
          </p:cNvGrpSpPr>
          <p:nvPr userDrawn="1"/>
        </p:nvGrpSpPr>
        <p:grpSpPr bwMode="auto">
          <a:xfrm>
            <a:off x="5492750" y="5903913"/>
            <a:ext cx="1236663" cy="815975"/>
            <a:chOff x="3460" y="3719"/>
            <a:chExt cx="779" cy="514"/>
          </a:xfrm>
        </p:grpSpPr>
        <p:sp>
          <p:nvSpPr>
            <p:cNvPr id="78"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5"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6"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7"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8"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9"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86340008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120019623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grpSp>
        <p:nvGrpSpPr>
          <p:cNvPr id="55" name="Gruppe 54"/>
          <p:cNvGrpSpPr/>
          <p:nvPr userDrawn="1"/>
        </p:nvGrpSpPr>
        <p:grpSpPr>
          <a:xfrm>
            <a:off x="5489575" y="5903913"/>
            <a:ext cx="1243013" cy="815976"/>
            <a:chOff x="5489575" y="5903913"/>
            <a:chExt cx="1243013" cy="815976"/>
          </a:xfrm>
        </p:grpSpPr>
        <p:sp>
          <p:nvSpPr>
            <p:cNvPr id="75" name="AutoShape 165"/>
            <p:cNvSpPr>
              <a:spLocks noChangeAspect="1" noChangeArrowheads="1" noTextEdit="1"/>
            </p:cNvSpPr>
            <p:nvPr/>
          </p:nvSpPr>
          <p:spPr bwMode="auto">
            <a:xfrm>
              <a:off x="5492750" y="5903913"/>
              <a:ext cx="1236663" cy="815975"/>
            </a:xfrm>
            <a:prstGeom prst="rect">
              <a:avLst/>
            </a:prstGeom>
            <a:no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167"/>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168"/>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169"/>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170"/>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171"/>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172"/>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173"/>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174"/>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175"/>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176"/>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177"/>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178"/>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179"/>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180"/>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181"/>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182"/>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183"/>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184"/>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185"/>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186"/>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187"/>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188"/>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189"/>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190"/>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191"/>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192"/>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193"/>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194"/>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195"/>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196"/>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197"/>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198"/>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199"/>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200"/>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201"/>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1" name="Freeform 202"/>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203"/>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204"/>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205"/>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206"/>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207"/>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208"/>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209"/>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210"/>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211"/>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212"/>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213"/>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214"/>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215"/>
            <p:cNvSpPr>
              <a:spLocks/>
            </p:cNvSpPr>
            <p:nvPr/>
          </p:nvSpPr>
          <p:spPr bwMode="auto">
            <a:xfrm>
              <a:off x="6083300" y="5922963"/>
              <a:ext cx="209550" cy="411163"/>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5" name="Freeform 216"/>
            <p:cNvSpPr>
              <a:spLocks/>
            </p:cNvSpPr>
            <p:nvPr/>
          </p:nvSpPr>
          <p:spPr bwMode="auto">
            <a:xfrm>
              <a:off x="5961063" y="5911851"/>
              <a:ext cx="252413" cy="446088"/>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6" name="Freeform 217"/>
            <p:cNvSpPr>
              <a:spLocks/>
            </p:cNvSpPr>
            <p:nvPr/>
          </p:nvSpPr>
          <p:spPr bwMode="auto">
            <a:xfrm>
              <a:off x="5864225" y="5907088"/>
              <a:ext cx="336550" cy="361950"/>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56835533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grpSp>
        <p:nvGrpSpPr>
          <p:cNvPr id="55" name="Gruppe 54"/>
          <p:cNvGrpSpPr/>
          <p:nvPr userDrawn="1"/>
        </p:nvGrpSpPr>
        <p:grpSpPr>
          <a:xfrm>
            <a:off x="5489575" y="5903913"/>
            <a:ext cx="1243013" cy="815976"/>
            <a:chOff x="5489575" y="5903913"/>
            <a:chExt cx="1243013" cy="815976"/>
          </a:xfrm>
        </p:grpSpPr>
        <p:sp>
          <p:nvSpPr>
            <p:cNvPr id="75" name="AutoShape 165"/>
            <p:cNvSpPr>
              <a:spLocks noChangeAspect="1" noChangeArrowheads="1" noTextEdit="1"/>
            </p:cNvSpPr>
            <p:nvPr/>
          </p:nvSpPr>
          <p:spPr bwMode="auto">
            <a:xfrm>
              <a:off x="5492750" y="5903913"/>
              <a:ext cx="1236663" cy="815975"/>
            </a:xfrm>
            <a:prstGeom prst="rect">
              <a:avLst/>
            </a:prstGeom>
            <a:no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 name="Freeform 167"/>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 name="Freeform 168"/>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 name="Freeform 169"/>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9" name="Freeform 170"/>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0" name="Freeform 171"/>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1" name="Freeform 172"/>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2" name="Freeform 173"/>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3" name="Freeform 174"/>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4" name="Freeform 175"/>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5" name="Freeform 176"/>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6" name="Freeform 177"/>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7" name="Freeform 178"/>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8" name="Freeform 179"/>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9" name="Freeform 180"/>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0" name="Freeform 181"/>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1" name="Freeform 182"/>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2" name="Freeform 183"/>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3" name="Freeform 184"/>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4" name="Freeform 185"/>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5" name="Freeform 186"/>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6" name="Freeform 187"/>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7" name="Freeform 188"/>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8" name="Freeform 189"/>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9" name="Freeform 190"/>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0" name="Freeform 191"/>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1" name="Freeform 192"/>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2" name="Freeform 193"/>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3" name="Freeform 194"/>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4" name="Freeform 195"/>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5" name="Freeform 196"/>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6" name="Freeform 197"/>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7" name="Freeform 198"/>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8" name="Freeform 199"/>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9" name="Freeform 200"/>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0" name="Freeform 201"/>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1" name="Freeform 202"/>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2" name="Freeform 203"/>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3" name="Freeform 204"/>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4" name="Freeform 205"/>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5" name="Freeform 206"/>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6" name="Freeform 207"/>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7" name="Freeform 208"/>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8" name="Freeform 209"/>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9" name="Freeform 210"/>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0" name="Freeform 211"/>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1" name="Freeform 212"/>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2" name="Freeform 213"/>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3" name="Freeform 214"/>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4" name="Freeform 215"/>
            <p:cNvSpPr>
              <a:spLocks/>
            </p:cNvSpPr>
            <p:nvPr/>
          </p:nvSpPr>
          <p:spPr bwMode="auto">
            <a:xfrm>
              <a:off x="6083300" y="5922963"/>
              <a:ext cx="209550" cy="411163"/>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5" name="Freeform 216"/>
            <p:cNvSpPr>
              <a:spLocks/>
            </p:cNvSpPr>
            <p:nvPr/>
          </p:nvSpPr>
          <p:spPr bwMode="auto">
            <a:xfrm>
              <a:off x="5961063" y="5911851"/>
              <a:ext cx="252413" cy="446088"/>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6" name="Freeform 217"/>
            <p:cNvSpPr>
              <a:spLocks/>
            </p:cNvSpPr>
            <p:nvPr/>
          </p:nvSpPr>
          <p:spPr bwMode="auto">
            <a:xfrm>
              <a:off x="5864225" y="5907088"/>
              <a:ext cx="336550" cy="361950"/>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grpSp>
    </p:spTree>
    <p:extLst>
      <p:ext uri="{BB962C8B-B14F-4D97-AF65-F5344CB8AC3E}">
        <p14:creationId xmlns:p14="http://schemas.microsoft.com/office/powerpoint/2010/main" val="228762238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81377243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89683976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159690341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31491771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90060002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2603386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CLICK TO EDIT TITLE</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6491" y="6400467"/>
            <a:ext cx="1075003" cy="284256"/>
          </a:xfrm>
          <a:prstGeom prst="rect">
            <a:avLst/>
          </a:prstGeom>
        </p:spPr>
      </p:pic>
    </p:spTree>
    <p:extLst>
      <p:ext uri="{BB962C8B-B14F-4D97-AF65-F5344CB8AC3E}">
        <p14:creationId xmlns:p14="http://schemas.microsoft.com/office/powerpoint/2010/main" val="7359317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21780040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7376620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219100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25962205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2695649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6123288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68203574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87777085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3176930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37503965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slideLayout" Target="../slideLayouts/slideLayout156.xml"/><Relationship Id="rId18" Type="http://schemas.openxmlformats.org/officeDocument/2006/relationships/slideLayout" Target="../slideLayouts/slideLayout161.xml"/><Relationship Id="rId3" Type="http://schemas.openxmlformats.org/officeDocument/2006/relationships/slideLayout" Target="../slideLayouts/slideLayout146.xml"/><Relationship Id="rId21" Type="http://schemas.openxmlformats.org/officeDocument/2006/relationships/image" Target="../media/image3.emf"/><Relationship Id="rId7" Type="http://schemas.openxmlformats.org/officeDocument/2006/relationships/slideLayout" Target="../slideLayouts/slideLayout150.xml"/><Relationship Id="rId12" Type="http://schemas.openxmlformats.org/officeDocument/2006/relationships/slideLayout" Target="../slideLayouts/slideLayout155.xml"/><Relationship Id="rId17" Type="http://schemas.openxmlformats.org/officeDocument/2006/relationships/slideLayout" Target="../slideLayouts/slideLayout160.xml"/><Relationship Id="rId2" Type="http://schemas.openxmlformats.org/officeDocument/2006/relationships/slideLayout" Target="../slideLayouts/slideLayout145.xml"/><Relationship Id="rId16" Type="http://schemas.openxmlformats.org/officeDocument/2006/relationships/slideLayout" Target="../slideLayouts/slideLayout159.xml"/><Relationship Id="rId20" Type="http://schemas.openxmlformats.org/officeDocument/2006/relationships/image" Target="../media/image17.png"/><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5" Type="http://schemas.openxmlformats.org/officeDocument/2006/relationships/slideLayout" Target="../slideLayouts/slideLayout158.xml"/><Relationship Id="rId10" Type="http://schemas.openxmlformats.org/officeDocument/2006/relationships/slideLayout" Target="../slideLayouts/slideLayout153.xml"/><Relationship Id="rId19" Type="http://schemas.openxmlformats.org/officeDocument/2006/relationships/theme" Target="../theme/theme10.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4" Type="http://schemas.openxmlformats.org/officeDocument/2006/relationships/slideLayout" Target="../slideLayouts/slideLayout157.xml"/><Relationship Id="rId22" Type="http://schemas.openxmlformats.org/officeDocument/2006/relationships/image" Target="../media/image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18" Type="http://schemas.openxmlformats.org/officeDocument/2006/relationships/slideLayout" Target="../slideLayouts/slideLayout179.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17" Type="http://schemas.openxmlformats.org/officeDocument/2006/relationships/slideLayout" Target="../slideLayouts/slideLayout178.xml"/><Relationship Id="rId2" Type="http://schemas.openxmlformats.org/officeDocument/2006/relationships/slideLayout" Target="../slideLayouts/slideLayout163.xml"/><Relationship Id="rId16" Type="http://schemas.openxmlformats.org/officeDocument/2006/relationships/slideLayout" Target="../slideLayouts/slideLayout177.xml"/><Relationship Id="rId20" Type="http://schemas.openxmlformats.org/officeDocument/2006/relationships/image" Target="../media/image1.png"/><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10" Type="http://schemas.openxmlformats.org/officeDocument/2006/relationships/slideLayout" Target="../slideLayouts/slideLayout171.xml"/><Relationship Id="rId19" Type="http://schemas.openxmlformats.org/officeDocument/2006/relationships/theme" Target="../theme/theme1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image" Target="../media/image8.emf"/><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image" Target="../media/image3.emf"/><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theme" Target="../theme/theme12.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image" Target="../media/image8.emf"/><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image" Target="../media/image3.emf"/><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theme" Target="../theme/theme13.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07.xml"/><Relationship Id="rId13" Type="http://schemas.openxmlformats.org/officeDocument/2006/relationships/slideLayout" Target="../slideLayouts/slideLayout212.xml"/><Relationship Id="rId18" Type="http://schemas.openxmlformats.org/officeDocument/2006/relationships/slideLayout" Target="../slideLayouts/slideLayout217.xml"/><Relationship Id="rId3" Type="http://schemas.openxmlformats.org/officeDocument/2006/relationships/slideLayout" Target="../slideLayouts/slideLayout202.xml"/><Relationship Id="rId21" Type="http://schemas.openxmlformats.org/officeDocument/2006/relationships/theme" Target="../theme/theme14.xml"/><Relationship Id="rId7" Type="http://schemas.openxmlformats.org/officeDocument/2006/relationships/slideLayout" Target="../slideLayouts/slideLayout206.xml"/><Relationship Id="rId12" Type="http://schemas.openxmlformats.org/officeDocument/2006/relationships/slideLayout" Target="../slideLayouts/slideLayout211.xml"/><Relationship Id="rId17" Type="http://schemas.openxmlformats.org/officeDocument/2006/relationships/slideLayout" Target="../slideLayouts/slideLayout216.xml"/><Relationship Id="rId2" Type="http://schemas.openxmlformats.org/officeDocument/2006/relationships/slideLayout" Target="../slideLayouts/slideLayout201.xml"/><Relationship Id="rId16" Type="http://schemas.openxmlformats.org/officeDocument/2006/relationships/slideLayout" Target="../slideLayouts/slideLayout215.xml"/><Relationship Id="rId20" Type="http://schemas.openxmlformats.org/officeDocument/2006/relationships/slideLayout" Target="../slideLayouts/slideLayout219.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5" Type="http://schemas.openxmlformats.org/officeDocument/2006/relationships/slideLayout" Target="../slideLayouts/slideLayout214.xml"/><Relationship Id="rId23" Type="http://schemas.openxmlformats.org/officeDocument/2006/relationships/image" Target="../media/image8.emf"/><Relationship Id="rId10" Type="http://schemas.openxmlformats.org/officeDocument/2006/relationships/slideLayout" Target="../slideLayouts/slideLayout209.xml"/><Relationship Id="rId19" Type="http://schemas.openxmlformats.org/officeDocument/2006/relationships/slideLayout" Target="../slideLayouts/slideLayout218.xml"/><Relationship Id="rId4" Type="http://schemas.openxmlformats.org/officeDocument/2006/relationships/slideLayout" Target="../slideLayouts/slideLayout203.xml"/><Relationship Id="rId9" Type="http://schemas.openxmlformats.org/officeDocument/2006/relationships/slideLayout" Target="../slideLayouts/slideLayout208.xml"/><Relationship Id="rId14" Type="http://schemas.openxmlformats.org/officeDocument/2006/relationships/slideLayout" Target="../slideLayouts/slideLayout213.xml"/><Relationship Id="rId22" Type="http://schemas.openxmlformats.org/officeDocument/2006/relationships/image" Target="../media/image3.emf"/></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27.xml"/><Relationship Id="rId13" Type="http://schemas.openxmlformats.org/officeDocument/2006/relationships/slideLayout" Target="../slideLayouts/slideLayout232.xml"/><Relationship Id="rId18" Type="http://schemas.openxmlformats.org/officeDocument/2006/relationships/slideLayout" Target="../slideLayouts/slideLayout237.xml"/><Relationship Id="rId3" Type="http://schemas.openxmlformats.org/officeDocument/2006/relationships/slideLayout" Target="../slideLayouts/slideLayout222.xml"/><Relationship Id="rId21" Type="http://schemas.openxmlformats.org/officeDocument/2006/relationships/slideLayout" Target="../slideLayouts/slideLayout240.xml"/><Relationship Id="rId7" Type="http://schemas.openxmlformats.org/officeDocument/2006/relationships/slideLayout" Target="../slideLayouts/slideLayout226.xml"/><Relationship Id="rId12" Type="http://schemas.openxmlformats.org/officeDocument/2006/relationships/slideLayout" Target="../slideLayouts/slideLayout231.xml"/><Relationship Id="rId17" Type="http://schemas.openxmlformats.org/officeDocument/2006/relationships/slideLayout" Target="../slideLayouts/slideLayout236.xml"/><Relationship Id="rId2" Type="http://schemas.openxmlformats.org/officeDocument/2006/relationships/slideLayout" Target="../slideLayouts/slideLayout221.xml"/><Relationship Id="rId16" Type="http://schemas.openxmlformats.org/officeDocument/2006/relationships/slideLayout" Target="../slideLayouts/slideLayout235.xml"/><Relationship Id="rId20" Type="http://schemas.openxmlformats.org/officeDocument/2006/relationships/slideLayout" Target="../slideLayouts/slideLayout239.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24" Type="http://schemas.openxmlformats.org/officeDocument/2006/relationships/image" Target="../media/image8.emf"/><Relationship Id="rId5" Type="http://schemas.openxmlformats.org/officeDocument/2006/relationships/slideLayout" Target="../slideLayouts/slideLayout224.xml"/><Relationship Id="rId15" Type="http://schemas.openxmlformats.org/officeDocument/2006/relationships/slideLayout" Target="../slideLayouts/slideLayout234.xml"/><Relationship Id="rId23" Type="http://schemas.openxmlformats.org/officeDocument/2006/relationships/image" Target="../media/image3.emf"/><Relationship Id="rId10" Type="http://schemas.openxmlformats.org/officeDocument/2006/relationships/slideLayout" Target="../slideLayouts/slideLayout229.xml"/><Relationship Id="rId19" Type="http://schemas.openxmlformats.org/officeDocument/2006/relationships/slideLayout" Target="../slideLayouts/slideLayout238.xml"/><Relationship Id="rId4" Type="http://schemas.openxmlformats.org/officeDocument/2006/relationships/slideLayout" Target="../slideLayouts/slideLayout223.xml"/><Relationship Id="rId9" Type="http://schemas.openxmlformats.org/officeDocument/2006/relationships/slideLayout" Target="../slideLayouts/slideLayout228.xml"/><Relationship Id="rId14" Type="http://schemas.openxmlformats.org/officeDocument/2006/relationships/slideLayout" Target="../slideLayouts/slideLayout233.xml"/><Relationship Id="rId22" Type="http://schemas.openxmlformats.org/officeDocument/2006/relationships/theme" Target="../theme/theme1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2" Type="http://schemas.openxmlformats.org/officeDocument/2006/relationships/slideLayout" Target="../slideLayouts/slideLayout22.xml"/><Relationship Id="rId16" Type="http://schemas.openxmlformats.org/officeDocument/2006/relationships/image" Target="../media/image1.png"/><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theme" Target="../theme/theme2.xml"/><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image" Target="../media/image1.pn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theme" Target="../theme/theme3.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image" Target="../media/image8.emf"/><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10" Type="http://schemas.openxmlformats.org/officeDocument/2006/relationships/slideLayout" Target="../slideLayouts/slideLayout44.xml"/><Relationship Id="rId19" Type="http://schemas.openxmlformats.org/officeDocument/2006/relationships/image" Target="../media/image3.emf"/><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3" Type="http://schemas.openxmlformats.org/officeDocument/2006/relationships/slideLayout" Target="../slideLayouts/slideLayout53.xml"/><Relationship Id="rId21" Type="http://schemas.openxmlformats.org/officeDocument/2006/relationships/theme" Target="../theme/theme4.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image" Target="../media/image8.emf"/><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image" Target="../media/image3.emf"/><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image" Target="../media/image8.emf"/><Relationship Id="rId2" Type="http://schemas.openxmlformats.org/officeDocument/2006/relationships/slideLayout" Target="../slideLayouts/slideLayout72.xml"/><Relationship Id="rId16" Type="http://schemas.openxmlformats.org/officeDocument/2006/relationships/image" Target="../media/image3.emf"/><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5" Type="http://schemas.openxmlformats.org/officeDocument/2006/relationships/image" Target="../media/image1.png"/><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image" Target="../media/image3.emf"/><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image" Target="../media/image1.png"/><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theme" Target="../theme/theme6.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 Id="rId14" Type="http://schemas.openxmlformats.org/officeDocument/2006/relationships/image" Target="../media/image8.e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10" Type="http://schemas.openxmlformats.org/officeDocument/2006/relationships/slideLayout" Target="../slideLayouts/slideLayout103.xml"/><Relationship Id="rId19" Type="http://schemas.openxmlformats.org/officeDocument/2006/relationships/theme" Target="../theme/theme7.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18" Type="http://schemas.openxmlformats.org/officeDocument/2006/relationships/slideLayout" Target="../slideLayouts/slideLayout129.xml"/><Relationship Id="rId3" Type="http://schemas.openxmlformats.org/officeDocument/2006/relationships/slideLayout" Target="../slideLayouts/slideLayout114.xml"/><Relationship Id="rId21" Type="http://schemas.openxmlformats.org/officeDocument/2006/relationships/slideLayout" Target="../slideLayouts/slideLayout132.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slideLayout" Target="../slideLayouts/slideLayout128.xml"/><Relationship Id="rId2" Type="http://schemas.openxmlformats.org/officeDocument/2006/relationships/slideLayout" Target="../slideLayouts/slideLayout113.xml"/><Relationship Id="rId16" Type="http://schemas.openxmlformats.org/officeDocument/2006/relationships/slideLayout" Target="../slideLayouts/slideLayout127.xml"/><Relationship Id="rId20" Type="http://schemas.openxmlformats.org/officeDocument/2006/relationships/slideLayout" Target="../slideLayouts/slideLayout131.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24" Type="http://schemas.openxmlformats.org/officeDocument/2006/relationships/image" Target="../media/image1.png"/><Relationship Id="rId5" Type="http://schemas.openxmlformats.org/officeDocument/2006/relationships/slideLayout" Target="../slideLayouts/slideLayout116.xml"/><Relationship Id="rId15" Type="http://schemas.openxmlformats.org/officeDocument/2006/relationships/slideLayout" Target="../slideLayouts/slideLayout126.xml"/><Relationship Id="rId23" Type="http://schemas.openxmlformats.org/officeDocument/2006/relationships/theme" Target="../theme/theme8.xml"/><Relationship Id="rId10" Type="http://schemas.openxmlformats.org/officeDocument/2006/relationships/slideLayout" Target="../slideLayouts/slideLayout121.xml"/><Relationship Id="rId19" Type="http://schemas.openxmlformats.org/officeDocument/2006/relationships/slideLayout" Target="../slideLayouts/slideLayout130.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 Id="rId22" Type="http://schemas.openxmlformats.org/officeDocument/2006/relationships/slideLayout" Target="../slideLayouts/slideLayout13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image" Target="../media/image3.emf"/><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image" Target="../media/image1.png"/><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theme" Target="../theme/theme9.xml"/><Relationship Id="rId5" Type="http://schemas.openxmlformats.org/officeDocument/2006/relationships/slideLayout" Target="../slideLayouts/slideLayout13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image" Target="../media/image8.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4" rtl="0"/>
            <a:r>
              <a:rPr lang="en-gb"/>
              <a:t>Fourth level</a:t>
            </a:r>
            <a:endParaRPr lang="en-US" dirty="0"/>
          </a:p>
        </p:txBody>
      </p:sp>
      <p:pic>
        <p:nvPicPr>
          <p:cNvPr id="3" name="Billede 2"/>
          <p:cNvPicPr>
            <a:picLocks noChangeAspect="1"/>
          </p:cNvPicPr>
          <p:nvPr userDrawn="1"/>
        </p:nvPicPr>
        <p:blipFill>
          <a:blip r:embed="rId2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13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1377184672"/>
      </p:ext>
    </p:extLst>
  </p:cSld>
  <p:clrMap bg1="lt1" tx1="dk1" bg2="lt2" tx2="dk2" accent1="accent1" accent2="accent2" accent3="accent3" accent4="accent4" accent5="accent5" accent6="accent6" hlink="hlink" folHlink="folHlink"/>
  <p:sldLayoutIdLst>
    <p:sldLayoutId id="2147484019" r:id="rId1"/>
    <p:sldLayoutId id="2147484053" r:id="rId2"/>
    <p:sldLayoutId id="2147484050" r:id="rId3"/>
    <p:sldLayoutId id="2147484008" r:id="rId4"/>
    <p:sldLayoutId id="2147484022" r:id="rId5"/>
    <p:sldLayoutId id="2147484011" r:id="rId6"/>
    <p:sldLayoutId id="2147484014" r:id="rId7"/>
    <p:sldLayoutId id="2147484020" r:id="rId8"/>
    <p:sldLayoutId id="2147484051" r:id="rId9"/>
    <p:sldLayoutId id="2147484028" r:id="rId10"/>
    <p:sldLayoutId id="2147484032" r:id="rId11"/>
    <p:sldLayoutId id="2147484018" r:id="rId12"/>
    <p:sldLayoutId id="2147484052" r:id="rId13"/>
    <p:sldLayoutId id="2147484066" r:id="rId14"/>
    <p:sldLayoutId id="2147484069" r:id="rId15"/>
    <p:sldLayoutId id="2147484070" r:id="rId16"/>
    <p:sldLayoutId id="2147484077" r:id="rId17"/>
    <p:sldLayoutId id="2147484075" r:id="rId18"/>
    <p:sldLayoutId id="2147484076" r:id="rId19"/>
    <p:sldLayoutId id="2147484214" r:id="rId2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userDrawn="1">
          <p15:clr>
            <a:srgbClr val="F26B43"/>
          </p15:clr>
        </p15:guide>
        <p15:guide id="28" pos="370" userDrawn="1">
          <p15:clr>
            <a:srgbClr val="F26B43"/>
          </p15:clr>
        </p15:guide>
        <p15:guide id="29" pos="7320" userDrawn="1">
          <p15:clr>
            <a:srgbClr val="F26B43"/>
          </p15:clr>
        </p15:guide>
        <p15:guide id="48" pos="1141" userDrawn="1">
          <p15:clr>
            <a:srgbClr val="F26B43"/>
          </p15:clr>
        </p15:guide>
        <p15:guide id="51" orient="horz" pos="414" userDrawn="1">
          <p15:clr>
            <a:srgbClr val="F26B43"/>
          </p15:clr>
        </p15:guide>
        <p15:guide id="52" pos="4339" userDrawn="1">
          <p15:clr>
            <a:srgbClr val="F26B43"/>
          </p15:clr>
        </p15:guide>
        <p15:guide id="53" pos="4679"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pic>
        <p:nvPicPr>
          <p:cNvPr id="59" name="Billede 58"/>
          <p:cNvPicPr>
            <a:picLocks noChangeAspect="1"/>
          </p:cNvPicPr>
          <p:nvPr userDrawn="1"/>
        </p:nvPicPr>
        <p:blipFill>
          <a:blip r:embed="rId20">
            <a:extLst>
              <a:ext uri="{28A0092B-C50C-407E-A947-70E740481C1C}">
                <a14:useLocalDpi xmlns:a14="http://schemas.microsoft.com/office/drawing/2010/main" val="0"/>
              </a:ext>
            </a:extLst>
          </a:blip>
          <a:stretch>
            <a:fillRect/>
          </a:stretch>
        </p:blipFill>
        <p:spPr>
          <a:xfrm>
            <a:off x="5731247" y="5980534"/>
            <a:ext cx="682990" cy="799598"/>
          </a:xfrm>
          <a:prstGeom prst="rect">
            <a:avLst/>
          </a:prstGeom>
        </p:spPr>
      </p:pic>
    </p:spTree>
    <p:extLst>
      <p:ext uri="{BB962C8B-B14F-4D97-AF65-F5344CB8AC3E}">
        <p14:creationId xmlns:p14="http://schemas.microsoft.com/office/powerpoint/2010/main" val="2572841828"/>
      </p:ext>
    </p:extLst>
  </p:cSld>
  <p:clrMap bg1="lt1" tx1="dk1" bg2="lt2" tx2="dk2" accent1="accent1" accent2="accent2" accent3="accent3" accent4="accent4" accent5="accent5" accent6="accent6" hlink="hlink" folHlink="folHlink"/>
  <p:sldLayoutIdLst>
    <p:sldLayoutId id="2147484216" r:id="rId1"/>
    <p:sldLayoutId id="2147484217" r:id="rId2"/>
    <p:sldLayoutId id="2147484218" r:id="rId3"/>
    <p:sldLayoutId id="2147484219" r:id="rId4"/>
    <p:sldLayoutId id="2147484220" r:id="rId5"/>
    <p:sldLayoutId id="2147484221" r:id="rId6"/>
    <p:sldLayoutId id="2147484222" r:id="rId7"/>
    <p:sldLayoutId id="2147484223" r:id="rId8"/>
    <p:sldLayoutId id="2147484224" r:id="rId9"/>
    <p:sldLayoutId id="2147484225" r:id="rId10"/>
    <p:sldLayoutId id="2147484226" r:id="rId11"/>
    <p:sldLayoutId id="2147484227" r:id="rId12"/>
    <p:sldLayoutId id="2147484228" r:id="rId13"/>
    <p:sldLayoutId id="2147484229" r:id="rId14"/>
    <p:sldLayoutId id="2147484230" r:id="rId15"/>
    <p:sldLayoutId id="2147484231" r:id="rId16"/>
    <p:sldLayoutId id="2147484232" r:id="rId17"/>
    <p:sldLayoutId id="2147484234" r:id="rId18"/>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1"/>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1"/>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2"/>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2"/>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2"/>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4" rtl="0"/>
            <a:r>
              <a:rPr lang="en-gb"/>
              <a:t>Fourth level</a:t>
            </a:r>
          </a:p>
        </p:txBody>
      </p:sp>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rtl="0"/>
            <a:r>
              <a:rPr lang="en-gb" sz="600" b="1" spc="200">
                <a:latin typeface="+mn-lt"/>
              </a:rPr>
              <a:t>SIDE</a:t>
            </a:r>
          </a:p>
          <a:p>
            <a:pPr algn="r" rtl="0"/>
            <a:fld id="{B7B554CF-BBF7-4941-9FD0-458D21B824E3}" type="slidenum">
              <a:rPr lang="en-US" sz="600" b="1" spc="200" baseline="0" smtClean="0">
                <a:latin typeface="+mn-lt"/>
              </a:rPr>
              <a:t>‹nr.›</a:t>
            </a:fld>
            <a:endParaRPr lang="en-US" sz="600" b="1" spc="200" baseline="0" dirty="0">
              <a:latin typeface="+mn-lt"/>
            </a:endParaRPr>
          </a:p>
        </p:txBody>
      </p:sp>
      <p:pic>
        <p:nvPicPr>
          <p:cNvPr id="3" name="Billede 2">
            <a:extLst>
              <a:ext uri="{FF2B5EF4-FFF2-40B4-BE49-F238E27FC236}">
                <a16:creationId xmlns:a16="http://schemas.microsoft.com/office/drawing/2014/main" id="{A1638A97-D391-9CAA-8E6F-A52C9DB839AA}"/>
              </a:ext>
            </a:extLst>
          </p:cNvPr>
          <p:cNvPicPr>
            <a:picLocks noChangeAspect="1"/>
          </p:cNvPicPr>
          <p:nvPr userDrawn="1"/>
        </p:nvPicPr>
        <p:blipFill>
          <a:blip r:embed="rId20"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1458247770"/>
      </p:ext>
    </p:extLst>
  </p:cSld>
  <p:clrMap bg1="lt1" tx1="dk1" bg2="lt2" tx2="dk2" accent1="accent1" accent2="accent2" accent3="accent3" accent4="accent4" accent5="accent5" accent6="accent6" hlink="hlink" folHlink="folHlink"/>
  <p:sldLayoutIdLst>
    <p:sldLayoutId id="2147484236" r:id="rId1"/>
    <p:sldLayoutId id="2147484237" r:id="rId2"/>
    <p:sldLayoutId id="2147484238" r:id="rId3"/>
    <p:sldLayoutId id="2147484239" r:id="rId4"/>
    <p:sldLayoutId id="2147484240" r:id="rId5"/>
    <p:sldLayoutId id="2147484241" r:id="rId6"/>
    <p:sldLayoutId id="2147484242" r:id="rId7"/>
    <p:sldLayoutId id="2147484243" r:id="rId8"/>
    <p:sldLayoutId id="2147484244" r:id="rId9"/>
    <p:sldLayoutId id="2147484245" r:id="rId10"/>
    <p:sldLayoutId id="2147484246" r:id="rId11"/>
    <p:sldLayoutId id="2147484247" r:id="rId12"/>
    <p:sldLayoutId id="2147484248" r:id="rId13"/>
    <p:sldLayoutId id="2147484249" r:id="rId14"/>
    <p:sldLayoutId id="2147484250" r:id="rId15"/>
    <p:sldLayoutId id="2147484251" r:id="rId16"/>
    <p:sldLayoutId id="2147484252" r:id="rId17"/>
    <p:sldLayoutId id="2147484253"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1100871189"/>
      </p:ext>
    </p:extLst>
  </p:cSld>
  <p:clrMap bg1="lt1" tx1="dk1" bg2="lt2" tx2="dk2" accent1="accent1" accent2="accent2" accent3="accent3" accent4="accent4" accent5="accent5" accent6="accent6" hlink="hlink" folHlink="folHlink"/>
  <p:sldLayoutIdLst>
    <p:sldLayoutId id="2147484255" r:id="rId1"/>
    <p:sldLayoutId id="2147484256" r:id="rId2"/>
    <p:sldLayoutId id="2147484257" r:id="rId3"/>
    <p:sldLayoutId id="2147484258" r:id="rId4"/>
    <p:sldLayoutId id="2147484259" r:id="rId5"/>
    <p:sldLayoutId id="2147484260" r:id="rId6"/>
    <p:sldLayoutId id="2147484261" r:id="rId7"/>
    <p:sldLayoutId id="2147484262" r:id="rId8"/>
    <p:sldLayoutId id="2147484263" r:id="rId9"/>
    <p:sldLayoutId id="2147484264"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2"/>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2"/>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3"/>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3"/>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3"/>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207074"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212488648"/>
      </p:ext>
    </p:extLst>
  </p:cSld>
  <p:clrMap bg1="lt1" tx1="dk1" bg2="lt2" tx2="dk2" accent1="accent1" accent2="accent2" accent3="accent3" accent4="accent4" accent5="accent5" accent6="accent6" hlink="hlink" folHlink="folHlink"/>
  <p:sldLayoutIdLst>
    <p:sldLayoutId id="2147484266" r:id="rId1"/>
    <p:sldLayoutId id="2147484267" r:id="rId2"/>
    <p:sldLayoutId id="2147484268" r:id="rId3"/>
    <p:sldLayoutId id="2147484269" r:id="rId4"/>
    <p:sldLayoutId id="2147484270" r:id="rId5"/>
    <p:sldLayoutId id="2147484271" r:id="rId6"/>
    <p:sldLayoutId id="2147484272" r:id="rId7"/>
    <p:sldLayoutId id="2147484273" r:id="rId8"/>
    <p:sldLayoutId id="2147484274" r:id="rId9"/>
    <p:sldLayoutId id="2147484275"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2"/>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2"/>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3"/>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3"/>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3"/>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3322993539"/>
      </p:ext>
    </p:extLst>
  </p:cSld>
  <p:clrMap bg1="lt1" tx1="dk1" bg2="lt2" tx2="dk2" accent1="accent1" accent2="accent2" accent3="accent3" accent4="accent4" accent5="accent5" accent6="accent6" hlink="hlink" folHlink="folHlink"/>
  <p:sldLayoutIdLst>
    <p:sldLayoutId id="2147484277" r:id="rId1"/>
    <p:sldLayoutId id="2147484278" r:id="rId2"/>
    <p:sldLayoutId id="2147484279" r:id="rId3"/>
    <p:sldLayoutId id="2147484280" r:id="rId4"/>
    <p:sldLayoutId id="2147484281" r:id="rId5"/>
    <p:sldLayoutId id="2147484282" r:id="rId6"/>
    <p:sldLayoutId id="2147484283" r:id="rId7"/>
    <p:sldLayoutId id="2147484284" r:id="rId8"/>
    <p:sldLayoutId id="2147484285" r:id="rId9"/>
    <p:sldLayoutId id="2147484286" r:id="rId10"/>
    <p:sldLayoutId id="2147484287" r:id="rId11"/>
    <p:sldLayoutId id="2147484288" r:id="rId12"/>
    <p:sldLayoutId id="2147484289" r:id="rId13"/>
    <p:sldLayoutId id="2147484290" r:id="rId14"/>
    <p:sldLayoutId id="2147484291" r:id="rId15"/>
    <p:sldLayoutId id="2147484292" r:id="rId16"/>
    <p:sldLayoutId id="2147484293" r:id="rId17"/>
    <p:sldLayoutId id="2147484294" r:id="rId18"/>
    <p:sldLayoutId id="2147484295" r:id="rId19"/>
    <p:sldLayoutId id="2147484297" r:id="rId20"/>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2"/>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2"/>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3"/>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3"/>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3"/>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1071462866"/>
      </p:ext>
    </p:extLst>
  </p:cSld>
  <p:clrMap bg1="lt1" tx1="dk1" bg2="lt2" tx2="dk2" accent1="accent1" accent2="accent2" accent3="accent3" accent4="accent4" accent5="accent5" accent6="accent6" hlink="hlink" folHlink="folHlink"/>
  <p:sldLayoutIdLst>
    <p:sldLayoutId id="2147484299" r:id="rId1"/>
    <p:sldLayoutId id="2147484300" r:id="rId2"/>
    <p:sldLayoutId id="2147484301" r:id="rId3"/>
    <p:sldLayoutId id="2147484302" r:id="rId4"/>
    <p:sldLayoutId id="2147484303" r:id="rId5"/>
    <p:sldLayoutId id="2147484304" r:id="rId6"/>
    <p:sldLayoutId id="2147484305" r:id="rId7"/>
    <p:sldLayoutId id="2147484306" r:id="rId8"/>
    <p:sldLayoutId id="2147484307" r:id="rId9"/>
    <p:sldLayoutId id="2147484308" r:id="rId10"/>
    <p:sldLayoutId id="2147484309" r:id="rId11"/>
    <p:sldLayoutId id="2147484310" r:id="rId12"/>
    <p:sldLayoutId id="2147484311" r:id="rId13"/>
    <p:sldLayoutId id="2147484312" r:id="rId14"/>
    <p:sldLayoutId id="2147484313" r:id="rId15"/>
    <p:sldLayoutId id="2147484314" r:id="rId16"/>
    <p:sldLayoutId id="2147484315" r:id="rId17"/>
    <p:sldLayoutId id="2147484316" r:id="rId18"/>
    <p:sldLayoutId id="2147484317" r:id="rId19"/>
    <p:sldLayoutId id="2147484318" r:id="rId20"/>
    <p:sldLayoutId id="2147484319" r:id="rId21"/>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3"/>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3"/>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4"/>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4"/>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4"/>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pic>
        <p:nvPicPr>
          <p:cNvPr id="59" name="Billede 58"/>
          <p:cNvPicPr>
            <a:picLocks noChangeAspect="1"/>
          </p:cNvPicPr>
          <p:nvPr userDrawn="1"/>
        </p:nvPicPr>
        <p:blipFill>
          <a:blip r:embed="rId16"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90623774"/>
      </p:ext>
    </p:extLst>
  </p:cSld>
  <p:clrMap bg1="lt1" tx1="dk1" bg2="lt2" tx2="dk2" accent1="accent1" accent2="accent2" accent3="accent3" accent4="accent4" accent5="accent5" accent6="accent6" hlink="hlink" folHlink="folHlink"/>
  <p:sldLayoutIdLst>
    <p:sldLayoutId id="2147484079" r:id="rId1"/>
    <p:sldLayoutId id="2147484080" r:id="rId2"/>
    <p:sldLayoutId id="2147484081" r:id="rId3"/>
    <p:sldLayoutId id="2147484082" r:id="rId4"/>
    <p:sldLayoutId id="2147484083" r:id="rId5"/>
    <p:sldLayoutId id="2147484084" r:id="rId6"/>
    <p:sldLayoutId id="2147484085" r:id="rId7"/>
    <p:sldLayoutId id="2147484086" r:id="rId8"/>
    <p:sldLayoutId id="2147484087" r:id="rId9"/>
    <p:sldLayoutId id="2147484088" r:id="rId10"/>
    <p:sldLayoutId id="2147484089" r:id="rId11"/>
    <p:sldLayoutId id="2147484090" r:id="rId12"/>
    <p:sldLayoutId id="2147484091" r:id="rId13"/>
    <p:sldLayoutId id="2147484092" r:id="rId14"/>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a:t>Second level</a:t>
            </a:r>
          </a:p>
          <a:p>
            <a:pPr lvl="2"/>
            <a:r>
              <a:rPr lang="en-US"/>
              <a:t>Third level</a:t>
            </a:r>
          </a:p>
          <a:p>
            <a:pPr lvl="3"/>
            <a:r>
              <a:rPr lang="en-US"/>
              <a:t>Fourth level</a:t>
            </a:r>
            <a:endParaRPr lang="en-US" dirty="0"/>
          </a:p>
        </p:txBody>
      </p:sp>
      <p:pic>
        <p:nvPicPr>
          <p:cNvPr id="59" name="Billede 58"/>
          <p:cNvPicPr>
            <a:picLocks noChangeAspect="1"/>
          </p:cNvPicPr>
          <p:nvPr userDrawn="1"/>
        </p:nvPicPr>
        <p:blipFill>
          <a:blip r:embed="rId18"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1403060158"/>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 id="2147484105" r:id="rId12"/>
    <p:sldLayoutId id="2147484106" r:id="rId13"/>
    <p:sldLayoutId id="2147484107" r:id="rId14"/>
    <p:sldLayoutId id="2147484108" r:id="rId15"/>
    <p:sldLayoutId id="2147484109" r:id="rId16"/>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9"/>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9"/>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0"/>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0"/>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0"/>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pic>
        <p:nvPicPr>
          <p:cNvPr id="59" name="Billede 58"/>
          <p:cNvPicPr>
            <a:picLocks noChangeAspect="1"/>
          </p:cNvPicPr>
          <p:nvPr userDrawn="1"/>
        </p:nvPicPr>
        <p:blipFill>
          <a:blip r:embed="rId2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025521441"/>
      </p:ext>
    </p:extLst>
  </p:cSld>
  <p:clrMap bg1="lt1" tx1="dk1" bg2="lt2" tx2="dk2" accent1="accent1" accent2="accent2" accent3="accent3" accent4="accent4" accent5="accent5" accent6="accent6" hlink="hlink" folHlink="folHlink"/>
  <p:sldLayoutIdLst>
    <p:sldLayoutId id="2147484111" r:id="rId1"/>
    <p:sldLayoutId id="2147484112" r:id="rId2"/>
    <p:sldLayoutId id="2147484113" r:id="rId3"/>
    <p:sldLayoutId id="2147484114" r:id="rId4"/>
    <p:sldLayoutId id="2147484115" r:id="rId5"/>
    <p:sldLayoutId id="2147484116" r:id="rId6"/>
    <p:sldLayoutId id="2147484117" r:id="rId7"/>
    <p:sldLayoutId id="2147484118" r:id="rId8"/>
    <p:sldLayoutId id="2147484119" r:id="rId9"/>
    <p:sldLayoutId id="2147484120" r:id="rId10"/>
    <p:sldLayoutId id="2147484121" r:id="rId11"/>
    <p:sldLayoutId id="2147484122" r:id="rId12"/>
    <p:sldLayoutId id="2147484123" r:id="rId13"/>
    <p:sldLayoutId id="2147484124" r:id="rId14"/>
    <p:sldLayoutId id="2147484126" r:id="rId15"/>
    <p:sldLayoutId id="2147484127" r:id="rId16"/>
    <p:sldLayoutId id="2147484128" r:id="rId17"/>
    <p:sldLayoutId id="2147484129" r:id="rId18"/>
    <p:sldLayoutId id="2147484130" r:id="rId19"/>
    <p:sldLayoutId id="2147484131" r:id="rId2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2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2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a:t>Fourth level</a:t>
            </a:r>
            <a:endParaRPr lang="en-US" dirty="0"/>
          </a:p>
        </p:txBody>
      </p:sp>
      <p:pic>
        <p:nvPicPr>
          <p:cNvPr id="82" name="Billede 81"/>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8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599389992"/>
      </p:ext>
    </p:extLst>
  </p:cSld>
  <p:clrMap bg1="lt1" tx1="dk1" bg2="lt2" tx2="dk2" accent1="accent1" accent2="accent2" accent3="accent3" accent4="accent4" accent5="accent5" accent6="accent6" hlink="hlink" folHlink="folHlink"/>
  <p:sldLayoutIdLst>
    <p:sldLayoutId id="2147484133" r:id="rId1"/>
    <p:sldLayoutId id="2147484134" r:id="rId2"/>
    <p:sldLayoutId id="2147484135" r:id="rId3"/>
    <p:sldLayoutId id="2147484136" r:id="rId4"/>
    <p:sldLayoutId id="2147484137" r:id="rId5"/>
    <p:sldLayoutId id="2147484138" r:id="rId6"/>
    <p:sldLayoutId id="2147484139" r:id="rId7"/>
    <p:sldLayoutId id="2147484140" r:id="rId8"/>
    <p:sldLayoutId id="2147484141" r:id="rId9"/>
    <p:sldLayoutId id="2147484142" r:id="rId10"/>
    <p:sldLayoutId id="2147484143" r:id="rId11"/>
    <p:sldLayoutId id="2147484144" r:id="rId12"/>
    <p:sldLayoutId id="2147484148" r:id="rId13"/>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6"/>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6"/>
        </a:buBlip>
        <a:defRPr sz="1400" kern="1200">
          <a:solidFill>
            <a:schemeClr val="tx1"/>
          </a:solidFill>
          <a:latin typeface="+mn-lt"/>
          <a:ea typeface="+mn-ea"/>
          <a:cs typeface="+mn-cs"/>
        </a:defRPr>
      </a:lvl2pPr>
      <a:lvl3pPr marL="898525" indent="-171450" algn="l" defTabSz="914318" rtl="0" eaLnBrk="1" latinLnBrk="0" hangingPunct="1">
        <a:lnSpc>
          <a:spcPct val="120000"/>
        </a:lnSpc>
        <a:spcBef>
          <a:spcPts val="499"/>
        </a:spcBef>
        <a:buFontTx/>
        <a:buBlip>
          <a:blip r:embed="rId17"/>
        </a:buBlip>
        <a:defRPr sz="1200" kern="1200">
          <a:solidFill>
            <a:schemeClr val="tx1"/>
          </a:solidFill>
          <a:latin typeface="+mn-lt"/>
          <a:ea typeface="+mn-ea"/>
          <a:cs typeface="+mn-cs"/>
        </a:defRPr>
      </a:lvl3pPr>
      <a:lvl4pPr marL="1163638" indent="-171450" algn="l" defTabSz="914318" rtl="0" eaLnBrk="1" latinLnBrk="0" hangingPunct="1">
        <a:lnSpc>
          <a:spcPct val="120000"/>
        </a:lnSpc>
        <a:spcBef>
          <a:spcPts val="499"/>
        </a:spcBef>
        <a:buFontTx/>
        <a:buBlip>
          <a:blip r:embed="rId17"/>
        </a:buBlip>
        <a:tabLst>
          <a:tab pos="1163638" algn="l"/>
        </a:tabLst>
        <a:defRPr sz="1000" kern="1200">
          <a:solidFill>
            <a:schemeClr val="tx1">
              <a:alpha val="70000"/>
            </a:schemeClr>
          </a:solidFill>
          <a:latin typeface="+mn-lt"/>
          <a:ea typeface="+mn-ea"/>
          <a:cs typeface="+mn-cs"/>
        </a:defRPr>
      </a:lvl4pPr>
      <a:lvl5pPr marL="1163638" indent="-171450" algn="l" defTabSz="914318" rtl="0" eaLnBrk="1" latinLnBrk="0" hangingPunct="1">
        <a:lnSpc>
          <a:spcPct val="120000"/>
        </a:lnSpc>
        <a:spcBef>
          <a:spcPts val="499"/>
        </a:spcBef>
        <a:buFontTx/>
        <a:buBlip>
          <a:blip r:embed="rId17"/>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5" name="Billede 4"/>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327147" y="6338917"/>
            <a:ext cx="1002543" cy="265095"/>
          </a:xfrm>
          <a:prstGeom prst="rect">
            <a:avLst/>
          </a:prstGeom>
        </p:spPr>
      </p:pic>
    </p:spTree>
    <p:extLst>
      <p:ext uri="{BB962C8B-B14F-4D97-AF65-F5344CB8AC3E}">
        <p14:creationId xmlns:p14="http://schemas.microsoft.com/office/powerpoint/2010/main" val="1573258491"/>
      </p:ext>
    </p:extLst>
  </p:cSld>
  <p:clrMap bg1="lt1" tx1="dk1" bg2="lt2" tx2="dk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37170532"/>
      </p:ext>
    </p:extLst>
  </p:cSld>
  <p:clrMap bg1="lt1" tx1="dk1" bg2="lt2" tx2="dk2" accent1="accent1" accent2="accent2" accent3="accent3" accent4="accent4" accent5="accent5" accent6="accent6" hlink="hlink" folHlink="folHlink"/>
  <p:sldLayoutIdLst>
    <p:sldLayoutId id="2147484162" r:id="rId1"/>
    <p:sldLayoutId id="2147484163" r:id="rId2"/>
    <p:sldLayoutId id="2147484164" r:id="rId3"/>
    <p:sldLayoutId id="2147484165" r:id="rId4"/>
    <p:sldLayoutId id="2147484166" r:id="rId5"/>
    <p:sldLayoutId id="2147484167" r:id="rId6"/>
    <p:sldLayoutId id="2147484168" r:id="rId7"/>
    <p:sldLayoutId id="2147484169" r:id="rId8"/>
    <p:sldLayoutId id="2147484170" r:id="rId9"/>
    <p:sldLayoutId id="2147484171" r:id="rId10"/>
    <p:sldLayoutId id="2147484172" r:id="rId11"/>
    <p:sldLayoutId id="2147484173" r:id="rId12"/>
    <p:sldLayoutId id="2147484174" r:id="rId13"/>
    <p:sldLayoutId id="2147484175" r:id="rId14"/>
    <p:sldLayoutId id="2147484176" r:id="rId15"/>
    <p:sldLayoutId id="2147484177" r:id="rId16"/>
    <p:sldLayoutId id="2147484178" r:id="rId17"/>
    <p:sldLayoutId id="2147484179"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3" name="Billede 2">
            <a:extLst>
              <a:ext uri="{FF2B5EF4-FFF2-40B4-BE49-F238E27FC236}">
                <a16:creationId xmlns:a16="http://schemas.microsoft.com/office/drawing/2014/main" id="{83E1A902-8B62-0032-6D19-E36597B580D2}"/>
              </a:ext>
            </a:extLst>
          </p:cNvPr>
          <p:cNvPicPr>
            <a:picLocks noChangeAspect="1"/>
          </p:cNvPicPr>
          <p:nvPr userDrawn="1"/>
        </p:nvPicPr>
        <p:blipFill>
          <a:blip r:embed="rId24"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2835180787"/>
      </p:ext>
    </p:extLst>
  </p:cSld>
  <p:clrMap bg1="lt1" tx1="dk1" bg2="lt2" tx2="dk2" accent1="accent1" accent2="accent2" accent3="accent3" accent4="accent4" accent5="accent5" accent6="accent6" hlink="hlink" folHlink="folHlink"/>
  <p:sldLayoutIdLst>
    <p:sldLayoutId id="2147484181" r:id="rId1"/>
    <p:sldLayoutId id="2147484182" r:id="rId2"/>
    <p:sldLayoutId id="2147484183" r:id="rId3"/>
    <p:sldLayoutId id="2147484184" r:id="rId4"/>
    <p:sldLayoutId id="2147484185" r:id="rId5"/>
    <p:sldLayoutId id="2147484186" r:id="rId6"/>
    <p:sldLayoutId id="2147484187" r:id="rId7"/>
    <p:sldLayoutId id="2147484188" r:id="rId8"/>
    <p:sldLayoutId id="2147484189" r:id="rId9"/>
    <p:sldLayoutId id="2147484190" r:id="rId10"/>
    <p:sldLayoutId id="2147484191" r:id="rId11"/>
    <p:sldLayoutId id="2147484192" r:id="rId12"/>
    <p:sldLayoutId id="2147484193" r:id="rId13"/>
    <p:sldLayoutId id="2147484194" r:id="rId14"/>
    <p:sldLayoutId id="2147484195" r:id="rId15"/>
    <p:sldLayoutId id="2147484196" r:id="rId16"/>
    <p:sldLayoutId id="2147484197" r:id="rId17"/>
    <p:sldLayoutId id="2147484198" r:id="rId18"/>
    <p:sldLayoutId id="2147484199" r:id="rId19"/>
    <p:sldLayoutId id="2147484200" r:id="rId20"/>
    <p:sldLayoutId id="2147484201" r:id="rId21"/>
    <p:sldLayoutId id="2147484202" r:id="rId22"/>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3" name="Billede 2">
            <a:extLst>
              <a:ext uri="{FF2B5EF4-FFF2-40B4-BE49-F238E27FC236}">
                <a16:creationId xmlns:a16="http://schemas.microsoft.com/office/drawing/2014/main" id="{BBCEC930-184B-85E0-701E-E0345407A106}"/>
              </a:ext>
            </a:extLst>
          </p:cNvPr>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2135517547"/>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1.xml"/><Relationship Id="rId1" Type="http://schemas.openxmlformats.org/officeDocument/2006/relationships/slideLayout" Target="../slideLayouts/slideLayout19.xml"/><Relationship Id="rId4" Type="http://schemas.openxmlformats.org/officeDocument/2006/relationships/image" Target="../media/image3.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3.xml"/><Relationship Id="rId1" Type="http://schemas.openxmlformats.org/officeDocument/2006/relationships/slideLayout" Target="../slideLayouts/slideLayout113.xml"/></Relationships>
</file>

<file path=ppt/slides/_rels/slide1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8" Type="http://schemas.openxmlformats.org/officeDocument/2006/relationships/image" Target="../media/image39.jpg"/><Relationship Id="rId13" Type="http://schemas.openxmlformats.org/officeDocument/2006/relationships/image" Target="../media/image44.jpg"/><Relationship Id="rId3" Type="http://schemas.openxmlformats.org/officeDocument/2006/relationships/image" Target="../media/image34.jpg"/><Relationship Id="rId7" Type="http://schemas.openxmlformats.org/officeDocument/2006/relationships/image" Target="../media/image38.jpg"/><Relationship Id="rId12" Type="http://schemas.openxmlformats.org/officeDocument/2006/relationships/image" Target="../media/image43.jp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37.jpg"/><Relationship Id="rId11" Type="http://schemas.openxmlformats.org/officeDocument/2006/relationships/image" Target="../media/image42.jpg"/><Relationship Id="rId5" Type="http://schemas.openxmlformats.org/officeDocument/2006/relationships/image" Target="../media/image36.jpg"/><Relationship Id="rId10" Type="http://schemas.openxmlformats.org/officeDocument/2006/relationships/image" Target="../media/image41.jpg"/><Relationship Id="rId4" Type="http://schemas.openxmlformats.org/officeDocument/2006/relationships/image" Target="../media/image35.jpg"/><Relationship Id="rId9" Type="http://schemas.openxmlformats.org/officeDocument/2006/relationships/image" Target="../media/image40.jpg"/><Relationship Id="rId14" Type="http://schemas.openxmlformats.org/officeDocument/2006/relationships/image" Target="../media/image3.emf"/></Relationships>
</file>

<file path=ppt/slides/_rels/slide1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8.xml"/><Relationship Id="rId1" Type="http://schemas.openxmlformats.org/officeDocument/2006/relationships/slideLayout" Target="../slideLayouts/slideLayout140.xml"/><Relationship Id="rId5" Type="http://schemas.openxmlformats.org/officeDocument/2006/relationships/image" Target="../media/image49.png"/><Relationship Id="rId4" Type="http://schemas.openxmlformats.org/officeDocument/2006/relationships/image" Target="../media/image48.png"/></Relationships>
</file>

<file path=ppt/slides/_rels/slide21.xml.rels><?xml version="1.0" encoding="UTF-8" standalone="yes"?>
<Relationships xmlns="http://schemas.openxmlformats.org/package/2006/relationships"><Relationship Id="rId2" Type="http://schemas.openxmlformats.org/officeDocument/2006/relationships/image" Target="../media/image50.jpeg"/><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9.xml"/><Relationship Id="rId1" Type="http://schemas.openxmlformats.org/officeDocument/2006/relationships/slideLayout" Target="../slideLayouts/slideLayout113.xml"/></Relationships>
</file>

<file path=ppt/slides/_rels/slide23.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notesSlide" Target="../notesSlides/notesSlide20.xml"/><Relationship Id="rId1" Type="http://schemas.openxmlformats.org/officeDocument/2006/relationships/slideLayout" Target="../slideLayouts/slideLayout4.xml"/><Relationship Id="rId5" Type="http://schemas.openxmlformats.org/officeDocument/2006/relationships/image" Target="../media/image54.emf"/><Relationship Id="rId4" Type="http://schemas.openxmlformats.org/officeDocument/2006/relationships/image" Target="../media/image53.emf"/></Relationships>
</file>

<file path=ppt/slides/_rels/slide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1.xml"/><Relationship Id="rId1" Type="http://schemas.openxmlformats.org/officeDocument/2006/relationships/slideLayout" Target="../slideLayouts/slideLayout11.xml"/><Relationship Id="rId5" Type="http://schemas.openxmlformats.org/officeDocument/2006/relationships/image" Target="../media/image56.jpeg"/><Relationship Id="rId4" Type="http://schemas.openxmlformats.org/officeDocument/2006/relationships/image" Target="../media/image55.jpeg"/></Relationships>
</file>

<file path=ppt/slides/_rels/slide2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2.xml"/><Relationship Id="rId1" Type="http://schemas.openxmlformats.org/officeDocument/2006/relationships/slideLayout" Target="../slideLayouts/slideLayout11.xml"/><Relationship Id="rId5" Type="http://schemas.openxmlformats.org/officeDocument/2006/relationships/image" Target="../media/image3.emf"/><Relationship Id="rId4" Type="http://schemas.openxmlformats.org/officeDocument/2006/relationships/image" Target="../media/image58.jpeg"/></Relationships>
</file>

<file path=ppt/slides/_rels/slide26.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3.xml"/><Relationship Id="rId1" Type="http://schemas.openxmlformats.org/officeDocument/2006/relationships/slideLayout" Target="../slideLayouts/slideLayout11.xml"/><Relationship Id="rId4" Type="http://schemas.openxmlformats.org/officeDocument/2006/relationships/image" Target="../media/image60.jpeg"/></Relationships>
</file>

<file path=ppt/slides/_rels/slide2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4.xml"/><Relationship Id="rId1" Type="http://schemas.openxmlformats.org/officeDocument/2006/relationships/slideLayout" Target="../slideLayouts/slideLayout172.xml"/><Relationship Id="rId5" Type="http://schemas.openxmlformats.org/officeDocument/2006/relationships/image" Target="../media/image62.jpeg"/><Relationship Id="rId4" Type="http://schemas.openxmlformats.org/officeDocument/2006/relationships/image" Target="../media/image61.jpeg"/></Relationships>
</file>

<file path=ppt/slides/_rels/slide2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5.xml"/><Relationship Id="rId1" Type="http://schemas.openxmlformats.org/officeDocument/2006/relationships/slideLayout" Target="../slideLayouts/slideLayout172.xml"/></Relationships>
</file>

<file path=ppt/slides/_rels/slide29.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3.xml"/><Relationship Id="rId1" Type="http://schemas.openxmlformats.org/officeDocument/2006/relationships/slideLayout" Target="../slideLayouts/slideLayout34.xml"/></Relationships>
</file>

<file path=ppt/slides/_rels/slide30.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notesSlide" Target="../notesSlides/notesSlide26.xml"/><Relationship Id="rId1" Type="http://schemas.openxmlformats.org/officeDocument/2006/relationships/slideLayout" Target="../slideLayouts/slideLayout4.xml"/><Relationship Id="rId5" Type="http://schemas.openxmlformats.org/officeDocument/2006/relationships/image" Target="../media/image67.emf"/><Relationship Id="rId4" Type="http://schemas.openxmlformats.org/officeDocument/2006/relationships/image" Target="../media/image66.emf"/></Relationships>
</file>

<file path=ppt/slides/_rels/slide3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69.emf"/></Relationships>
</file>

<file path=ppt/slides/_rels/slide3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71.emf"/><Relationship Id="rId2" Type="http://schemas.openxmlformats.org/officeDocument/2006/relationships/notesSlide" Target="../notesSlides/notesSlide29.xml"/><Relationship Id="rId1" Type="http://schemas.openxmlformats.org/officeDocument/2006/relationships/slideLayout" Target="../slideLayouts/slideLayout4.xml"/><Relationship Id="rId5" Type="http://schemas.openxmlformats.org/officeDocument/2006/relationships/image" Target="../media/image73.emf"/><Relationship Id="rId4" Type="http://schemas.openxmlformats.org/officeDocument/2006/relationships/image" Target="../media/image72.e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7.xml"/><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8.xml"/><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0.xml"/><Relationship Id="rId1" Type="http://schemas.openxmlformats.org/officeDocument/2006/relationships/slideLayout" Target="../slideLayouts/slideLayout19.xml"/></Relationships>
</file>

<file path=ppt/slides/_rels/slide45.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1.xml"/><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2.xml"/><Relationship Id="rId1" Type="http://schemas.openxmlformats.org/officeDocument/2006/relationships/slideLayout" Target="../slideLayouts/slideLayout239.xml"/><Relationship Id="rId5" Type="http://schemas.openxmlformats.org/officeDocument/2006/relationships/image" Target="../media/image8.emf"/><Relationship Id="rId4" Type="http://schemas.openxmlformats.org/officeDocument/2006/relationships/image" Target="../media/image3.emf"/></Relationships>
</file>

<file path=ppt/slides/_rels/slide47.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notesSlide" Target="../notesSlides/notesSlide43.xml"/><Relationship Id="rId1" Type="http://schemas.openxmlformats.org/officeDocument/2006/relationships/slideLayout" Target="../slideLayouts/slideLayout16.xml"/></Relationships>
</file>

<file path=ppt/slides/_rels/slide4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4.xml"/><Relationship Id="rId1" Type="http://schemas.openxmlformats.org/officeDocument/2006/relationships/slideLayout" Target="../slideLayouts/slideLayout132.xml"/></Relationships>
</file>

<file path=ppt/slides/_rels/slide49.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5.xml"/><Relationship Id="rId1" Type="http://schemas.openxmlformats.org/officeDocument/2006/relationships/slideLayout" Target="../slideLayouts/slideLayout177.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115.xml"/></Relationships>
</file>

<file path=ppt/slides/_rels/slide50.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6.xml"/><Relationship Id="rId1" Type="http://schemas.openxmlformats.org/officeDocument/2006/relationships/slideLayout" Target="../slideLayouts/slideLayout132.xml"/><Relationship Id="rId6" Type="http://schemas.openxmlformats.org/officeDocument/2006/relationships/image" Target="../media/image92.png"/><Relationship Id="rId5" Type="http://schemas.openxmlformats.org/officeDocument/2006/relationships/image" Target="../media/image91.png"/><Relationship Id="rId4" Type="http://schemas.openxmlformats.org/officeDocument/2006/relationships/image" Target="../media/image90.png"/></Relationships>
</file>

<file path=ppt/slides/_rels/slide51.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47.xml"/><Relationship Id="rId1" Type="http://schemas.openxmlformats.org/officeDocument/2006/relationships/slideLayout" Target="../slideLayouts/slideLayout70.xml"/></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4.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29.jpeg"/><Relationship Id="rId3" Type="http://schemas.openxmlformats.org/officeDocument/2006/relationships/image" Target="../media/image24.jpg"/><Relationship Id="rId7" Type="http://schemas.openxmlformats.org/officeDocument/2006/relationships/image" Target="../media/image28.jpeg"/><Relationship Id="rId2" Type="http://schemas.openxmlformats.org/officeDocument/2006/relationships/notesSlide" Target="../notesSlides/notesSlide7.xml"/><Relationship Id="rId1" Type="http://schemas.openxmlformats.org/officeDocument/2006/relationships/slideLayout" Target="../slideLayouts/slideLayout115.xml"/><Relationship Id="rId6" Type="http://schemas.openxmlformats.org/officeDocument/2006/relationships/image" Target="../media/image27.jpeg"/><Relationship Id="rId5" Type="http://schemas.openxmlformats.org/officeDocument/2006/relationships/image" Target="../media/image26.jpeg"/><Relationship Id="rId4" Type="http://schemas.openxmlformats.org/officeDocument/2006/relationships/image" Target="../media/image25.jpeg"/><Relationship Id="rId9" Type="http://schemas.openxmlformats.org/officeDocument/2006/relationships/image" Target="../media/image30.jpeg"/></Relationships>
</file>

<file path=ppt/slides/_rels/slide8.xml.rels><?xml version="1.0" encoding="UTF-8" standalone="yes"?>
<Relationships xmlns="http://schemas.openxmlformats.org/package/2006/relationships"><Relationship Id="rId8" Type="http://schemas.openxmlformats.org/officeDocument/2006/relationships/hyperlink" Target="https://www.en.hum.aau.dk/" TargetMode="External"/><Relationship Id="rId13" Type="http://schemas.openxmlformats.org/officeDocument/2006/relationships/hyperlink" Target="https://www.en.tech.aau.dk/" TargetMode="External"/><Relationship Id="rId3" Type="http://schemas.openxmlformats.org/officeDocument/2006/relationships/hyperlink" Target="https://www.medicine.aau.dk/" TargetMode="External"/><Relationship Id="rId7" Type="http://schemas.openxmlformats.org/officeDocument/2006/relationships/hyperlink" Target="https://www.en.engineering.aau.dk/" TargetMode="External"/><Relationship Id="rId12" Type="http://schemas.openxmlformats.org/officeDocument/2006/relationships/hyperlink" Target="https://vbn.aau.dk/en/persons/126904" TargetMode="External"/><Relationship Id="rId17" Type="http://schemas.openxmlformats.org/officeDocument/2006/relationships/hyperlink" Target="https://www.law.aau.dk/" TargetMode="External"/><Relationship Id="rId2" Type="http://schemas.openxmlformats.org/officeDocument/2006/relationships/notesSlide" Target="../notesSlides/notesSlide8.xml"/><Relationship Id="rId16" Type="http://schemas.openxmlformats.org/officeDocument/2006/relationships/hyperlink" Target="https://www.en.aau.dk/about-aau/organisation-management/administration/" TargetMode="External"/><Relationship Id="rId1" Type="http://schemas.openxmlformats.org/officeDocument/2006/relationships/slideLayout" Target="../slideLayouts/slideLayout183.xml"/><Relationship Id="rId6" Type="http://schemas.openxmlformats.org/officeDocument/2006/relationships/hyperlink" Target="https://vbn.aau.dk/da/persons/149455" TargetMode="External"/><Relationship Id="rId11" Type="http://schemas.openxmlformats.org/officeDocument/2006/relationships/hyperlink" Target="https://vbn.aau.dk/en/persons/110440" TargetMode="External"/><Relationship Id="rId5" Type="http://schemas.openxmlformats.org/officeDocument/2006/relationships/hyperlink" Target="https://vbn.aau.dk/en/persons/109424" TargetMode="External"/><Relationship Id="rId15" Type="http://schemas.openxmlformats.org/officeDocument/2006/relationships/hyperlink" Target="https://vbn.aau.dk/en/persons/dorte-stigaard" TargetMode="External"/><Relationship Id="rId10" Type="http://schemas.openxmlformats.org/officeDocument/2006/relationships/hyperlink" Target="https://vbn.aau.dk/da/persons/103763" TargetMode="External"/><Relationship Id="rId4" Type="http://schemas.openxmlformats.org/officeDocument/2006/relationships/hyperlink" Target="https://vbn.aau.dk/en/persons/107549" TargetMode="External"/><Relationship Id="rId9" Type="http://schemas.openxmlformats.org/officeDocument/2006/relationships/hyperlink" Target="https://vbn.aau.dk/en/persons/138299" TargetMode="External"/><Relationship Id="rId14" Type="http://schemas.openxmlformats.org/officeDocument/2006/relationships/hyperlink" Target="https://www.en.innovation.aau.dk/"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ladsholder til billede 3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4" name="Titel 3"/>
          <p:cNvSpPr>
            <a:spLocks noGrp="1"/>
          </p:cNvSpPr>
          <p:nvPr>
            <p:ph type="title"/>
          </p:nvPr>
        </p:nvSpPr>
        <p:spPr/>
        <p:txBody>
          <a:bodyPr rtlCol="0"/>
          <a:lstStyle/>
          <a:p>
            <a:pPr rtl="0"/>
            <a:endParaRPr lang="da-DK" dirty="0"/>
          </a:p>
        </p:txBody>
      </p:sp>
      <p:sp>
        <p:nvSpPr>
          <p:cNvPr id="7" name="Pladsholder til tekst 6"/>
          <p:cNvSpPr>
            <a:spLocks noGrp="1"/>
          </p:cNvSpPr>
          <p:nvPr>
            <p:ph type="body" sz="quarter" idx="12"/>
          </p:nvPr>
        </p:nvSpPr>
        <p:spPr/>
        <p:txBody>
          <a:bodyPr rtlCol="0"/>
          <a:lstStyle/>
          <a:p>
            <a:pPr rtl="0"/>
            <a:endParaRPr lang="da-DK"/>
          </a:p>
        </p:txBody>
      </p:sp>
      <p:pic>
        <p:nvPicPr>
          <p:cNvPr id="2" name="Billed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22906726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rtlCol="0"/>
          <a:lstStyle/>
          <a:p>
            <a:pPr rtl="0"/>
            <a:r>
              <a:rPr lang="en-gb"/>
              <a:t>KEY FIGURES FOR THE FACULTIES</a:t>
            </a:r>
            <a:endParaRPr lang="da-DK" dirty="0"/>
          </a:p>
        </p:txBody>
      </p:sp>
      <p:graphicFrame>
        <p:nvGraphicFramePr>
          <p:cNvPr id="5" name="Tabel 4"/>
          <p:cNvGraphicFramePr>
            <a:graphicFrameLocks noGrp="1"/>
          </p:cNvGraphicFramePr>
          <p:nvPr>
            <p:extLst>
              <p:ext uri="{D42A27DB-BD31-4B8C-83A1-F6EECF244321}">
                <p14:modId xmlns:p14="http://schemas.microsoft.com/office/powerpoint/2010/main" val="1974577515"/>
              </p:ext>
            </p:extLst>
          </p:nvPr>
        </p:nvGraphicFramePr>
        <p:xfrm>
          <a:off x="1416000" y="1999701"/>
          <a:ext cx="9360000" cy="3937194"/>
        </p:xfrm>
        <a:graphic>
          <a:graphicData uri="http://schemas.openxmlformats.org/drawingml/2006/table">
            <a:tbl>
              <a:tblPr firstRow="1" bandRow="1">
                <a:tableStyleId>{5940675A-B579-460E-94D1-54222C63F5DA}</a:tableStyleId>
              </a:tblPr>
              <a:tblGrid>
                <a:gridCol w="2340000">
                  <a:extLst>
                    <a:ext uri="{9D8B030D-6E8A-4147-A177-3AD203B41FA5}">
                      <a16:colId xmlns:a16="http://schemas.microsoft.com/office/drawing/2014/main" val="1506603307"/>
                    </a:ext>
                  </a:extLst>
                </a:gridCol>
                <a:gridCol w="2340000">
                  <a:extLst>
                    <a:ext uri="{9D8B030D-6E8A-4147-A177-3AD203B41FA5}">
                      <a16:colId xmlns:a16="http://schemas.microsoft.com/office/drawing/2014/main" val="1153640191"/>
                    </a:ext>
                  </a:extLst>
                </a:gridCol>
                <a:gridCol w="2340000">
                  <a:extLst>
                    <a:ext uri="{9D8B030D-6E8A-4147-A177-3AD203B41FA5}">
                      <a16:colId xmlns:a16="http://schemas.microsoft.com/office/drawing/2014/main" val="333679416"/>
                    </a:ext>
                  </a:extLst>
                </a:gridCol>
                <a:gridCol w="2340000">
                  <a:extLst>
                    <a:ext uri="{9D8B030D-6E8A-4147-A177-3AD203B41FA5}">
                      <a16:colId xmlns:a16="http://schemas.microsoft.com/office/drawing/2014/main" val="2961948022"/>
                    </a:ext>
                  </a:extLst>
                </a:gridCol>
              </a:tblGrid>
              <a:tr h="656169">
                <a:tc>
                  <a:txBody>
                    <a:bodyPr/>
                    <a:lstStyle/>
                    <a:p>
                      <a:pPr rtl="0"/>
                      <a:r>
                        <a:rPr lang="en-gb" sz="1800" b="1" spc="0" dirty="0"/>
                        <a:t>SOCIAL SCIENCES &amp; HUMANITIES</a:t>
                      </a:r>
                      <a:endParaRPr lang="da-DK" sz="1800" b="1"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MEDICINE</a:t>
                      </a:r>
                      <a:endParaRPr lang="da-DK" sz="1800" b="1"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TECH</a:t>
                      </a:r>
                      <a:endParaRPr lang="da-DK" sz="1800" b="1"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ENGINEERING</a:t>
                      </a:r>
                      <a:endParaRPr lang="da-DK" sz="1800" b="1"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59548840"/>
                  </a:ext>
                </a:extLst>
              </a:tr>
              <a:tr h="656169">
                <a:tc>
                  <a:txBody>
                    <a:bodyPr/>
                    <a:lstStyle/>
                    <a:p>
                      <a:pPr rtl="0"/>
                      <a:r>
                        <a:rPr lang="en-gb" sz="1800" b="1" kern="1200" spc="0" dirty="0">
                          <a:solidFill>
                            <a:srgbClr val="99CCFF"/>
                          </a:solidFill>
                          <a:latin typeface="+mn-lt"/>
                          <a:ea typeface="+mn-ea"/>
                          <a:cs typeface="+mn-cs"/>
                        </a:rPr>
                        <a:t>6</a:t>
                      </a:r>
                      <a:r>
                        <a:rPr lang="en-gb" sz="1800" spc="0" dirty="0"/>
                        <a:t> departments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2</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4</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5</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315904443"/>
                  </a:ext>
                </a:extLst>
              </a:tr>
              <a:tr h="656169">
                <a:tc>
                  <a:txBody>
                    <a:bodyPr/>
                    <a:lstStyle/>
                    <a:p>
                      <a:pPr rtl="0"/>
                      <a:r>
                        <a:rPr lang="en-gb" sz="1800" b="1" kern="1200" spc="0" dirty="0">
                          <a:solidFill>
                            <a:srgbClr val="99CCFF"/>
                          </a:solidFill>
                          <a:latin typeface="+mn-lt"/>
                          <a:ea typeface="+mn-ea"/>
                          <a:cs typeface="+mn-cs"/>
                        </a:rPr>
                        <a:t>11,606</a:t>
                      </a:r>
                      <a:r>
                        <a:rPr lang="en-gb" sz="1800" spc="0" dirty="0">
                          <a:solidFill>
                            <a:srgbClr val="FF0000"/>
                          </a:solidFill>
                        </a:rPr>
                        <a:t> </a:t>
                      </a:r>
                      <a:r>
                        <a:rPr lang="en-gb" sz="1800" spc="0" dirty="0"/>
                        <a:t>students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2,006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4,405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3,237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049064497"/>
                  </a:ext>
                </a:extLst>
              </a:tr>
              <a:tr h="656229">
                <a:tc>
                  <a:txBody>
                    <a:bodyPr/>
                    <a:lstStyle/>
                    <a:p>
                      <a:pPr rtl="0"/>
                      <a:r>
                        <a:rPr lang="en-gb" sz="1800" b="1" kern="1200" spc="0" dirty="0">
                          <a:solidFill>
                            <a:srgbClr val="99CCFF"/>
                          </a:solidFill>
                          <a:latin typeface="+mn-lt"/>
                          <a:ea typeface="+mn-ea"/>
                          <a:cs typeface="+mn-cs"/>
                        </a:rPr>
                        <a:t>114 </a:t>
                      </a:r>
                      <a:r>
                        <a:rPr lang="en-gb" sz="1800" spc="0" dirty="0"/>
                        <a:t> PhD students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226 </a:t>
                      </a:r>
                      <a:r>
                        <a:rPr lang="en-gb" sz="1800" spc="0" dirty="0"/>
                        <a:t>PhD students</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215</a:t>
                      </a:r>
                      <a:r>
                        <a:rPr lang="en-gb" sz="1800" spc="0" dirty="0"/>
                        <a:t> PhD students</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294</a:t>
                      </a:r>
                      <a:r>
                        <a:rPr lang="en-gb" sz="1800" spc="0" dirty="0"/>
                        <a:t> PhD students</a:t>
                      </a:r>
                    </a:p>
                    <a:p>
                      <a:pPr rtl="0"/>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69522070"/>
                  </a:ext>
                </a:extLst>
              </a:tr>
              <a:tr h="656229">
                <a:tc>
                  <a:txBody>
                    <a:bodyPr/>
                    <a:lstStyle/>
                    <a:p>
                      <a:pPr rtl="0"/>
                      <a:r>
                        <a:rPr lang="en-gb" sz="1800" b="1" kern="1200" spc="0" dirty="0">
                          <a:solidFill>
                            <a:srgbClr val="99CCFF"/>
                          </a:solidFill>
                          <a:latin typeface="+mn-lt"/>
                          <a:ea typeface="+mn-ea"/>
                          <a:cs typeface="+mn-cs"/>
                        </a:rPr>
                        <a:t>808 </a:t>
                      </a:r>
                      <a:r>
                        <a:rPr lang="en-gb" sz="1800" spc="0" dirty="0"/>
                        <a:t>FTEs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326 </a:t>
                      </a:r>
                      <a:r>
                        <a:rPr lang="en-gb" sz="1800" spc="0" dirty="0"/>
                        <a:t>FTEs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698 </a:t>
                      </a:r>
                      <a:r>
                        <a:rPr lang="en-gb" sz="1800" spc="0" dirty="0"/>
                        <a:t>FTEs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857 </a:t>
                      </a:r>
                      <a:r>
                        <a:rPr lang="en-gb" sz="1800" spc="0" dirty="0"/>
                        <a:t>FTEs</a:t>
                      </a:r>
                      <a:endParaRPr lang="da-DK" sz="1800" spc="0" dirty="0"/>
                    </a:p>
                    <a:p>
                      <a:pPr rtl="0"/>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91102856"/>
                  </a:ext>
                </a:extLst>
              </a:tr>
              <a:tr h="656229">
                <a:tc>
                  <a:txBody>
                    <a:bodyPr/>
                    <a:lstStyle/>
                    <a:p>
                      <a:pPr rtl="0"/>
                      <a:r>
                        <a:rPr lang="en-gb" sz="1800" spc="0" dirty="0"/>
                        <a:t>DKK </a:t>
                      </a:r>
                      <a:r>
                        <a:rPr lang="en-gb" sz="1800" b="1" kern="1200" spc="0" dirty="0">
                          <a:solidFill>
                            <a:srgbClr val="99CCFF"/>
                          </a:solidFill>
                          <a:latin typeface="+mn-lt"/>
                          <a:ea typeface="+mn-ea"/>
                          <a:cs typeface="+mn-cs"/>
                        </a:rPr>
                        <a:t>920 </a:t>
                      </a:r>
                      <a:r>
                        <a:rPr lang="en-gb" sz="1800" spc="0" dirty="0"/>
                        <a:t>mill. </a:t>
                      </a:r>
                      <a:r>
                        <a:rPr lang="en-gb" sz="900" spc="0" dirty="0"/>
                        <a:t>(revenue)</a:t>
                      </a:r>
                      <a:endParaRPr lang="da-DK" sz="9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427 </a:t>
                      </a:r>
                      <a:r>
                        <a:rPr lang="en-gb" sz="1800" spc="0" dirty="0"/>
                        <a:t>mill. </a:t>
                      </a:r>
                      <a:r>
                        <a:rPr lang="en-gb" sz="900" spc="0" dirty="0"/>
                        <a:t>(revenue)</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846 </a:t>
                      </a:r>
                      <a:r>
                        <a:rPr lang="en-gb" sz="1800" spc="0" dirty="0"/>
                        <a:t>mill. </a:t>
                      </a:r>
                      <a:r>
                        <a:rPr lang="en-gb" sz="900" spc="0" dirty="0"/>
                        <a:t>(revenue)</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1,015 </a:t>
                      </a:r>
                      <a:r>
                        <a:rPr lang="en-gb" sz="1800" spc="0" dirty="0"/>
                        <a:t>mill. </a:t>
                      </a:r>
                      <a:r>
                        <a:rPr lang="en-gb" sz="900" spc="0" dirty="0"/>
                        <a:t>(revenue)</a:t>
                      </a:r>
                    </a:p>
                    <a:p>
                      <a:pPr rtl="0"/>
                      <a:endParaRPr lang="da-DK" sz="1800" kern="1200" spc="0" dirty="0">
                        <a:solidFill>
                          <a:srgbClr val="FF0000"/>
                        </a:solidFill>
                        <a:latin typeface="+mn-lt"/>
                        <a:ea typeface="+mn-ea"/>
                        <a:cs typeface="+mn-cs"/>
                      </a:endParaRP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51941742"/>
                  </a:ext>
                </a:extLst>
              </a:tr>
            </a:tbl>
          </a:graphicData>
        </a:graphic>
      </p:graphicFrame>
    </p:spTree>
    <p:extLst>
      <p:ext uri="{BB962C8B-B14F-4D97-AF65-F5344CB8AC3E}">
        <p14:creationId xmlns:p14="http://schemas.microsoft.com/office/powerpoint/2010/main" val="15283484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descr="Et billede, der indeholder person, mand, sport&#10;&#10;Automatisk genereret beskrivelse">
            <a:extLst>
              <a:ext uri="{FF2B5EF4-FFF2-40B4-BE49-F238E27FC236}">
                <a16:creationId xmlns:a16="http://schemas.microsoft.com/office/drawing/2014/main" id="{BDB5098B-28E9-454A-9994-32D724D038CD}"/>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b="-1"/>
          <a:stretch/>
        </p:blipFill>
        <p:spPr>
          <a:xfrm>
            <a:off x="7439025" y="0"/>
            <a:ext cx="4752975" cy="6858000"/>
          </a:xfrm>
          <a:noFill/>
        </p:spPr>
      </p:pic>
      <p:sp>
        <p:nvSpPr>
          <p:cNvPr id="2" name="Pladsholder til slidenummer 1"/>
          <p:cNvSpPr>
            <a:spLocks noGrp="1"/>
          </p:cNvSpPr>
          <p:nvPr>
            <p:ph type="sldNum" sz="quarter" idx="10"/>
          </p:nvPr>
        </p:nvSpPr>
        <p:spPr>
          <a:xfrm>
            <a:off x="11339887" y="593223"/>
            <a:ext cx="571468" cy="227164"/>
          </a:xfrm>
        </p:spPr>
        <p:txBody>
          <a:bodyPr rtlCol="0">
            <a:normAutofit/>
          </a:bodyPr>
          <a:lstStyle/>
          <a:p>
            <a:pPr>
              <a:lnSpc>
                <a:spcPct val="90000"/>
              </a:lnSpc>
              <a:spcAft>
                <a:spcPts val="600"/>
              </a:spcAft>
            </a:pPr>
            <a:fld id="{D8D877B3-D348-4611-9BDB-C5374591D951}" type="slidenum">
              <a:rPr lang="en-US" sz="900" smtClean="0"/>
              <a:pPr>
                <a:lnSpc>
                  <a:spcPct val="90000"/>
                </a:lnSpc>
                <a:spcAft>
                  <a:spcPts val="600"/>
                </a:spcAft>
              </a:pPr>
              <a:t>11</a:t>
            </a:fld>
            <a:endParaRPr lang="en-US" sz="900"/>
          </a:p>
        </p:txBody>
      </p:sp>
      <p:sp>
        <p:nvSpPr>
          <p:cNvPr id="3" name="Titel 2"/>
          <p:cNvSpPr>
            <a:spLocks noGrp="1"/>
          </p:cNvSpPr>
          <p:nvPr>
            <p:ph type="title"/>
          </p:nvPr>
        </p:nvSpPr>
        <p:spPr>
          <a:xfrm>
            <a:off x="587374" y="359273"/>
            <a:ext cx="6033862" cy="1621619"/>
          </a:xfrm>
        </p:spPr>
        <p:txBody>
          <a:bodyPr vert="horz" lIns="0" tIns="192024" rIns="0" bIns="0" rtlCol="0" anchor="t" anchorCtr="0">
            <a:normAutofit/>
          </a:bodyPr>
          <a:lstStyle/>
          <a:p>
            <a:pPr>
              <a:lnSpc>
                <a:spcPct val="90000"/>
              </a:lnSpc>
            </a:pPr>
            <a:r>
              <a:rPr lang="en-US" b="1" kern="1200" spc="300" baseline="0" dirty="0">
                <a:latin typeface="+mn-lt"/>
                <a:ea typeface="+mj-ea"/>
                <a:cs typeface="+mj-cs"/>
              </a:rPr>
              <a:t>AAU – KNOWLEDGE FOR THE WORLD</a:t>
            </a:r>
          </a:p>
        </p:txBody>
      </p:sp>
      <p:sp>
        <p:nvSpPr>
          <p:cNvPr id="4" name="Tekstfelt 3"/>
          <p:cNvSpPr txBox="1"/>
          <p:nvPr/>
        </p:nvSpPr>
        <p:spPr>
          <a:xfrm>
            <a:off x="587375" y="2143359"/>
            <a:ext cx="6091011" cy="3752115"/>
          </a:xfrm>
          <a:prstGeom prst="rect">
            <a:avLst/>
          </a:prstGeom>
        </p:spPr>
        <p:txBody>
          <a:bodyPr vert="horz" lIns="0" tIns="45720" rIns="0" bIns="45720" rtlCol="0">
            <a:normAutofit/>
          </a:bodyPr>
          <a:lstStyle/>
          <a:p>
            <a:pPr marL="285750" indent="-285750" defTabSz="914318">
              <a:lnSpc>
                <a:spcPct val="90000"/>
              </a:lnSpc>
              <a:spcBef>
                <a:spcPts val="600"/>
              </a:spcBef>
              <a:buBlip>
                <a:blip r:embed="rId4"/>
              </a:buBlip>
            </a:pPr>
            <a:r>
              <a:rPr lang="en-US" sz="1600" dirty="0"/>
              <a:t>All degree </a:t>
            </a:r>
            <a:r>
              <a:rPr lang="en-US" sz="1600" dirty="0" err="1"/>
              <a:t>programmes</a:t>
            </a:r>
            <a:r>
              <a:rPr lang="en-US" sz="1600" dirty="0"/>
              <a:t> and research activities at Aalborg University are </a:t>
            </a:r>
            <a:r>
              <a:rPr lang="en-US" sz="1600" b="1" dirty="0"/>
              <a:t>problem and project-based</a:t>
            </a:r>
            <a:r>
              <a:rPr lang="en-US" sz="1600" dirty="0"/>
              <a:t> and have an </a:t>
            </a:r>
            <a:r>
              <a:rPr lang="en-US" sz="1600" b="1" dirty="0"/>
              <a:t>interdisciplinary</a:t>
            </a:r>
            <a:r>
              <a:rPr lang="en-US" sz="1600" dirty="0"/>
              <a:t> focus. </a:t>
            </a:r>
          </a:p>
          <a:p>
            <a:pPr marL="285750" indent="-285750" defTabSz="914318">
              <a:lnSpc>
                <a:spcPct val="90000"/>
              </a:lnSpc>
              <a:spcBef>
                <a:spcPts val="600"/>
              </a:spcBef>
              <a:buBlip>
                <a:blip r:embed="rId4"/>
              </a:buBlip>
            </a:pPr>
            <a:endParaRPr lang="en-US" sz="1600" dirty="0"/>
          </a:p>
          <a:p>
            <a:pPr marL="285750" indent="-285750" defTabSz="914318">
              <a:lnSpc>
                <a:spcPct val="90000"/>
              </a:lnSpc>
              <a:spcBef>
                <a:spcPts val="600"/>
              </a:spcBef>
              <a:buBlip>
                <a:blip r:embed="rId4"/>
              </a:buBlip>
            </a:pPr>
            <a:r>
              <a:rPr lang="en-US" sz="1600" dirty="0"/>
              <a:t>Through strong interplay between staff and students and intense </a:t>
            </a:r>
            <a:r>
              <a:rPr lang="en-US" sz="1600" b="1" dirty="0"/>
              <a:t>collaboration</a:t>
            </a:r>
            <a:r>
              <a:rPr lang="en-US" sz="1600" dirty="0"/>
              <a:t> with public and private sectors, we offer degree </a:t>
            </a:r>
            <a:r>
              <a:rPr lang="en-US" sz="1600" dirty="0" err="1"/>
              <a:t>programmes</a:t>
            </a:r>
            <a:r>
              <a:rPr lang="en-US" sz="1600" dirty="0"/>
              <a:t> with a real-world approach and provide </a:t>
            </a:r>
            <a:r>
              <a:rPr lang="en-US" sz="1600" b="1" dirty="0"/>
              <a:t>world-class research</a:t>
            </a:r>
            <a:r>
              <a:rPr lang="en-US" sz="1600" dirty="0"/>
              <a:t>.</a:t>
            </a:r>
          </a:p>
          <a:p>
            <a:pPr defTabSz="914318">
              <a:lnSpc>
                <a:spcPct val="90000"/>
              </a:lnSpc>
              <a:spcBef>
                <a:spcPts val="600"/>
              </a:spcBef>
            </a:pPr>
            <a:r>
              <a:rPr lang="en-US" sz="1600" dirty="0"/>
              <a:t> </a:t>
            </a:r>
          </a:p>
          <a:p>
            <a:pPr marL="285750" indent="-285750" defTabSz="914318">
              <a:lnSpc>
                <a:spcPct val="90000"/>
              </a:lnSpc>
              <a:spcBef>
                <a:spcPts val="600"/>
              </a:spcBef>
              <a:buBlip>
                <a:blip r:embed="rId4"/>
              </a:buBlip>
            </a:pPr>
            <a:r>
              <a:rPr lang="en-US" sz="1600" dirty="0"/>
              <a:t>This results in new insights, new solutions to societal challenges and </a:t>
            </a:r>
            <a:r>
              <a:rPr lang="en-US" sz="1600" b="1" dirty="0"/>
              <a:t>knowledge that changes the world</a:t>
            </a:r>
            <a:r>
              <a:rPr lang="en-US" sz="1600" dirty="0"/>
              <a:t>. </a:t>
            </a:r>
          </a:p>
        </p:txBody>
      </p:sp>
    </p:spTree>
    <p:extLst>
      <p:ext uri="{BB962C8B-B14F-4D97-AF65-F5344CB8AC3E}">
        <p14:creationId xmlns:p14="http://schemas.microsoft.com/office/powerpoint/2010/main" val="34778564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87374" y="370290"/>
            <a:ext cx="7535222" cy="1474385"/>
          </a:xfrm>
        </p:spPr>
        <p:txBody>
          <a:bodyPr rtlCol="0"/>
          <a:lstStyle/>
          <a:p>
            <a:pPr rtl="0"/>
            <a:r>
              <a:rPr lang="en-gb" dirty="0"/>
              <a:t>THE AAU APPROACH</a:t>
            </a:r>
            <a:br>
              <a:rPr lang="da-DK" dirty="0"/>
            </a:br>
            <a:r>
              <a:rPr lang="en-gb" sz="2000" dirty="0"/>
              <a:t>SYNERGY BETWEEN AAU'S CORE ACTIVITIES</a:t>
            </a:r>
            <a:endParaRPr lang="da-DK" sz="2000" dirty="0"/>
          </a:p>
        </p:txBody>
      </p:sp>
      <p:sp>
        <p:nvSpPr>
          <p:cNvPr id="5" name="Oval 17"/>
          <p:cNvSpPr/>
          <p:nvPr/>
        </p:nvSpPr>
        <p:spPr>
          <a:xfrm>
            <a:off x="4635925" y="1844675"/>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7" name="Oval 17"/>
          <p:cNvSpPr/>
          <p:nvPr/>
        </p:nvSpPr>
        <p:spPr>
          <a:xfrm>
            <a:off x="5460871"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8" name="Oval 17"/>
          <p:cNvSpPr/>
          <p:nvPr/>
        </p:nvSpPr>
        <p:spPr>
          <a:xfrm>
            <a:off x="3792836"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9" name="Rektangel 8"/>
          <p:cNvSpPr/>
          <p:nvPr/>
        </p:nvSpPr>
        <p:spPr>
          <a:xfrm>
            <a:off x="5151141" y="2510744"/>
            <a:ext cx="1402948"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RESEARCH</a:t>
            </a:r>
            <a:endParaRPr lang="da-DK" sz="1600" dirty="0"/>
          </a:p>
        </p:txBody>
      </p:sp>
      <p:sp>
        <p:nvSpPr>
          <p:cNvPr id="10" name="Rektangel 9"/>
          <p:cNvSpPr/>
          <p:nvPr/>
        </p:nvSpPr>
        <p:spPr>
          <a:xfrm>
            <a:off x="5539068" y="3780979"/>
            <a:ext cx="627095" cy="338554"/>
          </a:xfrm>
          <a:prstGeom prst="rect">
            <a:avLst/>
          </a:prstGeom>
        </p:spPr>
        <p:txBody>
          <a:bodyPr wrap="none" rtlCol="0">
            <a:spAutoFit/>
          </a:bodyPr>
          <a:lstStyle/>
          <a:p>
            <a:pPr lvl="0" rtl="0"/>
            <a:r>
              <a:rPr lang="en-gb" sz="1600" b="1">
                <a:latin typeface="Arial" panose="020B0604020202020204" pitchFamily="34" charset="0"/>
                <a:cs typeface="Arial" panose="020B0604020202020204" pitchFamily="34" charset="0"/>
              </a:rPr>
              <a:t>AAU</a:t>
            </a:r>
            <a:endParaRPr lang="da-DK" sz="1600" b="1" dirty="0"/>
          </a:p>
        </p:txBody>
      </p:sp>
      <p:sp>
        <p:nvSpPr>
          <p:cNvPr id="11" name="Rektangel 10"/>
          <p:cNvSpPr/>
          <p:nvPr/>
        </p:nvSpPr>
        <p:spPr>
          <a:xfrm>
            <a:off x="3879989" y="4244198"/>
            <a:ext cx="1580882"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EDUCATION</a:t>
            </a:r>
            <a:endParaRPr lang="da-DK" sz="1600" dirty="0"/>
          </a:p>
        </p:txBody>
      </p:sp>
      <p:sp>
        <p:nvSpPr>
          <p:cNvPr id="12" name="Rektangel 11"/>
          <p:cNvSpPr/>
          <p:nvPr/>
        </p:nvSpPr>
        <p:spPr>
          <a:xfrm>
            <a:off x="6345168" y="4244198"/>
            <a:ext cx="1430135"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INNOVATION</a:t>
            </a:r>
            <a:endParaRPr lang="da-DK" sz="1600" dirty="0"/>
          </a:p>
        </p:txBody>
      </p:sp>
      <p:cxnSp>
        <p:nvCxnSpPr>
          <p:cNvPr id="13" name="Straight Connector 20"/>
          <p:cNvCxnSpPr/>
          <p:nvPr/>
        </p:nvCxnSpPr>
        <p:spPr>
          <a:xfrm flipH="1">
            <a:off x="7286208" y="2680021"/>
            <a:ext cx="1203665"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20"/>
          <p:cNvCxnSpPr/>
          <p:nvPr/>
        </p:nvCxnSpPr>
        <p:spPr>
          <a:xfrm flipH="1">
            <a:off x="8066757" y="4413475"/>
            <a:ext cx="423116"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17" name="Rektangel 16"/>
          <p:cNvSpPr/>
          <p:nvPr/>
        </p:nvSpPr>
        <p:spPr>
          <a:xfrm>
            <a:off x="8650188" y="2547282"/>
            <a:ext cx="2516221" cy="1077218"/>
          </a:xfrm>
          <a:prstGeom prst="rect">
            <a:avLst/>
          </a:prstGeom>
        </p:spPr>
        <p:txBody>
          <a:bodyPr wrap="square" rtlCol="0">
            <a:spAutoFit/>
          </a:bodyPr>
          <a:lstStyle/>
          <a:p>
            <a:pPr rtl="0"/>
            <a:r>
              <a:rPr lang="en-gb" sz="1600">
                <a:latin typeface="Arial" panose="020B0604020202020204" pitchFamily="34" charset="0"/>
                <a:cs typeface="Arial" panose="020B0604020202020204" pitchFamily="34" charset="0"/>
              </a:rPr>
              <a:t>Developing new knowledge of relevance to the challenges of society</a:t>
            </a:r>
            <a:endParaRPr lang="da-DK" sz="1600" dirty="0">
              <a:latin typeface="Arial" panose="020B0604020202020204" pitchFamily="34" charset="0"/>
              <a:ea typeface="Fjalla One" charset="0"/>
              <a:cs typeface="Arial" panose="020B0604020202020204" pitchFamily="34" charset="0"/>
            </a:endParaRPr>
          </a:p>
        </p:txBody>
      </p:sp>
      <p:sp>
        <p:nvSpPr>
          <p:cNvPr id="23" name="Rektangel 22"/>
          <p:cNvSpPr/>
          <p:nvPr/>
        </p:nvSpPr>
        <p:spPr>
          <a:xfrm>
            <a:off x="8650189" y="4244198"/>
            <a:ext cx="2516221" cy="1323439"/>
          </a:xfrm>
          <a:prstGeom prst="rect">
            <a:avLst/>
          </a:prstGeom>
        </p:spPr>
        <p:txBody>
          <a:bodyPr wrap="square" rtlCol="0">
            <a:spAutoFit/>
          </a:bodyPr>
          <a:lstStyle/>
          <a:p>
            <a:pPr rtl="0">
              <a:spcBef>
                <a:spcPct val="20000"/>
              </a:spcBef>
              <a:buClr>
                <a:srgbClr val="1F497D">
                  <a:lumMod val="50000"/>
                </a:srgbClr>
              </a:buClr>
            </a:pPr>
            <a:r>
              <a:rPr lang="en-gb" sz="1600">
                <a:latin typeface="Arial" panose="020B0604020202020204" pitchFamily="34" charset="0"/>
                <a:cs typeface="Arial" panose="020B0604020202020204" pitchFamily="34" charset="0"/>
              </a:rPr>
              <a:t>Developing new solutions across disciplines – and as co-creation between students, researchers and the wider world</a:t>
            </a:r>
          </a:p>
        </p:txBody>
      </p:sp>
      <p:cxnSp>
        <p:nvCxnSpPr>
          <p:cNvPr id="25" name="Straight Connector 20"/>
          <p:cNvCxnSpPr/>
          <p:nvPr/>
        </p:nvCxnSpPr>
        <p:spPr>
          <a:xfrm flipH="1">
            <a:off x="2225711" y="4413475"/>
            <a:ext cx="1269499"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26" name="Rektangel 25"/>
          <p:cNvSpPr/>
          <p:nvPr/>
        </p:nvSpPr>
        <p:spPr>
          <a:xfrm>
            <a:off x="1162473" y="2551843"/>
            <a:ext cx="2719965" cy="1077218"/>
          </a:xfrm>
          <a:prstGeom prst="rect">
            <a:avLst/>
          </a:prstGeom>
        </p:spPr>
        <p:txBody>
          <a:bodyPr wrap="square" rtlCol="0">
            <a:spAutoFit/>
          </a:bodyPr>
          <a:lstStyle/>
          <a:p>
            <a:pPr rtl="0">
              <a:spcBef>
                <a:spcPct val="20000"/>
              </a:spcBef>
              <a:buClr>
                <a:srgbClr val="1F497D">
                  <a:lumMod val="50000"/>
                </a:srgbClr>
              </a:buClr>
            </a:pPr>
            <a:r>
              <a:rPr lang="en-gb" sz="1600">
                <a:latin typeface="Arial" panose="020B0604020202020204" pitchFamily="34" charset="0"/>
                <a:cs typeface="Arial" panose="020B0604020202020204" pitchFamily="34" charset="0"/>
              </a:rPr>
              <a:t>Degree programmes based on the educational model Problem-Based Learning (PBL)</a:t>
            </a:r>
          </a:p>
        </p:txBody>
      </p:sp>
      <p:cxnSp>
        <p:nvCxnSpPr>
          <p:cNvPr id="28" name="Straight Connector 20"/>
          <p:cNvCxnSpPr/>
          <p:nvPr/>
        </p:nvCxnSpPr>
        <p:spPr>
          <a:xfrm flipH="1" flipV="1">
            <a:off x="2223766" y="3660823"/>
            <a:ext cx="1" cy="754417"/>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24" name="Kombinationstegning 23"/>
          <p:cNvSpPr/>
          <p:nvPr/>
        </p:nvSpPr>
        <p:spPr>
          <a:xfrm>
            <a:off x="5466781" y="3438609"/>
            <a:ext cx="754731" cy="839449"/>
          </a:xfrm>
          <a:custGeom>
            <a:avLst/>
            <a:gdLst>
              <a:gd name="connsiteX0" fmla="*/ 377700 w 754731"/>
              <a:gd name="connsiteY0" fmla="*/ 0 h 839449"/>
              <a:gd name="connsiteX1" fmla="*/ 403532 w 754731"/>
              <a:gd name="connsiteY1" fmla="*/ 23477 h 839449"/>
              <a:gd name="connsiteX2" fmla="*/ 753610 w 754731"/>
              <a:gd name="connsiteY2" fmla="*/ 759408 h 839449"/>
              <a:gd name="connsiteX3" fmla="*/ 754731 w 754731"/>
              <a:gd name="connsiteY3" fmla="*/ 781603 h 839449"/>
              <a:gd name="connsiteX4" fmla="*/ 726583 w 754731"/>
              <a:gd name="connsiteY4" fmla="*/ 791222 h 839449"/>
              <a:gd name="connsiteX5" fmla="*/ 386290 w 754731"/>
              <a:gd name="connsiteY5" fmla="*/ 839449 h 839449"/>
              <a:gd name="connsiteX6" fmla="*/ 24483 w 754731"/>
              <a:gd name="connsiteY6" fmla="*/ 784749 h 839449"/>
              <a:gd name="connsiteX7" fmla="*/ 0 w 754731"/>
              <a:gd name="connsiteY7" fmla="*/ 775788 h 839449"/>
              <a:gd name="connsiteX8" fmla="*/ 827 w 754731"/>
              <a:gd name="connsiteY8" fmla="*/ 759408 h 839449"/>
              <a:gd name="connsiteX9" fmla="*/ 245085 w 754731"/>
              <a:gd name="connsiteY9" fmla="*/ 144185 h 83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731" h="839449">
                <a:moveTo>
                  <a:pt x="377700" y="0"/>
                </a:moveTo>
                <a:lnTo>
                  <a:pt x="403532" y="23477"/>
                </a:lnTo>
                <a:cubicBezTo>
                  <a:pt x="596187" y="216132"/>
                  <a:pt x="724534" y="473097"/>
                  <a:pt x="753610" y="759408"/>
                </a:cubicBezTo>
                <a:lnTo>
                  <a:pt x="754731" y="781603"/>
                </a:lnTo>
                <a:lnTo>
                  <a:pt x="726583" y="791222"/>
                </a:lnTo>
                <a:cubicBezTo>
                  <a:pt x="618595" y="822618"/>
                  <a:pt x="504408" y="839449"/>
                  <a:pt x="386290" y="839449"/>
                </a:cubicBezTo>
                <a:cubicBezTo>
                  <a:pt x="260298" y="839449"/>
                  <a:pt x="138778" y="820299"/>
                  <a:pt x="24483" y="784749"/>
                </a:cubicBezTo>
                <a:lnTo>
                  <a:pt x="0" y="775788"/>
                </a:lnTo>
                <a:lnTo>
                  <a:pt x="827" y="759408"/>
                </a:lnTo>
                <a:cubicBezTo>
                  <a:pt x="24192" y="529336"/>
                  <a:pt x="111658" y="318215"/>
                  <a:pt x="245085" y="144185"/>
                </a:cubicBezTo>
                <a:close/>
              </a:path>
            </a:pathLst>
          </a:custGeom>
          <a:solidFill>
            <a:schemeClr val="tx1">
              <a:alpha val="31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91440" rtlCol="0" anchor="ctr">
            <a:noAutofit/>
          </a:bodyPr>
          <a:lstStyle/>
          <a:p>
            <a:pPr algn="ctr" rtl="0"/>
            <a:endParaRPr lang="en-US" sz="4400" dirty="0"/>
          </a:p>
        </p:txBody>
      </p:sp>
    </p:spTree>
    <p:extLst>
      <p:ext uri="{BB962C8B-B14F-4D97-AF65-F5344CB8AC3E}">
        <p14:creationId xmlns:p14="http://schemas.microsoft.com/office/powerpoint/2010/main" val="92348984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descr="Et billede, der indeholder person, indendørs, computer, bærbar computer&#10;&#10;Automatisk genereret beskrivelse"/>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20" y="10"/>
            <a:ext cx="12191980" cy="6857990"/>
          </a:xfrm>
          <a:noFill/>
        </p:spPr>
      </p:pic>
      <p:sp>
        <p:nvSpPr>
          <p:cNvPr id="3" name="Titel 2"/>
          <p:cNvSpPr>
            <a:spLocks noGrp="1"/>
          </p:cNvSpPr>
          <p:nvPr>
            <p:ph type="title"/>
          </p:nvPr>
        </p:nvSpPr>
        <p:spPr>
          <a:xfrm>
            <a:off x="2441575" y="2910841"/>
            <a:ext cx="7341129" cy="1036319"/>
          </a:xfrm>
        </p:spPr>
        <p:txBody>
          <a:bodyPr tIns="0" anchor="ctr" anchorCtr="0">
            <a:normAutofit/>
          </a:bodyPr>
          <a:lstStyle/>
          <a:p>
            <a:r>
              <a:rPr lang="en-gb" dirty="0"/>
              <a:t>STUDENTS AT AAU</a:t>
            </a:r>
            <a:endParaRPr lang="da-DK" dirty="0"/>
          </a:p>
        </p:txBody>
      </p:sp>
    </p:spTree>
    <p:extLst>
      <p:ext uri="{BB962C8B-B14F-4D97-AF65-F5344CB8AC3E}">
        <p14:creationId xmlns:p14="http://schemas.microsoft.com/office/powerpoint/2010/main" val="21720585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ladsholder til billede 1"/>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p:pic>
      <p:sp>
        <p:nvSpPr>
          <p:cNvPr id="4" name="Titel 3"/>
          <p:cNvSpPr>
            <a:spLocks noGrp="1"/>
          </p:cNvSpPr>
          <p:nvPr>
            <p:ph type="title"/>
          </p:nvPr>
        </p:nvSpPr>
        <p:spPr>
          <a:xfrm>
            <a:off x="587374" y="359273"/>
            <a:ext cx="6851394" cy="1621619"/>
          </a:xfrm>
        </p:spPr>
        <p:txBody>
          <a:bodyPr/>
          <a:lstStyle/>
          <a:p>
            <a:r>
              <a:rPr lang="en-US" sz="2800" dirty="0"/>
              <a:t>EUROPE’S BEST ENGINEERING PROGRAMMES </a:t>
            </a:r>
            <a:r>
              <a:rPr lang="da-DK" sz="2800" dirty="0"/>
              <a:t>AND THE </a:t>
            </a:r>
            <a:br>
              <a:rPr lang="da-DK" sz="2800" dirty="0"/>
            </a:br>
            <a:r>
              <a:rPr lang="da-DK" sz="2800" dirty="0"/>
              <a:t>FOURTH BEST IN THE WORLD</a:t>
            </a:r>
          </a:p>
        </p:txBody>
      </p:sp>
      <p:sp>
        <p:nvSpPr>
          <p:cNvPr id="6" name="Pladsholder til tekst 5"/>
          <p:cNvSpPr>
            <a:spLocks noGrp="1"/>
          </p:cNvSpPr>
          <p:nvPr>
            <p:ph type="body" sz="quarter" idx="12"/>
          </p:nvPr>
        </p:nvSpPr>
        <p:spPr>
          <a:xfrm>
            <a:off x="587375" y="2209861"/>
            <a:ext cx="4991389" cy="3752115"/>
          </a:xfrm>
        </p:spPr>
        <p:txBody>
          <a:bodyPr/>
          <a:lstStyle/>
          <a:p>
            <a:pPr marL="0" indent="0">
              <a:buNone/>
            </a:pPr>
            <a:r>
              <a:rPr lang="en-US" dirty="0"/>
              <a:t>According to MIT and 50 global thought leaders. </a:t>
            </a:r>
            <a:br>
              <a:rPr lang="en-US" dirty="0"/>
            </a:br>
            <a:r>
              <a:rPr lang="en-US" dirty="0"/>
              <a:t>AAU is surpassed by only three American universities.</a:t>
            </a:r>
          </a:p>
          <a:p>
            <a:endParaRPr lang="da-DK" dirty="0"/>
          </a:p>
          <a:p>
            <a:pPr marL="0" indent="0">
              <a:buNone/>
            </a:pPr>
            <a:r>
              <a:rPr lang="da-DK" b="1" dirty="0"/>
              <a:t>TOP 5:</a:t>
            </a:r>
          </a:p>
          <a:p>
            <a:pPr marL="0" indent="0">
              <a:buNone/>
            </a:pPr>
            <a:r>
              <a:rPr lang="en-US" b="1" dirty="0"/>
              <a:t>1. </a:t>
            </a:r>
            <a:r>
              <a:rPr lang="en-US" dirty="0"/>
              <a:t>Olin College of Engineering (US)</a:t>
            </a:r>
          </a:p>
          <a:p>
            <a:pPr marL="0" indent="0">
              <a:buNone/>
            </a:pPr>
            <a:r>
              <a:rPr lang="en-US" b="1" dirty="0"/>
              <a:t>2. </a:t>
            </a:r>
            <a:r>
              <a:rPr lang="en-US" dirty="0"/>
              <a:t>Massachusetts Institute of Technology (MIT) (US)</a:t>
            </a:r>
          </a:p>
          <a:p>
            <a:pPr marL="0" indent="0">
              <a:buNone/>
            </a:pPr>
            <a:r>
              <a:rPr lang="da-DK" b="1" dirty="0"/>
              <a:t>3</a:t>
            </a:r>
            <a:r>
              <a:rPr lang="da-DK" dirty="0"/>
              <a:t>. Stanford University (US)</a:t>
            </a:r>
          </a:p>
          <a:p>
            <a:pPr marL="0" indent="0">
              <a:buNone/>
            </a:pPr>
            <a:r>
              <a:rPr lang="da-DK" b="1" dirty="0"/>
              <a:t>4. Aalborg University - AAU (DK)</a:t>
            </a:r>
            <a:endParaRPr lang="da-DK" dirty="0"/>
          </a:p>
          <a:p>
            <a:pPr marL="0" indent="0">
              <a:buNone/>
            </a:pPr>
            <a:r>
              <a:rPr lang="en-US" b="1" dirty="0"/>
              <a:t>5. </a:t>
            </a:r>
            <a:r>
              <a:rPr lang="en-US" dirty="0"/>
              <a:t>Delft University of Technology (NL)</a:t>
            </a:r>
          </a:p>
          <a:p>
            <a:pPr marL="0" indent="0">
              <a:buNone/>
            </a:pPr>
            <a:endParaRPr lang="da-DK" dirty="0"/>
          </a:p>
        </p:txBody>
      </p:sp>
    </p:spTree>
    <p:extLst>
      <p:ext uri="{BB962C8B-B14F-4D97-AF65-F5344CB8AC3E}">
        <p14:creationId xmlns:p14="http://schemas.microsoft.com/office/powerpoint/2010/main" val="12556748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a:extLst>
              <a:ext uri="{FF2B5EF4-FFF2-40B4-BE49-F238E27FC236}">
                <a16:creationId xmlns:a16="http://schemas.microsoft.com/office/drawing/2014/main" id="{9A046276-9960-0222-0743-D050E3638487}"/>
              </a:ext>
            </a:extLst>
          </p:cNvPr>
          <p:cNvGraphicFramePr/>
          <p:nvPr>
            <p:extLst>
              <p:ext uri="{D42A27DB-BD31-4B8C-83A1-F6EECF244321}">
                <p14:modId xmlns:p14="http://schemas.microsoft.com/office/powerpoint/2010/main" val="2393635345"/>
              </p:ext>
            </p:extLst>
          </p:nvPr>
        </p:nvGraphicFramePr>
        <p:xfrm>
          <a:off x="507720" y="1822460"/>
          <a:ext cx="6629679" cy="3949357"/>
        </p:xfrm>
        <a:graphic>
          <a:graphicData uri="http://schemas.openxmlformats.org/drawingml/2006/chart">
            <c:chart xmlns:c="http://schemas.openxmlformats.org/drawingml/2006/chart" xmlns:r="http://schemas.openxmlformats.org/officeDocument/2006/relationships" r:id="rId3"/>
          </a:graphicData>
        </a:graphic>
      </p:graphicFrame>
      <p:sp>
        <p:nvSpPr>
          <p:cNvPr id="11" name="Pladsholder til tekst 10"/>
          <p:cNvSpPr>
            <a:spLocks noGrp="1"/>
          </p:cNvSpPr>
          <p:nvPr>
            <p:ph type="body" sz="quarter" idx="17"/>
          </p:nvPr>
        </p:nvSpPr>
        <p:spPr>
          <a:xfrm>
            <a:off x="8103714" y="2930803"/>
            <a:ext cx="3516785" cy="3222624"/>
          </a:xfrm>
        </p:spPr>
        <p:txBody>
          <a:bodyPr/>
          <a:lstStyle/>
          <a:p>
            <a:pPr>
              <a:lnSpc>
                <a:spcPct val="100000"/>
              </a:lnSpc>
            </a:pPr>
            <a:r>
              <a:rPr lang="da-DK" b="1" dirty="0">
                <a:latin typeface="Arial" panose="020B0604020202020204" pitchFamily="34" charset="0"/>
                <a:cs typeface="Arial" panose="020B0604020202020204" pitchFamily="34" charset="0"/>
              </a:rPr>
              <a:t>64 Professional bachelor and bachelor programmes</a:t>
            </a:r>
          </a:p>
          <a:p>
            <a:pPr>
              <a:lnSpc>
                <a:spcPct val="100000"/>
              </a:lnSpc>
            </a:pPr>
            <a:endParaRPr lang="da-DK" b="1" dirty="0">
              <a:latin typeface="Arial" panose="020B0604020202020204" pitchFamily="34" charset="0"/>
              <a:cs typeface="Arial" panose="020B0604020202020204" pitchFamily="34" charset="0"/>
            </a:endParaRPr>
          </a:p>
          <a:p>
            <a:pPr>
              <a:lnSpc>
                <a:spcPct val="100000"/>
              </a:lnSpc>
            </a:pPr>
            <a:r>
              <a:rPr lang="da-DK" b="1" dirty="0">
                <a:latin typeface="Arial" panose="020B0604020202020204" pitchFamily="34" charset="0"/>
                <a:cs typeface="Arial" panose="020B0604020202020204" pitchFamily="34" charset="0"/>
              </a:rPr>
              <a:t>105 master programmes</a:t>
            </a:r>
            <a:endParaRPr lang="da-DK" dirty="0"/>
          </a:p>
        </p:txBody>
      </p:sp>
      <p:sp>
        <p:nvSpPr>
          <p:cNvPr id="2" name="Pladsholder til slidenummer 1"/>
          <p:cNvSpPr>
            <a:spLocks noGrp="1"/>
          </p:cNvSpPr>
          <p:nvPr>
            <p:ph type="sldNum" sz="quarter" idx="10"/>
          </p:nvPr>
        </p:nvSpPr>
        <p:spPr>
          <a:xfrm>
            <a:off x="11339887" y="593223"/>
            <a:ext cx="571468" cy="227164"/>
          </a:xfrm>
          <a:prstGeom prst="rect">
            <a:avLst/>
          </a:prstGeom>
          <a:noFill/>
        </p:spPr>
        <p:txBody>
          <a:bodyPr vert="horz" lIns="0" tIns="0" rIns="0" bIns="0" rtlCol="0" anchor="ctr"/>
          <a:lstStyle>
            <a:defPPr>
              <a:defRPr lang="en-US"/>
            </a:defPPr>
            <a:lvl1pPr marL="0" algn="r" defTabSz="914330" rtl="0" eaLnBrk="1" latinLnBrk="0" hangingPunct="1">
              <a:defRPr sz="1000" b="1" i="0" kern="1200">
                <a:solidFill>
                  <a:schemeClr val="bg1">
                    <a:alpha val="70000"/>
                  </a:schemeClr>
                </a:solidFill>
                <a:latin typeface="+mn-lt"/>
                <a:ea typeface="Montserrat Medium" charset="0"/>
                <a:cs typeface="Montserrat Medium" charset="0"/>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fld id="{D8D877B3-D348-4611-9BDB-C5374591D951}" type="slidenum">
              <a:rPr lang="en-US" smtClean="0"/>
              <a:pPr/>
              <a:t>15</a:t>
            </a:fld>
            <a:endParaRPr lang="en-US" dirty="0"/>
          </a:p>
        </p:txBody>
      </p:sp>
      <p:sp>
        <p:nvSpPr>
          <p:cNvPr id="9" name="Titel 8"/>
          <p:cNvSpPr>
            <a:spLocks noGrp="1"/>
          </p:cNvSpPr>
          <p:nvPr>
            <p:ph type="title"/>
          </p:nvPr>
        </p:nvSpPr>
        <p:spPr>
          <a:xfrm>
            <a:off x="8103714" y="943460"/>
            <a:ext cx="4006509" cy="1621619"/>
          </a:xfrm>
        </p:spPr>
        <p:txBody>
          <a:bodyPr/>
          <a:lstStyle/>
          <a:p>
            <a:r>
              <a:rPr lang="da-DK" dirty="0"/>
              <a:t>STUDENTS</a:t>
            </a:r>
            <a:br>
              <a:rPr lang="da-DK" dirty="0"/>
            </a:br>
            <a:r>
              <a:rPr lang="da-DK" sz="1600" b="0" dirty="0"/>
              <a:t>ADMISSIONS TO BACHELOR AND MASTER PROGRAMMES 2014-23 (bachelor and master admissions)</a:t>
            </a:r>
          </a:p>
        </p:txBody>
      </p:sp>
    </p:spTree>
    <p:extLst>
      <p:ext uri="{BB962C8B-B14F-4D97-AF65-F5344CB8AC3E}">
        <p14:creationId xmlns:p14="http://schemas.microsoft.com/office/powerpoint/2010/main" val="264440938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el 11">
            <a:extLst>
              <a:ext uri="{FF2B5EF4-FFF2-40B4-BE49-F238E27FC236}">
                <a16:creationId xmlns:a16="http://schemas.microsoft.com/office/drawing/2014/main" id="{FFC285A2-A30B-4C15-BF28-8E4899C06E74}"/>
              </a:ext>
            </a:extLst>
          </p:cNvPr>
          <p:cNvSpPr>
            <a:spLocks noGrp="1"/>
          </p:cNvSpPr>
          <p:nvPr>
            <p:ph type="title"/>
          </p:nvPr>
        </p:nvSpPr>
        <p:spPr>
          <a:xfrm>
            <a:off x="587374" y="359273"/>
            <a:ext cx="9003666" cy="1621619"/>
          </a:xfrm>
        </p:spPr>
        <p:txBody>
          <a:bodyPr/>
          <a:lstStyle/>
          <a:p>
            <a:r>
              <a:rPr lang="en-US">
                <a:solidFill>
                  <a:srgbClr val="002060"/>
                </a:solidFill>
              </a:rPr>
              <a:t>PROGRAMMES</a:t>
            </a:r>
            <a:endParaRPr lang="en-US" dirty="0"/>
          </a:p>
        </p:txBody>
      </p:sp>
      <p:pic>
        <p:nvPicPr>
          <p:cNvPr id="27" name="Billede 26">
            <a:extLst>
              <a:ext uri="{FF2B5EF4-FFF2-40B4-BE49-F238E27FC236}">
                <a16:creationId xmlns:a16="http://schemas.microsoft.com/office/drawing/2014/main" id="{E340AE6C-B0E3-4156-96F3-1A7387DB8B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34355" y="1421251"/>
            <a:ext cx="2647950" cy="1000125"/>
          </a:xfrm>
          <a:prstGeom prst="rect">
            <a:avLst/>
          </a:prstGeom>
        </p:spPr>
      </p:pic>
      <p:pic>
        <p:nvPicPr>
          <p:cNvPr id="28" name="Billede 27">
            <a:extLst>
              <a:ext uri="{FF2B5EF4-FFF2-40B4-BE49-F238E27FC236}">
                <a16:creationId xmlns:a16="http://schemas.microsoft.com/office/drawing/2014/main" id="{585612D9-A1C1-4EA3-8B40-F817C17DF6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478" y="1423988"/>
            <a:ext cx="2647950" cy="1000125"/>
          </a:xfrm>
          <a:prstGeom prst="rect">
            <a:avLst/>
          </a:prstGeom>
        </p:spPr>
      </p:pic>
      <p:pic>
        <p:nvPicPr>
          <p:cNvPr id="29" name="Billede 28">
            <a:extLst>
              <a:ext uri="{FF2B5EF4-FFF2-40B4-BE49-F238E27FC236}">
                <a16:creationId xmlns:a16="http://schemas.microsoft.com/office/drawing/2014/main" id="{E93DD5C6-A699-4F3A-8F68-F9CEF7688BD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26910" y="1433601"/>
            <a:ext cx="2647950" cy="1000125"/>
          </a:xfrm>
          <a:prstGeom prst="rect">
            <a:avLst/>
          </a:prstGeom>
        </p:spPr>
      </p:pic>
      <p:pic>
        <p:nvPicPr>
          <p:cNvPr id="30" name="Billede 29">
            <a:extLst>
              <a:ext uri="{FF2B5EF4-FFF2-40B4-BE49-F238E27FC236}">
                <a16:creationId xmlns:a16="http://schemas.microsoft.com/office/drawing/2014/main" id="{FD51CB23-713C-400D-A927-FA66004EABE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82339" y="1421252"/>
            <a:ext cx="2647950" cy="1000125"/>
          </a:xfrm>
          <a:prstGeom prst="rect">
            <a:avLst/>
          </a:prstGeom>
        </p:spPr>
      </p:pic>
      <p:pic>
        <p:nvPicPr>
          <p:cNvPr id="31" name="Billede 30">
            <a:extLst>
              <a:ext uri="{FF2B5EF4-FFF2-40B4-BE49-F238E27FC236}">
                <a16:creationId xmlns:a16="http://schemas.microsoft.com/office/drawing/2014/main" id="{55B76B20-3382-45E9-9944-50E0151729C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071258" y="2955390"/>
            <a:ext cx="2647950" cy="1000125"/>
          </a:xfrm>
          <a:prstGeom prst="rect">
            <a:avLst/>
          </a:prstGeom>
        </p:spPr>
      </p:pic>
      <p:pic>
        <p:nvPicPr>
          <p:cNvPr id="32" name="Billede 31">
            <a:extLst>
              <a:ext uri="{FF2B5EF4-FFF2-40B4-BE49-F238E27FC236}">
                <a16:creationId xmlns:a16="http://schemas.microsoft.com/office/drawing/2014/main" id="{BA32A7E6-9B88-49B3-B8D2-756AF176EAC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714013" y="2958146"/>
            <a:ext cx="2647950" cy="1000125"/>
          </a:xfrm>
          <a:prstGeom prst="rect">
            <a:avLst/>
          </a:prstGeom>
        </p:spPr>
      </p:pic>
      <p:pic>
        <p:nvPicPr>
          <p:cNvPr id="33" name="Billede 32">
            <a:extLst>
              <a:ext uri="{FF2B5EF4-FFF2-40B4-BE49-F238E27FC236}">
                <a16:creationId xmlns:a16="http://schemas.microsoft.com/office/drawing/2014/main" id="{CFAF0652-4816-41F4-901F-3C1A81EB39A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398317" y="2958146"/>
            <a:ext cx="2647950" cy="1000125"/>
          </a:xfrm>
          <a:prstGeom prst="rect">
            <a:avLst/>
          </a:prstGeom>
        </p:spPr>
      </p:pic>
      <p:pic>
        <p:nvPicPr>
          <p:cNvPr id="34" name="Billede 33">
            <a:extLst>
              <a:ext uri="{FF2B5EF4-FFF2-40B4-BE49-F238E27FC236}">
                <a16:creationId xmlns:a16="http://schemas.microsoft.com/office/drawing/2014/main" id="{4BFFEF51-4180-42AE-AE0C-160216D4E6C3}"/>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82940" y="4466308"/>
            <a:ext cx="2647950" cy="1000125"/>
          </a:xfrm>
          <a:prstGeom prst="rect">
            <a:avLst/>
          </a:prstGeom>
        </p:spPr>
      </p:pic>
      <p:pic>
        <p:nvPicPr>
          <p:cNvPr id="35" name="Billede 34">
            <a:extLst>
              <a:ext uri="{FF2B5EF4-FFF2-40B4-BE49-F238E27FC236}">
                <a16:creationId xmlns:a16="http://schemas.microsoft.com/office/drawing/2014/main" id="{B6F094E3-0E68-413A-891C-4E4ECCDA9B1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433514" y="4463552"/>
            <a:ext cx="2647950" cy="1000125"/>
          </a:xfrm>
          <a:prstGeom prst="rect">
            <a:avLst/>
          </a:prstGeom>
        </p:spPr>
      </p:pic>
      <p:pic>
        <p:nvPicPr>
          <p:cNvPr id="36" name="Billede 35">
            <a:extLst>
              <a:ext uri="{FF2B5EF4-FFF2-40B4-BE49-F238E27FC236}">
                <a16:creationId xmlns:a16="http://schemas.microsoft.com/office/drawing/2014/main" id="{10E95B33-CCA3-48D7-85C7-EFA09B603CBA}"/>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081464" y="4466308"/>
            <a:ext cx="2647950" cy="1000125"/>
          </a:xfrm>
          <a:prstGeom prst="rect">
            <a:avLst/>
          </a:prstGeom>
        </p:spPr>
      </p:pic>
      <p:pic>
        <p:nvPicPr>
          <p:cNvPr id="37" name="Billede 36">
            <a:extLst>
              <a:ext uri="{FF2B5EF4-FFF2-40B4-BE49-F238E27FC236}">
                <a16:creationId xmlns:a16="http://schemas.microsoft.com/office/drawing/2014/main" id="{901B87A4-22AB-43F4-BD37-DA114A8A1B6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729414" y="4466308"/>
            <a:ext cx="2647950" cy="1000125"/>
          </a:xfrm>
          <a:prstGeom prst="rect">
            <a:avLst/>
          </a:prstGeom>
        </p:spPr>
      </p:pic>
      <p:sp>
        <p:nvSpPr>
          <p:cNvPr id="38" name="Pladsholder til tekst 1">
            <a:extLst>
              <a:ext uri="{FF2B5EF4-FFF2-40B4-BE49-F238E27FC236}">
                <a16:creationId xmlns:a16="http://schemas.microsoft.com/office/drawing/2014/main" id="{32BB0B3A-68DC-4B54-BC8C-5F1A75E05F1C}"/>
              </a:ext>
            </a:extLst>
          </p:cNvPr>
          <p:cNvSpPr txBox="1">
            <a:spLocks/>
          </p:cNvSpPr>
          <p:nvPr/>
        </p:nvSpPr>
        <p:spPr>
          <a:xfrm>
            <a:off x="782940" y="2453332"/>
            <a:ext cx="2644488" cy="664461"/>
          </a:xfrm>
          <a:prstGeom prst="rect">
            <a:avLst/>
          </a:prstGeom>
        </p:spPr>
        <p:txBody>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Media, Communication &amp; Information</a:t>
            </a:r>
          </a:p>
        </p:txBody>
      </p:sp>
      <p:sp>
        <p:nvSpPr>
          <p:cNvPr id="39" name="Pladsholder til tekst 1">
            <a:extLst>
              <a:ext uri="{FF2B5EF4-FFF2-40B4-BE49-F238E27FC236}">
                <a16:creationId xmlns:a16="http://schemas.microsoft.com/office/drawing/2014/main" id="{E4BCB3D9-06D3-4226-999C-8D6FB0C44842}"/>
              </a:ext>
            </a:extLst>
          </p:cNvPr>
          <p:cNvSpPr txBox="1">
            <a:spLocks/>
          </p:cNvSpPr>
          <p:nvPr/>
        </p:nvSpPr>
        <p:spPr>
          <a:xfrm>
            <a:off x="3436976" y="2458897"/>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a:ln>
                  <a:noFill/>
                </a:ln>
                <a:solidFill>
                  <a:srgbClr val="211A52"/>
                </a:solidFill>
                <a:effectLst/>
                <a:uLnTx/>
                <a:uFillTx/>
                <a:latin typeface="Arial"/>
                <a:ea typeface="+mn-ea"/>
                <a:cs typeface="+mn-cs"/>
              </a:rPr>
              <a:t>Society, Politics</a:t>
            </a:r>
            <a:br>
              <a:rPr kumimoji="0" lang="en-US" sz="1600" b="0" i="0" u="none" strike="noStrike" kern="1200" cap="none" spc="0" normalizeH="0" baseline="0" noProof="0">
                <a:ln>
                  <a:noFill/>
                </a:ln>
                <a:solidFill>
                  <a:srgbClr val="211A52"/>
                </a:solidFill>
                <a:effectLst/>
                <a:uLnTx/>
                <a:uFillTx/>
                <a:latin typeface="Arial"/>
                <a:ea typeface="+mn-ea"/>
                <a:cs typeface="+mn-cs"/>
              </a:rPr>
            </a:br>
            <a:r>
              <a:rPr kumimoji="0" lang="en-US" sz="1600" b="0" i="0" u="none" strike="noStrike" kern="1200" cap="none" spc="0" normalizeH="0" baseline="0" noProof="0">
                <a:ln>
                  <a:noFill/>
                </a:ln>
                <a:solidFill>
                  <a:srgbClr val="211A52"/>
                </a:solidFill>
                <a:effectLst/>
                <a:uLnTx/>
                <a:uFillTx/>
                <a:latin typeface="Arial"/>
                <a:ea typeface="+mn-ea"/>
                <a:cs typeface="+mn-cs"/>
              </a:rPr>
              <a:t>&amp; Economics</a:t>
            </a: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40" name="Pladsholder til tekst 1">
            <a:extLst>
              <a:ext uri="{FF2B5EF4-FFF2-40B4-BE49-F238E27FC236}">
                <a16:creationId xmlns:a16="http://schemas.microsoft.com/office/drawing/2014/main" id="{1C982EBB-02C8-443C-9AE0-8E5EBB14D23B}"/>
              </a:ext>
            </a:extLst>
          </p:cNvPr>
          <p:cNvSpPr txBox="1">
            <a:spLocks/>
          </p:cNvSpPr>
          <p:nvPr/>
        </p:nvSpPr>
        <p:spPr>
          <a:xfrm>
            <a:off x="6088112" y="24456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Business Economics, Trade</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Management</a:t>
            </a:r>
          </a:p>
        </p:txBody>
      </p:sp>
      <p:sp>
        <p:nvSpPr>
          <p:cNvPr id="41" name="Pladsholder til tekst 1">
            <a:extLst>
              <a:ext uri="{FF2B5EF4-FFF2-40B4-BE49-F238E27FC236}">
                <a16:creationId xmlns:a16="http://schemas.microsoft.com/office/drawing/2014/main" id="{6A2659F5-924C-4D4D-A0A7-757AAC4A0421}"/>
              </a:ext>
            </a:extLst>
          </p:cNvPr>
          <p:cNvSpPr txBox="1">
            <a:spLocks/>
          </p:cNvSpPr>
          <p:nvPr/>
        </p:nvSpPr>
        <p:spPr>
          <a:xfrm>
            <a:off x="2092001" y="39555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a:ln>
                  <a:noFill/>
                </a:ln>
                <a:solidFill>
                  <a:srgbClr val="211A52"/>
                </a:solidFill>
                <a:effectLst/>
                <a:uLnTx/>
                <a:uFillTx/>
                <a:latin typeface="Arial"/>
                <a:ea typeface="+mn-ea"/>
                <a:cs typeface="+mn-cs"/>
              </a:rPr>
              <a:t>Art, </a:t>
            </a:r>
            <a:r>
              <a:rPr lang="en-US">
                <a:solidFill>
                  <a:srgbClr val="211A52"/>
                </a:solidFill>
                <a:latin typeface="Arial"/>
              </a:rPr>
              <a:t>M</a:t>
            </a:r>
            <a:r>
              <a:rPr kumimoji="0" lang="en-US" sz="1600" b="0" i="0" u="none" strike="noStrike" kern="1200" cap="none" spc="0" normalizeH="0" baseline="0" noProof="0">
                <a:ln>
                  <a:noFill/>
                </a:ln>
                <a:solidFill>
                  <a:srgbClr val="211A52"/>
                </a:solidFill>
                <a:effectLst/>
                <a:uLnTx/>
                <a:uFillTx/>
                <a:latin typeface="Arial"/>
                <a:ea typeface="+mn-ea"/>
                <a:cs typeface="+mn-cs"/>
              </a:rPr>
              <a:t>usic </a:t>
            </a:r>
            <a:br>
              <a:rPr kumimoji="0" lang="en-US" sz="1600" b="0" i="0" u="none" strike="noStrike" kern="1200" cap="none" spc="0" normalizeH="0" baseline="0" noProof="0">
                <a:ln>
                  <a:noFill/>
                </a:ln>
                <a:solidFill>
                  <a:srgbClr val="211A52"/>
                </a:solidFill>
                <a:effectLst/>
                <a:uLnTx/>
                <a:uFillTx/>
                <a:latin typeface="Arial"/>
                <a:ea typeface="+mn-ea"/>
                <a:cs typeface="+mn-cs"/>
              </a:rPr>
            </a:br>
            <a:r>
              <a:rPr kumimoji="0" lang="en-US" sz="1600" b="0" i="0" u="none" strike="noStrike" kern="1200" cap="none" spc="0" normalizeH="0" baseline="0" noProof="0">
                <a:ln>
                  <a:noFill/>
                </a:ln>
                <a:solidFill>
                  <a:srgbClr val="211A52"/>
                </a:solidFill>
                <a:effectLst/>
                <a:uLnTx/>
                <a:uFillTx/>
                <a:latin typeface="Arial"/>
                <a:ea typeface="+mn-ea"/>
                <a:cs typeface="+mn-cs"/>
              </a:rPr>
              <a:t>&amp; Design</a:t>
            </a: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42" name="Pladsholder til tekst 1">
            <a:extLst>
              <a:ext uri="{FF2B5EF4-FFF2-40B4-BE49-F238E27FC236}">
                <a16:creationId xmlns:a16="http://schemas.microsoft.com/office/drawing/2014/main" id="{700064FA-D5C8-4B0B-A745-12102572F19D}"/>
              </a:ext>
            </a:extLst>
          </p:cNvPr>
          <p:cNvSpPr txBox="1">
            <a:spLocks/>
          </p:cNvSpPr>
          <p:nvPr/>
        </p:nvSpPr>
        <p:spPr>
          <a:xfrm>
            <a:off x="4730643" y="3958271"/>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Medicine, </a:t>
            </a:r>
            <a:r>
              <a:rPr lang="en-US" dirty="0">
                <a:solidFill>
                  <a:srgbClr val="211A52"/>
                </a:solidFill>
                <a:latin typeface="Arial"/>
              </a:rPr>
              <a:t>H</a:t>
            </a:r>
            <a:r>
              <a:rPr kumimoji="0" lang="en-US" sz="1600" b="0" i="0" u="none" strike="noStrike" kern="1200" cap="none" spc="0" normalizeH="0" baseline="0" noProof="0" dirty="0" err="1">
                <a:ln>
                  <a:noFill/>
                </a:ln>
                <a:solidFill>
                  <a:srgbClr val="211A52"/>
                </a:solidFill>
                <a:effectLst/>
                <a:uLnTx/>
                <a:uFillTx/>
                <a:latin typeface="Arial"/>
                <a:ea typeface="+mn-ea"/>
                <a:cs typeface="+mn-cs"/>
              </a:rPr>
              <a:t>ealth</a:t>
            </a:r>
            <a:r>
              <a:rPr kumimoji="0" lang="en-US" sz="1600" b="0" i="0" u="none" strike="noStrike" kern="1200" cap="none" spc="0" normalizeH="0" baseline="0" noProof="0" dirty="0">
                <a:ln>
                  <a:noFill/>
                </a:ln>
                <a:solidFill>
                  <a:srgbClr val="211A52"/>
                </a:solidFill>
                <a:effectLst/>
                <a:uLnTx/>
                <a:uFillTx/>
                <a:latin typeface="Arial"/>
                <a:ea typeface="+mn-ea"/>
                <a:cs typeface="+mn-cs"/>
              </a:rPr>
              <a:t> </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Care</a:t>
            </a:r>
          </a:p>
        </p:txBody>
      </p:sp>
      <p:sp>
        <p:nvSpPr>
          <p:cNvPr id="43" name="Pladsholder til tekst 1">
            <a:extLst>
              <a:ext uri="{FF2B5EF4-FFF2-40B4-BE49-F238E27FC236}">
                <a16:creationId xmlns:a16="http://schemas.microsoft.com/office/drawing/2014/main" id="{F7796839-5BBD-44D4-9569-48E374A48737}"/>
              </a:ext>
            </a:extLst>
          </p:cNvPr>
          <p:cNvSpPr txBox="1">
            <a:spLocks/>
          </p:cNvSpPr>
          <p:nvPr/>
        </p:nvSpPr>
        <p:spPr>
          <a:xfrm>
            <a:off x="7400899" y="3966488"/>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Physics, Mathematics</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Nanotechnology</a:t>
            </a:r>
          </a:p>
        </p:txBody>
      </p:sp>
      <p:sp>
        <p:nvSpPr>
          <p:cNvPr id="44" name="Pladsholder til tekst 1">
            <a:extLst>
              <a:ext uri="{FF2B5EF4-FFF2-40B4-BE49-F238E27FC236}">
                <a16:creationId xmlns:a16="http://schemas.microsoft.com/office/drawing/2014/main" id="{0C035AF0-5BA2-4541-99FA-4BC2DB7898C9}"/>
              </a:ext>
            </a:extLst>
          </p:cNvPr>
          <p:cNvSpPr txBox="1">
            <a:spLocks/>
          </p:cNvSpPr>
          <p:nvPr/>
        </p:nvSpPr>
        <p:spPr>
          <a:xfrm>
            <a:off x="8756766" y="24373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Biology, Chemistry</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Nature</a:t>
            </a:r>
          </a:p>
        </p:txBody>
      </p:sp>
      <p:sp>
        <p:nvSpPr>
          <p:cNvPr id="45" name="Pladsholder til tekst 1">
            <a:extLst>
              <a:ext uri="{FF2B5EF4-FFF2-40B4-BE49-F238E27FC236}">
                <a16:creationId xmlns:a16="http://schemas.microsoft.com/office/drawing/2014/main" id="{569480AE-4C44-4E81-9834-F7A9B9359801}"/>
              </a:ext>
            </a:extLst>
          </p:cNvPr>
          <p:cNvSpPr txBox="1">
            <a:spLocks/>
          </p:cNvSpPr>
          <p:nvPr/>
        </p:nvSpPr>
        <p:spPr>
          <a:xfrm>
            <a:off x="789568" y="5481450"/>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Pedagogy, Psychology</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Teaching</a:t>
            </a:r>
          </a:p>
        </p:txBody>
      </p:sp>
      <p:sp>
        <p:nvSpPr>
          <p:cNvPr id="46" name="Pladsholder til tekst 1">
            <a:extLst>
              <a:ext uri="{FF2B5EF4-FFF2-40B4-BE49-F238E27FC236}">
                <a16:creationId xmlns:a16="http://schemas.microsoft.com/office/drawing/2014/main" id="{AE329AB8-B23E-4169-8B2F-A6FD7338C0D6}"/>
              </a:ext>
            </a:extLst>
          </p:cNvPr>
          <p:cNvSpPr txBox="1">
            <a:spLocks/>
          </p:cNvSpPr>
          <p:nvPr/>
        </p:nvSpPr>
        <p:spPr>
          <a:xfrm>
            <a:off x="3443604" y="54870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Language, Culture</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History</a:t>
            </a:r>
          </a:p>
        </p:txBody>
      </p:sp>
      <p:sp>
        <p:nvSpPr>
          <p:cNvPr id="47" name="Pladsholder til tekst 1">
            <a:extLst>
              <a:ext uri="{FF2B5EF4-FFF2-40B4-BE49-F238E27FC236}">
                <a16:creationId xmlns:a16="http://schemas.microsoft.com/office/drawing/2014/main" id="{BABB796F-36D7-4583-A7E8-82B8EA8C801A}"/>
              </a:ext>
            </a:extLst>
          </p:cNvPr>
          <p:cNvSpPr txBox="1">
            <a:spLocks/>
          </p:cNvSpPr>
          <p:nvPr/>
        </p:nvSpPr>
        <p:spPr>
          <a:xfrm>
            <a:off x="6094740" y="54737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IT, Electronics</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Programming</a:t>
            </a:r>
          </a:p>
        </p:txBody>
      </p:sp>
      <p:sp>
        <p:nvSpPr>
          <p:cNvPr id="48" name="Pladsholder til tekst 1">
            <a:extLst>
              <a:ext uri="{FF2B5EF4-FFF2-40B4-BE49-F238E27FC236}">
                <a16:creationId xmlns:a16="http://schemas.microsoft.com/office/drawing/2014/main" id="{BE0BA4D2-D8AB-4AB4-B8DB-320AB3AEB5F2}"/>
              </a:ext>
            </a:extLst>
          </p:cNvPr>
          <p:cNvSpPr txBox="1">
            <a:spLocks/>
          </p:cNvSpPr>
          <p:nvPr/>
        </p:nvSpPr>
        <p:spPr>
          <a:xfrm>
            <a:off x="8763394" y="54654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Technique, Construction</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Innovation</a:t>
            </a:r>
          </a:p>
        </p:txBody>
      </p:sp>
    </p:spTree>
    <p:extLst>
      <p:ext uri="{BB962C8B-B14F-4D97-AF65-F5344CB8AC3E}">
        <p14:creationId xmlns:p14="http://schemas.microsoft.com/office/powerpoint/2010/main" val="20591791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p:blipFill>
        <p:spPr>
          <a:xfrm>
            <a:off x="10" y="5"/>
            <a:ext cx="12192000" cy="6858000"/>
          </a:xfrm>
          <a:noFill/>
        </p:spPr>
      </p:pic>
      <p:sp>
        <p:nvSpPr>
          <p:cNvPr id="2" name="Titel 1"/>
          <p:cNvSpPr>
            <a:spLocks noGrp="1"/>
          </p:cNvSpPr>
          <p:nvPr>
            <p:ph type="title"/>
          </p:nvPr>
        </p:nvSpPr>
        <p:spPr>
          <a:xfrm>
            <a:off x="2425436" y="2910841"/>
            <a:ext cx="7341129" cy="1036319"/>
          </a:xfrm>
        </p:spPr>
        <p:txBody>
          <a:bodyPr tIns="0" rtlCol="0" anchor="ctr" anchorCtr="0">
            <a:normAutofit/>
          </a:bodyPr>
          <a:lstStyle/>
          <a:p>
            <a:pPr rtl="0"/>
            <a:r>
              <a:rPr lang="en-gb"/>
              <a:t>OUR LEARNING MODEL</a:t>
            </a:r>
            <a:endParaRPr lang="da-DK" dirty="0"/>
          </a:p>
        </p:txBody>
      </p:sp>
    </p:spTree>
    <p:extLst>
      <p:ext uri="{BB962C8B-B14F-4D97-AF65-F5344CB8AC3E}">
        <p14:creationId xmlns:p14="http://schemas.microsoft.com/office/powerpoint/2010/main" val="18709901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ladsholder til billede 12"/>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438768" y="0"/>
            <a:ext cx="4753232" cy="6858000"/>
          </a:xfrm>
          <a:prstGeom prst="rect">
            <a:avLst/>
          </a:prstGeom>
          <a:noFill/>
        </p:spPr>
      </p:pic>
      <p:sp>
        <p:nvSpPr>
          <p:cNvPr id="5" name="Titel 4"/>
          <p:cNvSpPr>
            <a:spLocks noGrp="1"/>
          </p:cNvSpPr>
          <p:nvPr>
            <p:ph type="title"/>
          </p:nvPr>
        </p:nvSpPr>
        <p:spPr>
          <a:xfrm>
            <a:off x="587374" y="359273"/>
            <a:ext cx="6237969" cy="1621619"/>
          </a:xfrm>
        </p:spPr>
        <p:txBody>
          <a:bodyPr rtlCol="0" anchor="t">
            <a:normAutofit fontScale="90000"/>
          </a:bodyPr>
          <a:lstStyle/>
          <a:p>
            <a:pPr rtl="0">
              <a:lnSpc>
                <a:spcPct val="90000"/>
              </a:lnSpc>
            </a:pPr>
            <a:r>
              <a:rPr lang="en-gb" dirty="0"/>
              <a:t>PROBLEM AND PROJECT-</a:t>
            </a:r>
            <a:br>
              <a:rPr lang="da-DK" dirty="0"/>
            </a:br>
            <a:r>
              <a:rPr lang="en-gb" dirty="0"/>
              <a:t>BASED LEARNING</a:t>
            </a:r>
            <a:br>
              <a:rPr lang="da-DK" sz="2500" dirty="0"/>
            </a:br>
            <a:r>
              <a:rPr lang="en-gb" sz="2200" b="0" dirty="0"/>
              <a:t>(THE AAU APPROACH)</a:t>
            </a:r>
            <a:endParaRPr lang="da-DK" sz="2500" b="0" dirty="0"/>
          </a:p>
        </p:txBody>
      </p:sp>
      <p:sp>
        <p:nvSpPr>
          <p:cNvPr id="7" name="Pladsholder til tekst 6"/>
          <p:cNvSpPr>
            <a:spLocks noGrp="1"/>
          </p:cNvSpPr>
          <p:nvPr>
            <p:ph type="body" sz="quarter" idx="12"/>
          </p:nvPr>
        </p:nvSpPr>
        <p:spPr>
          <a:xfrm>
            <a:off x="587375" y="2143359"/>
            <a:ext cx="4490445" cy="3752115"/>
          </a:xfrm>
        </p:spPr>
        <p:txBody>
          <a:bodyPr rtlCol="0">
            <a:normAutofit/>
          </a:bodyPr>
          <a:lstStyle/>
          <a:p>
            <a:pPr rtl="0">
              <a:lnSpc>
                <a:spcPct val="90000"/>
              </a:lnSpc>
            </a:pPr>
            <a:r>
              <a:rPr lang="en-gb" dirty="0"/>
              <a:t>Students are encouraged to solve a problem </a:t>
            </a:r>
            <a:br>
              <a:rPr lang="da-DK" altLang="da-DK" dirty="0"/>
            </a:br>
            <a:r>
              <a:rPr lang="en-gb" dirty="0"/>
              <a:t>– they learn through problem solving </a:t>
            </a:r>
          </a:p>
          <a:p>
            <a:pPr rtl="0">
              <a:lnSpc>
                <a:spcPct val="90000"/>
              </a:lnSpc>
            </a:pPr>
            <a:endParaRPr lang="da-DK" altLang="da-DK" dirty="0"/>
          </a:p>
          <a:p>
            <a:pPr rtl="0">
              <a:lnSpc>
                <a:spcPct val="90000"/>
              </a:lnSpc>
            </a:pPr>
            <a:r>
              <a:rPr lang="en-gb"/>
              <a:t>Students complete a project in groups 	                            </a:t>
            </a:r>
            <a:endParaRPr lang="da-DK" altLang="da-DK" dirty="0"/>
          </a:p>
          <a:p>
            <a:pPr rtl="0">
              <a:lnSpc>
                <a:spcPct val="90000"/>
              </a:lnSpc>
            </a:pPr>
            <a:r>
              <a:rPr lang="en-gb" dirty="0"/>
              <a:t>Students have an academic supervisor who assists them in the project process, challenges and discusses their ideas, and provides feedback on their project work</a:t>
            </a:r>
            <a:endParaRPr lang="en-GB" dirty="0"/>
          </a:p>
          <a:p>
            <a:pPr rtl="0">
              <a:lnSpc>
                <a:spcPct val="90000"/>
              </a:lnSpc>
            </a:pPr>
            <a:endParaRPr lang="da-DK" altLang="da-DK" dirty="0"/>
          </a:p>
          <a:p>
            <a:pPr rtl="0">
              <a:lnSpc>
                <a:spcPct val="90000"/>
              </a:lnSpc>
            </a:pPr>
            <a:r>
              <a:rPr lang="en-gb" dirty="0"/>
              <a:t>Students document their work in a project report which is the subject of an oral (group) examination</a:t>
            </a:r>
            <a:endParaRPr lang="da-DK" dirty="0"/>
          </a:p>
          <a:p>
            <a:pPr rtl="0">
              <a:lnSpc>
                <a:spcPct val="90000"/>
              </a:lnSpc>
            </a:pPr>
            <a:endParaRPr lang="da-DK"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rtlCol="0"/>
          <a:lstStyle/>
          <a:p>
            <a:pPr rtl="0">
              <a:spcAft>
                <a:spcPts val="600"/>
              </a:spcAft>
            </a:pPr>
            <a:fld id="{D8D877B3-D348-4611-9BDB-C5374591D951}" type="slidenum">
              <a:rPr lang="en-US" smtClean="0"/>
              <a:pPr rtl="0">
                <a:spcAft>
                  <a:spcPts val="600"/>
                </a:spcAft>
              </a:pPr>
              <a:t>18</a:t>
            </a:fld>
            <a:endParaRPr lang="en-US"/>
          </a:p>
        </p:txBody>
      </p:sp>
    </p:spTree>
    <p:extLst>
      <p:ext uri="{BB962C8B-B14F-4D97-AF65-F5344CB8AC3E}">
        <p14:creationId xmlns:p14="http://schemas.microsoft.com/office/powerpoint/2010/main" val="15858040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4"/>
          <p:cNvGraphicFramePr/>
          <p:nvPr>
            <p:extLst>
              <p:ext uri="{D42A27DB-BD31-4B8C-83A1-F6EECF244321}">
                <p14:modId xmlns:p14="http://schemas.microsoft.com/office/powerpoint/2010/main" val="3318611253"/>
              </p:ext>
            </p:extLst>
          </p:nvPr>
        </p:nvGraphicFramePr>
        <p:xfrm>
          <a:off x="3813471" y="2068179"/>
          <a:ext cx="4329796" cy="342335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el 3"/>
          <p:cNvSpPr>
            <a:spLocks noGrp="1"/>
          </p:cNvSpPr>
          <p:nvPr>
            <p:ph type="title"/>
          </p:nvPr>
        </p:nvSpPr>
        <p:spPr>
          <a:xfrm>
            <a:off x="587375" y="357948"/>
            <a:ext cx="6393288" cy="1486727"/>
          </a:xfrm>
        </p:spPr>
        <p:txBody>
          <a:bodyPr rtlCol="0"/>
          <a:lstStyle/>
          <a:p>
            <a:pPr rtl="0"/>
            <a:r>
              <a:rPr lang="en-gb"/>
              <a:t>ELEMENTS IN THE </a:t>
            </a:r>
            <a:br>
              <a:rPr lang="da-DK" dirty="0"/>
            </a:br>
            <a:r>
              <a:rPr lang="en-gb"/>
              <a:t>LEARNING PROCESS</a:t>
            </a:r>
            <a:br>
              <a:rPr lang="da-DK" dirty="0"/>
            </a:br>
            <a:endParaRPr lang="da-DK" dirty="0"/>
          </a:p>
        </p:txBody>
      </p:sp>
      <p:grpSp>
        <p:nvGrpSpPr>
          <p:cNvPr id="6" name="Group 26"/>
          <p:cNvGrpSpPr>
            <a:grpSpLocks noChangeAspect="1"/>
          </p:cNvGrpSpPr>
          <p:nvPr/>
        </p:nvGrpSpPr>
        <p:grpSpPr bwMode="auto">
          <a:xfrm>
            <a:off x="5776377" y="3319529"/>
            <a:ext cx="440402" cy="350854"/>
            <a:chOff x="2903" y="1145"/>
            <a:chExt cx="300" cy="239"/>
          </a:xfrm>
        </p:grpSpPr>
        <p:sp>
          <p:nvSpPr>
            <p:cNvPr id="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11" name="Текст 7"/>
          <p:cNvSpPr txBox="1">
            <a:spLocks/>
          </p:cNvSpPr>
          <p:nvPr/>
        </p:nvSpPr>
        <p:spPr>
          <a:xfrm>
            <a:off x="9017746" y="3012967"/>
            <a:ext cx="1341110" cy="603114"/>
          </a:xfrm>
          <a:prstGeom prst="rect">
            <a:avLst/>
          </a:prstGeom>
        </p:spPr>
        <p:txBody>
          <a:bodyPr tIns="0" rtlCol="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rtl="0">
              <a:defRPr/>
            </a:pPr>
            <a:r>
              <a:rPr lang="en-gb" sz="3600">
                <a:solidFill>
                  <a:schemeClr val="bg1"/>
                </a:solidFill>
                <a:ea typeface="Butler" charset="0"/>
                <a:cs typeface="Butler" charset="0"/>
              </a:rPr>
              <a:t>50%</a:t>
            </a:r>
            <a:endParaRPr lang="en-US" sz="3600" dirty="0">
              <a:solidFill>
                <a:schemeClr val="bg1"/>
              </a:solidFill>
              <a:ea typeface="Butler" charset="0"/>
              <a:cs typeface="Butler" charset="0"/>
            </a:endParaRPr>
          </a:p>
        </p:txBody>
      </p:sp>
      <p:sp>
        <p:nvSpPr>
          <p:cNvPr id="13" name="TextBox 22"/>
          <p:cNvSpPr txBox="1"/>
          <p:nvPr/>
        </p:nvSpPr>
        <p:spPr>
          <a:xfrm>
            <a:off x="8251543" y="5051471"/>
            <a:ext cx="3549364" cy="978729"/>
          </a:xfrm>
          <a:prstGeom prst="rect">
            <a:avLst/>
          </a:prstGeom>
          <a:noFill/>
        </p:spPr>
        <p:txBody>
          <a:bodyPr wrap="square" lIns="0" rIns="0" rtlCol="0">
            <a:spAutoFit/>
          </a:bodyPr>
          <a:lstStyle/>
          <a:p>
            <a:pPr rtl="0">
              <a:lnSpc>
                <a:spcPct val="120000"/>
              </a:lnSpc>
            </a:pPr>
            <a:r>
              <a:rPr lang="en-gb" sz="1600" dirty="0">
                <a:solidFill>
                  <a:schemeClr val="bg1">
                    <a:alpha val="80000"/>
                  </a:schemeClr>
                </a:solidFill>
              </a:rPr>
              <a:t>I 50% of all master theses </a:t>
            </a:r>
          </a:p>
          <a:p>
            <a:pPr rtl="0">
              <a:lnSpc>
                <a:spcPct val="120000"/>
              </a:lnSpc>
            </a:pPr>
            <a:r>
              <a:rPr lang="en-gb" sz="1600" dirty="0">
                <a:solidFill>
                  <a:schemeClr val="bg1">
                    <a:alpha val="80000"/>
                  </a:schemeClr>
                </a:solidFill>
              </a:rPr>
              <a:t>were prepared in collaboration with companies or other external partners</a:t>
            </a:r>
            <a:endParaRPr lang="en-GB" sz="1600" dirty="0">
              <a:solidFill>
                <a:schemeClr val="bg1">
                  <a:alpha val="80000"/>
                </a:schemeClr>
              </a:solidFill>
            </a:endParaRPr>
          </a:p>
        </p:txBody>
      </p:sp>
      <p:sp>
        <p:nvSpPr>
          <p:cNvPr id="15" name="TextBox 16"/>
          <p:cNvSpPr txBox="1"/>
          <p:nvPr/>
        </p:nvSpPr>
        <p:spPr>
          <a:xfrm>
            <a:off x="4959644" y="3727889"/>
            <a:ext cx="2023534" cy="338554"/>
          </a:xfrm>
          <a:prstGeom prst="rect">
            <a:avLst/>
          </a:prstGeom>
          <a:noFill/>
        </p:spPr>
        <p:txBody>
          <a:bodyPr wrap="square" lIns="0" rIns="0" rtlCol="0">
            <a:spAutoFit/>
          </a:bodyPr>
          <a:lstStyle/>
          <a:p>
            <a:pPr algn="ctr" rtl="0"/>
            <a:r>
              <a:rPr lang="en-gb" sz="1600">
                <a:latin typeface="+mj-lt"/>
              </a:rPr>
              <a:t>STUDENTS</a:t>
            </a:r>
          </a:p>
        </p:txBody>
      </p:sp>
      <p:sp>
        <p:nvSpPr>
          <p:cNvPr id="17" name="Rektangel 16"/>
          <p:cNvSpPr/>
          <p:nvPr/>
        </p:nvSpPr>
        <p:spPr>
          <a:xfrm>
            <a:off x="2734694" y="2678651"/>
            <a:ext cx="1750287"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TEACHING</a:t>
            </a:r>
            <a:endParaRPr lang="da-DK" sz="1600" dirty="0"/>
          </a:p>
        </p:txBody>
      </p:sp>
      <p:sp>
        <p:nvSpPr>
          <p:cNvPr id="20" name="Rektangel 19"/>
          <p:cNvSpPr/>
          <p:nvPr/>
        </p:nvSpPr>
        <p:spPr>
          <a:xfrm>
            <a:off x="4647319" y="5956968"/>
            <a:ext cx="2715295"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EXTERNAL COLLABORATION</a:t>
            </a:r>
            <a:endParaRPr lang="da-DK" sz="1600" dirty="0"/>
          </a:p>
        </p:txBody>
      </p:sp>
      <p:sp>
        <p:nvSpPr>
          <p:cNvPr id="21" name="Rektangel 20"/>
          <p:cNvSpPr/>
          <p:nvPr/>
        </p:nvSpPr>
        <p:spPr>
          <a:xfrm>
            <a:off x="7908375" y="2687040"/>
            <a:ext cx="1402948"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RESEARCH</a:t>
            </a:r>
            <a:endParaRPr lang="da-DK" sz="1600" dirty="0"/>
          </a:p>
        </p:txBody>
      </p:sp>
      <p:cxnSp>
        <p:nvCxnSpPr>
          <p:cNvPr id="19" name="Straight Connector 20"/>
          <p:cNvCxnSpPr/>
          <p:nvPr/>
        </p:nvCxnSpPr>
        <p:spPr>
          <a:xfrm flipH="1">
            <a:off x="3350449" y="3746379"/>
            <a:ext cx="106448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0"/>
          <p:cNvCxnSpPr/>
          <p:nvPr/>
        </p:nvCxnSpPr>
        <p:spPr>
          <a:xfrm flipH="1" flipV="1">
            <a:off x="3345958" y="3114336"/>
            <a:ext cx="1818" cy="634716"/>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0"/>
          <p:cNvCxnSpPr/>
          <p:nvPr/>
        </p:nvCxnSpPr>
        <p:spPr>
          <a:xfrm flipH="1">
            <a:off x="7530394" y="3746379"/>
            <a:ext cx="106448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0"/>
          <p:cNvCxnSpPr/>
          <p:nvPr/>
        </p:nvCxnSpPr>
        <p:spPr>
          <a:xfrm flipV="1">
            <a:off x="8592590" y="3120052"/>
            <a:ext cx="13699" cy="626327"/>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0"/>
          <p:cNvCxnSpPr/>
          <p:nvPr/>
        </p:nvCxnSpPr>
        <p:spPr>
          <a:xfrm flipH="1" flipV="1">
            <a:off x="5996577" y="5202924"/>
            <a:ext cx="1818" cy="634716"/>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954760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rtlCol="0"/>
          <a:lstStyle/>
          <a:p>
            <a:pPr rtl="0"/>
            <a:fld id="{D8D877B3-D348-4611-9BDB-C5374591D951}" type="slidenum">
              <a:rPr lang="en-US" smtClean="0"/>
              <a:pPr rtl="0"/>
              <a:t>2</a:t>
            </a:fld>
            <a:endParaRPr lang="en-US" dirty="0"/>
          </a:p>
        </p:txBody>
      </p:sp>
      <p:sp>
        <p:nvSpPr>
          <p:cNvPr id="6" name="Titel 5"/>
          <p:cNvSpPr>
            <a:spLocks noGrp="1"/>
          </p:cNvSpPr>
          <p:nvPr>
            <p:ph type="title"/>
          </p:nvPr>
        </p:nvSpPr>
        <p:spPr/>
        <p:txBody>
          <a:bodyPr rtlCol="0"/>
          <a:lstStyle/>
          <a:p>
            <a:pPr rtl="0"/>
            <a:r>
              <a:rPr lang="en-gb"/>
              <a:t>CONTENT</a:t>
            </a:r>
            <a:endParaRPr lang="da-DK" dirty="0"/>
          </a:p>
        </p:txBody>
      </p:sp>
      <p:sp>
        <p:nvSpPr>
          <p:cNvPr id="7" name="Pladsholder til tekst 6"/>
          <p:cNvSpPr>
            <a:spLocks noGrp="1"/>
          </p:cNvSpPr>
          <p:nvPr>
            <p:ph type="body" sz="quarter" idx="12"/>
          </p:nvPr>
        </p:nvSpPr>
        <p:spPr/>
        <p:txBody>
          <a:bodyPr rtlCol="0"/>
          <a:lstStyle/>
          <a:p>
            <a:pPr rtl="0"/>
            <a:r>
              <a:rPr lang="en-gb" dirty="0"/>
              <a:t>FACTS</a:t>
            </a:r>
            <a:endParaRPr lang="en-GB" dirty="0"/>
          </a:p>
          <a:p>
            <a:pPr rtl="0"/>
            <a:r>
              <a:rPr lang="en-gb" dirty="0"/>
              <a:t>STUDENTS</a:t>
            </a:r>
          </a:p>
          <a:p>
            <a:pPr rtl="0"/>
            <a:r>
              <a:rPr lang="en-gb" dirty="0"/>
              <a:t>PBL</a:t>
            </a:r>
          </a:p>
          <a:p>
            <a:pPr rtl="0"/>
            <a:r>
              <a:rPr lang="en-gb" dirty="0"/>
              <a:t>RESEARCH AND RANKINGS</a:t>
            </a:r>
          </a:p>
          <a:p>
            <a:pPr rtl="0"/>
            <a:r>
              <a:rPr lang="en-gb" dirty="0"/>
              <a:t>KNOWLEDGE COLLABORATION</a:t>
            </a:r>
          </a:p>
          <a:p>
            <a:pPr rtl="0"/>
            <a:r>
              <a:rPr lang="en-gb" dirty="0"/>
              <a:t>STRATEGY 2022-26</a:t>
            </a:r>
          </a:p>
          <a:p>
            <a:pPr rtl="0"/>
            <a:r>
              <a:rPr lang="en-GB" dirty="0"/>
              <a:t>SUSTAINABILITY AT AAU</a:t>
            </a:r>
            <a:endParaRPr lang="da-DK" dirty="0"/>
          </a:p>
        </p:txBody>
      </p:sp>
      <p:pic>
        <p:nvPicPr>
          <p:cNvPr id="4" name="Pladsholder til billede 3"/>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5796948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MAKE IT REAL</a:t>
            </a:r>
          </a:p>
        </p:txBody>
      </p:sp>
      <p:sp>
        <p:nvSpPr>
          <p:cNvPr id="4" name="Pladsholder til tekst 3"/>
          <p:cNvSpPr>
            <a:spLocks noGrp="1"/>
          </p:cNvSpPr>
          <p:nvPr>
            <p:ph type="body" sz="quarter" idx="12"/>
          </p:nvPr>
        </p:nvSpPr>
        <p:spPr>
          <a:xfrm>
            <a:off x="766763" y="1863952"/>
            <a:ext cx="5433070" cy="4173991"/>
          </a:xfrm>
        </p:spPr>
        <p:txBody>
          <a:bodyPr>
            <a:normAutofit lnSpcReduction="10000"/>
          </a:bodyPr>
          <a:lstStyle/>
          <a:p>
            <a:r>
              <a:rPr lang="en-US" dirty="0"/>
              <a:t>AAU’s main concept for student recruitment.</a:t>
            </a:r>
          </a:p>
          <a:p>
            <a:r>
              <a:rPr lang="en-US" dirty="0"/>
              <a:t>Focus on answering questions that potential new students have regarding choice of education.  </a:t>
            </a:r>
          </a:p>
          <a:p>
            <a:r>
              <a:rPr lang="en-US" dirty="0"/>
              <a:t>The concept is based on data from target groups, analyses, statistics and focus groups interviews. </a:t>
            </a:r>
          </a:p>
          <a:p>
            <a:r>
              <a:rPr lang="en-US" dirty="0"/>
              <a:t>The three main messages in Make It Real are that </a:t>
            </a:r>
            <a:r>
              <a:rPr lang="en-US"/>
              <a:t>AAU offers:</a:t>
            </a:r>
            <a:endParaRPr lang="en-US" dirty="0"/>
          </a:p>
          <a:p>
            <a:pPr lvl="1"/>
            <a:r>
              <a:rPr lang="en-US" dirty="0"/>
              <a:t>KNOWLEDGE (subject knowledge) </a:t>
            </a:r>
          </a:p>
          <a:p>
            <a:pPr lvl="1"/>
            <a:r>
              <a:rPr lang="en-US" dirty="0"/>
              <a:t>EXPERIENCE (through working with external partners and through working on semester projects in groups)</a:t>
            </a:r>
          </a:p>
          <a:p>
            <a:pPr lvl="1"/>
            <a:r>
              <a:rPr lang="da-DK" dirty="0"/>
              <a:t>PRESENCE </a:t>
            </a:r>
            <a:r>
              <a:rPr lang="en-US" dirty="0"/>
              <a:t>(the students become part of a strong network both through group work and due to a high degree of informality between students and educators) </a:t>
            </a:r>
          </a:p>
          <a:p>
            <a:r>
              <a:rPr lang="en-US" dirty="0"/>
              <a:t>The visual identity uses the possibilities available on digital platforms such as animation.</a:t>
            </a:r>
          </a:p>
        </p:txBody>
      </p:sp>
      <p:pic>
        <p:nvPicPr>
          <p:cNvPr id="7" name="Billede 6">
            <a:extLst>
              <a:ext uri="{FF2B5EF4-FFF2-40B4-BE49-F238E27FC236}">
                <a16:creationId xmlns:a16="http://schemas.microsoft.com/office/drawing/2014/main" id="{B76A2E9F-FB6E-4F07-A257-9FF57DB5EB8A}"/>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6548224" y="173429"/>
            <a:ext cx="2717696" cy="3772966"/>
          </a:xfrm>
          <a:prstGeom prst="rect">
            <a:avLst/>
          </a:prstGeom>
        </p:spPr>
      </p:pic>
      <p:pic>
        <p:nvPicPr>
          <p:cNvPr id="9" name="Billede 8">
            <a:extLst>
              <a:ext uri="{FF2B5EF4-FFF2-40B4-BE49-F238E27FC236}">
                <a16:creationId xmlns:a16="http://schemas.microsoft.com/office/drawing/2014/main" id="{843E71B6-68CB-498A-B66C-27E91ABB2B9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84263" y="3946395"/>
            <a:ext cx="5160993" cy="25698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1" name="Billede 10">
            <a:extLst>
              <a:ext uri="{FF2B5EF4-FFF2-40B4-BE49-F238E27FC236}">
                <a16:creationId xmlns:a16="http://schemas.microsoft.com/office/drawing/2014/main" id="{A231A7E0-2F25-42C1-9178-C18B6844CD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61448" y="173429"/>
            <a:ext cx="2681810" cy="3770465"/>
          </a:xfrm>
          <a:prstGeom prst="rect">
            <a:avLst/>
          </a:prstGeom>
        </p:spPr>
      </p:pic>
    </p:spTree>
    <p:extLst>
      <p:ext uri="{BB962C8B-B14F-4D97-AF65-F5344CB8AC3E}">
        <p14:creationId xmlns:p14="http://schemas.microsoft.com/office/powerpoint/2010/main" val="397331399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a:xfrm>
            <a:off x="11339887" y="593223"/>
            <a:ext cx="571468" cy="227164"/>
          </a:xfrm>
        </p:spPr>
        <p:txBody>
          <a:bodyPr rtlCol="0">
            <a:normAutofit/>
          </a:bodyPr>
          <a:lstStyle/>
          <a:p>
            <a:pPr rtl="0">
              <a:lnSpc>
                <a:spcPct val="90000"/>
              </a:lnSpc>
              <a:spcAft>
                <a:spcPts val="600"/>
              </a:spcAft>
            </a:pPr>
            <a:fld id="{D8D877B3-D348-4611-9BDB-C5374591D951}" type="slidenum">
              <a:rPr lang="en-US" sz="900" smtClean="0"/>
              <a:pPr rtl="0">
                <a:lnSpc>
                  <a:spcPct val="90000"/>
                </a:lnSpc>
                <a:spcAft>
                  <a:spcPts val="600"/>
                </a:spcAft>
              </a:pPr>
              <a:t>21</a:t>
            </a:fld>
            <a:endParaRPr lang="en-US" sz="900"/>
          </a:p>
        </p:txBody>
      </p:sp>
      <p:pic>
        <p:nvPicPr>
          <p:cNvPr id="7" name="Pladsholder til billede 6"/>
          <p:cNvPicPr>
            <a:picLocks noGrp="1" noChangeAspect="1"/>
          </p:cNvPicPr>
          <p:nvPr>
            <p:ph type="pic" sz="quarter" idx="11"/>
          </p:nvPr>
        </p:nvPicPr>
        <p:blipFill rotWithShape="1">
          <a:blip r:embed="rId2">
            <a:extLst>
              <a:ext uri="{28A0092B-C50C-407E-A947-70E740481C1C}">
                <a14:useLocalDpi xmlns:a14="http://schemas.microsoft.com/office/drawing/2010/main" val="0"/>
              </a:ext>
            </a:extLst>
          </a:blip>
          <a:srcRect/>
          <a:stretch/>
        </p:blipFill>
        <p:spPr>
          <a:xfrm>
            <a:off x="7427913" y="10"/>
            <a:ext cx="4764087" cy="6857990"/>
          </a:xfrm>
          <a:noFill/>
        </p:spPr>
      </p:pic>
      <p:sp>
        <p:nvSpPr>
          <p:cNvPr id="4" name="Titel 3"/>
          <p:cNvSpPr>
            <a:spLocks noGrp="1"/>
          </p:cNvSpPr>
          <p:nvPr>
            <p:ph type="title"/>
          </p:nvPr>
        </p:nvSpPr>
        <p:spPr>
          <a:xfrm>
            <a:off x="587374" y="373446"/>
            <a:ext cx="4683125" cy="1471230"/>
          </a:xfrm>
        </p:spPr>
        <p:txBody>
          <a:bodyPr rtlCol="0" anchor="t">
            <a:normAutofit/>
          </a:bodyPr>
          <a:lstStyle/>
          <a:p>
            <a:pPr rtl="0">
              <a:lnSpc>
                <a:spcPct val="90000"/>
              </a:lnSpc>
            </a:pPr>
            <a:r>
              <a:rPr lang="en-gb" sz="3100"/>
              <a:t>WHY HOLD ON </a:t>
            </a:r>
            <a:br>
              <a:rPr lang="da-DK" sz="3100"/>
            </a:br>
            <a:r>
              <a:rPr lang="en-gb" sz="3100"/>
              <a:t>TO PBL?</a:t>
            </a:r>
            <a:br>
              <a:rPr lang="da-DK" sz="3100"/>
            </a:br>
            <a:endParaRPr lang="da-DK" sz="3100"/>
          </a:p>
        </p:txBody>
      </p:sp>
      <p:sp>
        <p:nvSpPr>
          <p:cNvPr id="6" name="Pladsholder til tekst 5"/>
          <p:cNvSpPr>
            <a:spLocks noGrp="1"/>
          </p:cNvSpPr>
          <p:nvPr>
            <p:ph type="body" sz="quarter" idx="12"/>
          </p:nvPr>
        </p:nvSpPr>
        <p:spPr>
          <a:xfrm>
            <a:off x="583406" y="2101809"/>
            <a:ext cx="4687094" cy="3765591"/>
          </a:xfrm>
        </p:spPr>
        <p:txBody>
          <a:bodyPr rtlCol="0">
            <a:normAutofit/>
          </a:bodyPr>
          <a:lstStyle/>
          <a:p>
            <a:pPr rtl="0">
              <a:lnSpc>
                <a:spcPct val="110000"/>
              </a:lnSpc>
            </a:pPr>
            <a:r>
              <a:rPr lang="en-gb" sz="1400"/>
              <a:t>Students learn best when they are actively participating and apply theory and research-based knowledge to problem solving</a:t>
            </a:r>
            <a:endParaRPr lang="da-DK" sz="1400"/>
          </a:p>
          <a:p>
            <a:pPr rtl="0">
              <a:lnSpc>
                <a:spcPct val="110000"/>
              </a:lnSpc>
            </a:pPr>
            <a:r>
              <a:rPr lang="en-gb" sz="1400"/>
              <a:t>This learning model supports the development of students' communication and collaboration skills</a:t>
            </a:r>
            <a:endParaRPr lang="da-DK" sz="1400"/>
          </a:p>
          <a:p>
            <a:pPr rtl="0">
              <a:lnSpc>
                <a:spcPct val="110000"/>
              </a:lnSpc>
            </a:pPr>
            <a:r>
              <a:rPr lang="en-gb" sz="1400"/>
              <a:t>Students learn to take an analytical and result-oriented approach to their work</a:t>
            </a:r>
            <a:endParaRPr lang="da-DK" sz="1400"/>
          </a:p>
          <a:p>
            <a:pPr rtl="0">
              <a:lnSpc>
                <a:spcPct val="110000"/>
              </a:lnSpc>
            </a:pPr>
            <a:r>
              <a:rPr lang="en-gb" sz="1400"/>
              <a:t>PBL provides students with tools for independent acquisition of knowledge at an advanced academic level</a:t>
            </a:r>
            <a:endParaRPr lang="da-DK" sz="1400"/>
          </a:p>
          <a:p>
            <a:pPr rtl="0">
              <a:lnSpc>
                <a:spcPct val="110000"/>
              </a:lnSpc>
            </a:pPr>
            <a:r>
              <a:rPr lang="en-gb" sz="1400"/>
              <a:t>PBL provides students with the opportunity to cooperate with external partners on solving specific problems</a:t>
            </a:r>
            <a:endParaRPr lang="da-DK" sz="1400"/>
          </a:p>
          <a:p>
            <a:pPr rtl="0">
              <a:lnSpc>
                <a:spcPct val="110000"/>
              </a:lnSpc>
            </a:pPr>
            <a:endParaRPr lang="da-DK" sz="1400"/>
          </a:p>
        </p:txBody>
      </p:sp>
    </p:spTree>
    <p:extLst>
      <p:ext uri="{BB962C8B-B14F-4D97-AF65-F5344CB8AC3E}">
        <p14:creationId xmlns:p14="http://schemas.microsoft.com/office/powerpoint/2010/main" val="20954130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7"/>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0" y="-1"/>
            <a:ext cx="12192000" cy="6858001"/>
          </a:xfrm>
          <a:noFill/>
        </p:spPr>
      </p:pic>
      <p:sp>
        <p:nvSpPr>
          <p:cNvPr id="3" name="Titel 2"/>
          <p:cNvSpPr>
            <a:spLocks noGrp="1"/>
          </p:cNvSpPr>
          <p:nvPr>
            <p:ph type="title"/>
          </p:nvPr>
        </p:nvSpPr>
        <p:spPr>
          <a:xfrm>
            <a:off x="2425436" y="2910841"/>
            <a:ext cx="7341129" cy="1036319"/>
          </a:xfrm>
        </p:spPr>
        <p:txBody>
          <a:bodyPr tIns="0" anchor="ctr" anchorCtr="0">
            <a:normAutofit/>
          </a:bodyPr>
          <a:lstStyle/>
          <a:p>
            <a:r>
              <a:rPr lang="en-gb" dirty="0"/>
              <a:t>RESEARCH AND RANKINGS</a:t>
            </a:r>
            <a:endParaRPr lang="da-DK" dirty="0"/>
          </a:p>
        </p:txBody>
      </p:sp>
    </p:spTree>
    <p:extLst>
      <p:ext uri="{BB962C8B-B14F-4D97-AF65-F5344CB8AC3E}">
        <p14:creationId xmlns:p14="http://schemas.microsoft.com/office/powerpoint/2010/main" val="26691644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4" y="370290"/>
            <a:ext cx="7021740" cy="1474385"/>
          </a:xfrm>
        </p:spPr>
        <p:txBody>
          <a:bodyPr rtlCol="0"/>
          <a:lstStyle/>
          <a:p>
            <a:pPr rtl="0"/>
            <a:r>
              <a:rPr lang="en-gb">
                <a:latin typeface="Arial" panose="020B0604020202020204" pitchFamily="34" charset="0"/>
                <a:cs typeface="Arial" panose="020B0604020202020204" pitchFamily="34" charset="0"/>
              </a:rPr>
              <a:t>RESEARCH AT A HIGH INTERNATIONAL LEVEL</a:t>
            </a:r>
            <a:endParaRPr lang="da-DK" dirty="0">
              <a:solidFill>
                <a:schemeClr val="accent4"/>
              </a:solidFill>
            </a:endParaRPr>
          </a:p>
        </p:txBody>
      </p:sp>
      <p:sp>
        <p:nvSpPr>
          <p:cNvPr id="7" name="TextBox 19"/>
          <p:cNvSpPr txBox="1"/>
          <p:nvPr/>
        </p:nvSpPr>
        <p:spPr>
          <a:xfrm>
            <a:off x="4565898" y="3869505"/>
            <a:ext cx="3947166" cy="830997"/>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AAU IS AMONG THE WORLD’S TOP  UNIVERSITIES </a:t>
            </a:r>
          </a:p>
          <a:p>
            <a:pPr rtl="0"/>
            <a:endParaRPr lang="da-DK" sz="1600" b="1" dirty="0">
              <a:solidFill>
                <a:srgbClr val="FF0000"/>
              </a:solidFill>
              <a:latin typeface="+mj-lt"/>
              <a:cs typeface="Arial" panose="020B0604020202020204" pitchFamily="34" charset="0"/>
            </a:endParaRPr>
          </a:p>
        </p:txBody>
      </p:sp>
      <p:sp>
        <p:nvSpPr>
          <p:cNvPr id="8" name="TextBox 20"/>
          <p:cNvSpPr txBox="1"/>
          <p:nvPr/>
        </p:nvSpPr>
        <p:spPr>
          <a:xfrm>
            <a:off x="4633632" y="4800127"/>
            <a:ext cx="3060205" cy="1015663"/>
          </a:xfrm>
          <a:prstGeom prst="rect">
            <a:avLst/>
          </a:prstGeom>
          <a:noFill/>
        </p:spPr>
        <p:txBody>
          <a:bodyPr wrap="square" lIns="0" rIns="0" rtlCol="0">
            <a:spAutoFit/>
          </a:bodyPr>
          <a:lstStyle/>
          <a:p>
            <a:r>
              <a:rPr lang="en-US" sz="1200" dirty="0">
                <a:latin typeface="Arial" panose="020B0604020202020204" pitchFamily="34" charset="0"/>
                <a:cs typeface="Arial" panose="020B0604020202020204" pitchFamily="34" charset="0"/>
              </a:rPr>
              <a:t>According to Times Higher Education, Aalborg University is ranked 201-250 (no. </a:t>
            </a:r>
            <a:r>
              <a:rPr lang="en-US" sz="1200">
                <a:latin typeface="Arial" panose="020B0604020202020204" pitchFamily="34" charset="0"/>
                <a:cs typeface="Arial" panose="020B0604020202020204" pitchFamily="34" charset="0"/>
              </a:rPr>
              <a:t>236) </a:t>
            </a:r>
            <a:r>
              <a:rPr lang="en-US" sz="1200" dirty="0">
                <a:latin typeface="Arial" panose="020B0604020202020204" pitchFamily="34" charset="0"/>
                <a:cs typeface="Arial" panose="020B0604020202020204" pitchFamily="34" charset="0"/>
              </a:rPr>
              <a:t>in the overall world university ranking. AAU </a:t>
            </a:r>
            <a:r>
              <a:rPr lang="en-US" sz="1200" dirty="0"/>
              <a:t>is ranked no.9 in the world on sustainability.</a:t>
            </a:r>
            <a:endParaRPr lang="da-DK" sz="1200" b="1" dirty="0">
              <a:latin typeface="Arial" panose="020B0604020202020204" pitchFamily="34" charset="0"/>
              <a:cs typeface="Arial" panose="020B0604020202020204" pitchFamily="34" charset="0"/>
            </a:endParaRPr>
          </a:p>
        </p:txBody>
      </p:sp>
      <p:sp>
        <p:nvSpPr>
          <p:cNvPr id="9" name="TextBox 19"/>
          <p:cNvSpPr txBox="1"/>
          <p:nvPr/>
        </p:nvSpPr>
        <p:spPr>
          <a:xfrm>
            <a:off x="572681" y="3871599"/>
            <a:ext cx="3611790" cy="1077218"/>
          </a:xfrm>
          <a:prstGeom prst="rect">
            <a:avLst/>
          </a:prstGeom>
          <a:noFill/>
        </p:spPr>
        <p:txBody>
          <a:bodyPr wrap="square" lIns="0" rIns="0" rtlCol="0">
            <a:spAutoFit/>
          </a:bodyPr>
          <a:lstStyle/>
          <a:p>
            <a:pPr rtl="0"/>
            <a:r>
              <a:rPr lang="en-gb" sz="1600" b="1" dirty="0">
                <a:solidFill>
                  <a:srgbClr val="000061"/>
                </a:solidFill>
                <a:latin typeface="Arial Black" panose="020B0A04020102020204" pitchFamily="34" charset="0"/>
                <a:cs typeface="Arial" panose="020B0604020202020204" pitchFamily="34" charset="0"/>
              </a:rPr>
              <a:t>THE BEST EUROPEAN UNIVERSITY FOR ENGINEERING</a:t>
            </a:r>
            <a:endParaRPr lang="en-US" sz="1600" b="1" dirty="0">
              <a:solidFill>
                <a:srgbClr val="000061"/>
              </a:solidFill>
              <a:latin typeface="Arial Black" panose="020B0A04020102020204" pitchFamily="34" charset="0"/>
              <a:cs typeface="Arial" panose="020B0604020202020204" pitchFamily="34" charset="0"/>
            </a:endParaRPr>
          </a:p>
          <a:p>
            <a:pPr rtl="0"/>
            <a:endParaRPr lang="en-GB" sz="1600" b="1" dirty="0">
              <a:solidFill>
                <a:srgbClr val="000061"/>
              </a:solidFill>
              <a:latin typeface="+mj-lt"/>
              <a:cs typeface="Arial" panose="020B0604020202020204" pitchFamily="34" charset="0"/>
            </a:endParaRPr>
          </a:p>
        </p:txBody>
      </p:sp>
      <p:sp>
        <p:nvSpPr>
          <p:cNvPr id="10" name="TextBox 20"/>
          <p:cNvSpPr txBox="1"/>
          <p:nvPr/>
        </p:nvSpPr>
        <p:spPr>
          <a:xfrm>
            <a:off x="572682" y="4802221"/>
            <a:ext cx="2634797" cy="1015663"/>
          </a:xfrm>
          <a:prstGeom prst="rect">
            <a:avLst/>
          </a:prstGeom>
          <a:noFill/>
        </p:spPr>
        <p:txBody>
          <a:bodyPr wrap="square" lIns="0" rIns="0" rtlCol="0">
            <a:spAutoFit/>
          </a:bodyPr>
          <a:lstStyle/>
          <a:p>
            <a:r>
              <a:rPr lang="en-US" sz="1200" dirty="0">
                <a:latin typeface="Arial" panose="020B0604020202020204" pitchFamily="34" charset="0"/>
                <a:cs typeface="Arial" panose="020B0604020202020204" pitchFamily="34" charset="0"/>
              </a:rPr>
              <a:t>U.S. News &amp; World Report names AAU as the best university in Europe in the field of Engineering and</a:t>
            </a:r>
          </a:p>
          <a:p>
            <a:r>
              <a:rPr lang="en-US" sz="1200" dirty="0">
                <a:latin typeface="Arial" panose="020B0604020202020204" pitchFamily="34" charset="0"/>
                <a:cs typeface="Arial" panose="020B0604020202020204" pitchFamily="34" charset="0"/>
              </a:rPr>
              <a:t>the world’s 11</a:t>
            </a:r>
            <a:r>
              <a:rPr lang="en-US" sz="1200" baseline="30000" dirty="0">
                <a:latin typeface="Arial" panose="020B0604020202020204" pitchFamily="34" charset="0"/>
                <a:cs typeface="Arial" panose="020B0604020202020204" pitchFamily="34" charset="0"/>
              </a:rPr>
              <a:t>th</a:t>
            </a:r>
            <a:r>
              <a:rPr lang="en-US" sz="1200" dirty="0">
                <a:latin typeface="Arial" panose="020B0604020202020204" pitchFamily="34" charset="0"/>
                <a:cs typeface="Arial" panose="020B0604020202020204" pitchFamily="34" charset="0"/>
              </a:rPr>
              <a:t> best.</a:t>
            </a:r>
            <a:endParaRPr lang="en-gb" sz="1200" dirty="0">
              <a:latin typeface="Arial" panose="020B0604020202020204" pitchFamily="34" charset="0"/>
              <a:cs typeface="Arial" panose="020B0604020202020204" pitchFamily="34" charset="0"/>
            </a:endParaRPr>
          </a:p>
          <a:p>
            <a:pPr defTabSz="914400" rtl="0">
              <a:defRPr/>
            </a:pPr>
            <a:endParaRPr lang="en-GB" sz="1200" dirty="0">
              <a:latin typeface="Arial" panose="020B0604020202020204" pitchFamily="34" charset="0"/>
              <a:cs typeface="Arial" panose="020B0604020202020204" pitchFamily="34" charset="0"/>
            </a:endParaRPr>
          </a:p>
        </p:txBody>
      </p:sp>
      <p:pic>
        <p:nvPicPr>
          <p:cNvPr id="11" name="Billed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08718" y="2386466"/>
            <a:ext cx="1106828" cy="1168544"/>
          </a:xfrm>
          <a:prstGeom prst="rect">
            <a:avLst/>
          </a:prstGeom>
        </p:spPr>
      </p:pic>
      <p:sp>
        <p:nvSpPr>
          <p:cNvPr id="15" name="Tekstfelt 14"/>
          <p:cNvSpPr txBox="1"/>
          <p:nvPr/>
        </p:nvSpPr>
        <p:spPr>
          <a:xfrm>
            <a:off x="9218031" y="621619"/>
            <a:ext cx="1966823" cy="646331"/>
          </a:xfrm>
          <a:prstGeom prst="rect">
            <a:avLst/>
          </a:prstGeom>
          <a:noFill/>
        </p:spPr>
        <p:txBody>
          <a:bodyPr wrap="square" rtlCol="0">
            <a:spAutoFit/>
          </a:bodyPr>
          <a:lstStyle/>
          <a:p>
            <a:pPr rtl="0"/>
            <a:endParaRPr lang="da-DK" dirty="0">
              <a:solidFill>
                <a:srgbClr val="FF0000"/>
              </a:solidFill>
            </a:endParaRPr>
          </a:p>
          <a:p>
            <a:pPr rtl="0"/>
            <a:r>
              <a:rPr lang="en-gb">
                <a:solidFill>
                  <a:srgbClr val="FF0000"/>
                </a:solidFill>
              </a:rPr>
              <a:t> </a:t>
            </a:r>
            <a:endParaRPr lang="da-DK" dirty="0">
              <a:solidFill>
                <a:srgbClr val="FF0000"/>
              </a:solidFill>
            </a:endParaRPr>
          </a:p>
        </p:txBody>
      </p:sp>
      <p:grpSp>
        <p:nvGrpSpPr>
          <p:cNvPr id="14" name="Gruppe 13"/>
          <p:cNvGrpSpPr/>
          <p:nvPr/>
        </p:nvGrpSpPr>
        <p:grpSpPr>
          <a:xfrm>
            <a:off x="1212288" y="2433167"/>
            <a:ext cx="1143320" cy="1443579"/>
            <a:chOff x="9221783" y="2433167"/>
            <a:chExt cx="1143320" cy="1443579"/>
          </a:xfrm>
        </p:grpSpPr>
        <p:grpSp>
          <p:nvGrpSpPr>
            <p:cNvPr id="16" name="Gruppe 15"/>
            <p:cNvGrpSpPr/>
            <p:nvPr/>
          </p:nvGrpSpPr>
          <p:grpSpPr>
            <a:xfrm>
              <a:off x="9221783" y="2433167"/>
              <a:ext cx="1143320" cy="1436338"/>
              <a:chOff x="9221783" y="2433167"/>
              <a:chExt cx="1143320" cy="1436338"/>
            </a:xfrm>
          </p:grpSpPr>
          <p:pic>
            <p:nvPicPr>
              <p:cNvPr id="18" name="Billed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21783" y="2433167"/>
                <a:ext cx="1143320" cy="1436338"/>
              </a:xfrm>
              <a:prstGeom prst="rect">
                <a:avLst/>
              </a:prstGeom>
            </p:spPr>
          </p:pic>
          <p:sp>
            <p:nvSpPr>
              <p:cNvPr id="19" name="Ellipse 18"/>
              <p:cNvSpPr/>
              <p:nvPr/>
            </p:nvSpPr>
            <p:spPr>
              <a:xfrm>
                <a:off x="10025613" y="3644137"/>
                <a:ext cx="167580" cy="1675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p>
            </p:txBody>
          </p:sp>
        </p:grpSp>
        <p:sp>
          <p:nvSpPr>
            <p:cNvPr id="17" name="Tekstfelt 16"/>
            <p:cNvSpPr txBox="1"/>
            <p:nvPr/>
          </p:nvSpPr>
          <p:spPr>
            <a:xfrm>
              <a:off x="9967148" y="3599747"/>
              <a:ext cx="184936" cy="276999"/>
            </a:xfrm>
            <a:prstGeom prst="rect">
              <a:avLst/>
            </a:prstGeom>
            <a:noFill/>
          </p:spPr>
          <p:txBody>
            <a:bodyPr wrap="square" rtlCol="0">
              <a:spAutoFit/>
            </a:bodyPr>
            <a:lstStyle/>
            <a:p>
              <a:pPr rtl="0"/>
              <a:r>
                <a:rPr lang="en-gb" sz="1200" b="1">
                  <a:latin typeface="+mj-lt"/>
                </a:rPr>
                <a:t>1</a:t>
              </a:r>
              <a:endParaRPr lang="da-DK" sz="1200" b="1">
                <a:latin typeface="+mj-lt"/>
              </a:endParaRPr>
            </a:p>
          </p:txBody>
        </p:sp>
      </p:grpSp>
      <p:pic>
        <p:nvPicPr>
          <p:cNvPr id="20" name="Billede 1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15982" y="2319075"/>
            <a:ext cx="1251422" cy="1216604"/>
          </a:xfrm>
          <a:prstGeom prst="rect">
            <a:avLst/>
          </a:prstGeom>
        </p:spPr>
      </p:pic>
      <p:sp>
        <p:nvSpPr>
          <p:cNvPr id="21" name="TextBox 19"/>
          <p:cNvSpPr txBox="1"/>
          <p:nvPr/>
        </p:nvSpPr>
        <p:spPr>
          <a:xfrm>
            <a:off x="8673371" y="3869505"/>
            <a:ext cx="3403105" cy="584775"/>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AAU IS THE BEST YOUNG UNIVERSITY IN SCANDINAVIA</a:t>
            </a:r>
            <a:endParaRPr lang="en-GB" sz="1600" b="1" dirty="0">
              <a:solidFill>
                <a:srgbClr val="000061"/>
              </a:solidFill>
              <a:latin typeface="+mj-lt"/>
              <a:cs typeface="Arial" panose="020B0604020202020204" pitchFamily="34" charset="0"/>
            </a:endParaRPr>
          </a:p>
        </p:txBody>
      </p:sp>
      <p:sp>
        <p:nvSpPr>
          <p:cNvPr id="22" name="TextBox 20"/>
          <p:cNvSpPr txBox="1"/>
          <p:nvPr/>
        </p:nvSpPr>
        <p:spPr>
          <a:xfrm>
            <a:off x="8690002" y="4800127"/>
            <a:ext cx="2923269" cy="1200329"/>
          </a:xfrm>
          <a:prstGeom prst="rect">
            <a:avLst/>
          </a:prstGeom>
          <a:noFill/>
        </p:spPr>
        <p:txBody>
          <a:bodyPr wrap="square" lIns="0" rIns="0" rtlCol="0">
            <a:spAutoFit/>
          </a:bodyPr>
          <a:lstStyle/>
          <a:p>
            <a:r>
              <a:rPr lang="en-gb" sz="1200" dirty="0">
                <a:latin typeface="Arial" panose="020B0604020202020204" pitchFamily="34" charset="0"/>
                <a:cs typeface="Arial" panose="020B0604020202020204" pitchFamily="34" charset="0"/>
              </a:rPr>
              <a:t>According to Times Higher Education AAU is ranked 35</a:t>
            </a:r>
            <a:r>
              <a:rPr lang="en-gb" sz="1200" baseline="30000" dirty="0">
                <a:latin typeface="Arial" panose="020B0604020202020204" pitchFamily="34" charset="0"/>
                <a:cs typeface="Arial" panose="020B0604020202020204" pitchFamily="34" charset="0"/>
              </a:rPr>
              <a:t>th</a:t>
            </a:r>
            <a:r>
              <a:rPr lang="en-gb" sz="1200" dirty="0">
                <a:latin typeface="Arial" panose="020B0604020202020204" pitchFamily="34" charset="0"/>
                <a:cs typeface="Arial" panose="020B0604020202020204" pitchFamily="34" charset="0"/>
              </a:rPr>
              <a:t> of the world’s top universities under 50 years old, making AAU the highest ranked young Scandinavian university. QS ranks AAU no. 34 in the QS Top 150 under 50 ranking.</a:t>
            </a:r>
            <a:endParaRPr lang="da-DK" sz="1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626420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rtlCol="0"/>
          <a:lstStyle/>
          <a:p>
            <a:pPr rtl="0"/>
            <a:fld id="{D8D877B3-D348-4611-9BDB-C5374591D951}" type="slidenum">
              <a:rPr lang="en-US" smtClean="0"/>
              <a:pPr rtl="0"/>
              <a:t>24</a:t>
            </a:fld>
            <a:endParaRPr lang="en-US" dirty="0"/>
          </a:p>
        </p:txBody>
      </p:sp>
      <p:sp>
        <p:nvSpPr>
          <p:cNvPr id="3" name="Titel 2"/>
          <p:cNvSpPr>
            <a:spLocks noGrp="1"/>
          </p:cNvSpPr>
          <p:nvPr>
            <p:ph type="title"/>
          </p:nvPr>
        </p:nvSpPr>
        <p:spPr>
          <a:xfrm>
            <a:off x="587374" y="357948"/>
            <a:ext cx="6840538" cy="1486727"/>
          </a:xfrm>
        </p:spPr>
        <p:txBody>
          <a:bodyPr rtlCol="0"/>
          <a:lstStyle/>
          <a:p>
            <a:pPr rtl="0"/>
            <a:r>
              <a:rPr lang="en-US" dirty="0">
                <a:solidFill>
                  <a:srgbClr val="002060"/>
                </a:solidFill>
                <a:latin typeface="Arial" panose="020B0604020202020204" pitchFamily="34" charset="0"/>
                <a:cs typeface="Arial" panose="020B0604020202020204" pitchFamily="34" charset="0"/>
              </a:rPr>
              <a:t>TECHNICAL FACULTY OF IT AND DESIGN</a:t>
            </a:r>
            <a:br>
              <a:rPr lang="en-GB" dirty="0">
                <a:solidFill>
                  <a:srgbClr val="002060"/>
                </a:solidFill>
                <a:latin typeface="Arial" panose="020B0604020202020204" pitchFamily="34" charset="0"/>
                <a:cs typeface="Arial" panose="020B0604020202020204" pitchFamily="34" charset="0"/>
              </a:rPr>
            </a:b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8963" y="3791414"/>
            <a:ext cx="6165128" cy="2901506"/>
          </a:xfrm>
        </p:spPr>
        <p:txBody>
          <a:bodyPr rtlCol="0">
            <a:normAutofit/>
          </a:bodyPr>
          <a:lstStyle/>
          <a:p>
            <a:pPr marL="0" indent="0" rtl="0">
              <a:buNone/>
            </a:pPr>
            <a:r>
              <a:rPr lang="en-US" dirty="0">
                <a:latin typeface="Arial" panose="020B0604020202020204" pitchFamily="34" charset="0"/>
                <a:cs typeface="Arial" panose="020B0604020202020204" pitchFamily="34" charset="0"/>
              </a:rPr>
              <a:t>EXAMPLES OF RESEARCH</a:t>
            </a:r>
          </a:p>
          <a:p>
            <a:pPr rtl="0"/>
            <a:r>
              <a:rPr lang="en-US" dirty="0"/>
              <a:t>Planning: Energy, water infrastructure and circular economy</a:t>
            </a:r>
          </a:p>
          <a:p>
            <a:pPr rtl="0"/>
            <a:r>
              <a:rPr lang="en-US" dirty="0"/>
              <a:t>Digitalization: Internet of things, big data, virtual reality and cyber-physical systems</a:t>
            </a:r>
          </a:p>
          <a:p>
            <a:pPr rtl="0"/>
            <a:r>
              <a:rPr lang="en-US" dirty="0"/>
              <a:t>Autonomous systems: Robots, drones and satellites</a:t>
            </a:r>
          </a:p>
          <a:p>
            <a:pPr rtl="0"/>
            <a:r>
              <a:rPr lang="en-US" dirty="0"/>
              <a:t>Communication: Connectivity, 5G and antenna research</a:t>
            </a:r>
          </a:p>
          <a:p>
            <a:pPr rtl="0"/>
            <a:r>
              <a:rPr lang="en-US" dirty="0"/>
              <a:t>Human Touch: Sustainable architecture and design</a:t>
            </a:r>
          </a:p>
          <a:p>
            <a:pPr marL="0" indent="0" rtl="0">
              <a:buNone/>
            </a:pPr>
            <a:endParaRPr lang="da-DK" dirty="0"/>
          </a:p>
          <a:p>
            <a:pPr marL="0" indent="0" rtl="0">
              <a:buNone/>
            </a:pPr>
            <a:endParaRPr lang="da-DK" dirty="0"/>
          </a:p>
          <a:p>
            <a:pPr marL="0" indent="0" rtl="0">
              <a:buNone/>
            </a:pPr>
            <a:endParaRPr lang="da-DK" dirty="0"/>
          </a:p>
          <a:p>
            <a:pPr rtl="0"/>
            <a:endParaRPr lang="da-DK" dirty="0"/>
          </a:p>
          <a:p>
            <a:pPr marL="0" indent="0" rtl="0">
              <a:buNone/>
            </a:pPr>
            <a:endParaRPr lang="da-DK" dirty="0"/>
          </a:p>
          <a:p>
            <a:pPr marL="0" indent="0" rtl="0">
              <a:buNone/>
            </a:pPr>
            <a:endParaRPr lang="da-DK" dirty="0"/>
          </a:p>
          <a:p>
            <a:pPr marL="0" indent="0" rtl="0">
              <a:buNone/>
            </a:pPr>
            <a:endParaRPr lang="da-DK" dirty="0"/>
          </a:p>
        </p:txBody>
      </p:sp>
      <p:sp>
        <p:nvSpPr>
          <p:cNvPr id="8" name="Pladsholder til tekst 4"/>
          <p:cNvSpPr txBox="1">
            <a:spLocks/>
          </p:cNvSpPr>
          <p:nvPr/>
        </p:nvSpPr>
        <p:spPr>
          <a:xfrm>
            <a:off x="587374" y="2001338"/>
            <a:ext cx="6165129" cy="1491162"/>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rtl="0">
              <a:buNone/>
            </a:pPr>
            <a:r>
              <a:rPr lang="en-US">
                <a:solidFill>
                  <a:srgbClr val="002060"/>
                </a:solidFill>
              </a:rPr>
              <a:t>TECH CREATES </a:t>
            </a:r>
            <a:r>
              <a:rPr lang="en-US"/>
              <a:t> </a:t>
            </a:r>
          </a:p>
          <a:p>
            <a:pPr marL="214313" indent="-214313" rtl="0">
              <a:buClr>
                <a:srgbClr val="002060"/>
              </a:buClr>
              <a:buFont typeface="Wingdings" panose="05000000000000000000" pitchFamily="2" charset="2"/>
              <a:buChar char="§"/>
            </a:pPr>
            <a:r>
              <a:rPr lang="en-US"/>
              <a:t>the technology of the future and digital solutions with respect to human behavior and needs</a:t>
            </a:r>
          </a:p>
          <a:p>
            <a:pPr marL="214313" indent="-214313" rtl="0">
              <a:buClr>
                <a:srgbClr val="002060"/>
              </a:buClr>
              <a:buFont typeface="Wingdings" panose="05000000000000000000" pitchFamily="2" charset="2"/>
              <a:buChar char="§"/>
            </a:pPr>
            <a:r>
              <a:rPr lang="en-US"/>
              <a:t>technology and knowledge for sustainability</a:t>
            </a:r>
          </a:p>
          <a:p>
            <a:pPr marL="214313" indent="-214313" rtl="0">
              <a:buClr>
                <a:srgbClr val="002060"/>
              </a:buClr>
              <a:buFont typeface="Wingdings" panose="05000000000000000000" pitchFamily="2" charset="2"/>
              <a:buChar char="§"/>
            </a:pPr>
            <a:r>
              <a:rPr lang="en-US"/>
              <a:t>research-based architecture and design grounded in engineering</a:t>
            </a:r>
          </a:p>
          <a:p>
            <a:pPr rtl="0"/>
            <a:endParaRPr lang="da-DK" dirty="0"/>
          </a:p>
        </p:txBody>
      </p:sp>
      <p:pic>
        <p:nvPicPr>
          <p:cNvPr id="16" name="Pladsholder til billede 15"/>
          <p:cNvPicPr>
            <a:picLocks noGrp="1" noChangeAspect="1"/>
          </p:cNvPicPr>
          <p:nvPr>
            <p:ph type="pic" sz="quarter" idx="16"/>
          </p:nvPr>
        </p:nvPicPr>
        <p:blipFill>
          <a:blip r:embed="rId4" cstate="print">
            <a:extLst>
              <a:ext uri="{28A0092B-C50C-407E-A947-70E740481C1C}">
                <a14:useLocalDpi xmlns:a14="http://schemas.microsoft.com/office/drawing/2010/main" val="0"/>
              </a:ext>
            </a:extLst>
          </a:blip>
          <a:srcRect/>
          <a:stretch>
            <a:fillRect/>
          </a:stretch>
        </p:blipFill>
        <p:spPr>
          <a:xfrm>
            <a:off x="7427914" y="3378216"/>
            <a:ext cx="4924692" cy="3473407"/>
          </a:xfrm>
        </p:spPr>
      </p:pic>
      <p:pic>
        <p:nvPicPr>
          <p:cNvPr id="15" name="Pladsholder til billede 14"/>
          <p:cNvPicPr>
            <a:picLocks noGrp="1" noChangeAspect="1"/>
          </p:cNvPicPr>
          <p:nvPr>
            <p:ph type="pic" sz="quarter" idx="14"/>
          </p:nvPr>
        </p:nvPicPr>
        <p:blipFill rotWithShape="1">
          <a:blip r:embed="rId5" cstate="print">
            <a:extLst>
              <a:ext uri="{28A0092B-C50C-407E-A947-70E740481C1C}">
                <a14:useLocalDpi xmlns:a14="http://schemas.microsoft.com/office/drawing/2010/main" val="0"/>
              </a:ext>
            </a:extLst>
          </a:blip>
          <a:srcRect t="-1"/>
          <a:stretch/>
        </p:blipFill>
        <p:spPr>
          <a:xfrm>
            <a:off x="7427913" y="18084"/>
            <a:ext cx="4924691" cy="3356884"/>
          </a:xfrm>
        </p:spPr>
      </p:pic>
    </p:spTree>
    <p:extLst>
      <p:ext uri="{BB962C8B-B14F-4D97-AF65-F5344CB8AC3E}">
        <p14:creationId xmlns:p14="http://schemas.microsoft.com/office/powerpoint/2010/main" val="280802552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25</a:t>
            </a:fld>
            <a:endParaRPr lang="en-US" dirty="0"/>
          </a:p>
        </p:txBody>
      </p:sp>
      <p:pic>
        <p:nvPicPr>
          <p:cNvPr id="7" name="Pladsholder til billede 6"/>
          <p:cNvPicPr>
            <a:picLocks noGrp="1" noChangeAspect="1"/>
          </p:cNvPicPr>
          <p:nvPr>
            <p:ph type="pic" sz="quarter" idx="14"/>
          </p:nvPr>
        </p:nvPicPr>
        <p:blipFill>
          <a:blip r:embed="rId3" cstate="hqprint">
            <a:extLst>
              <a:ext uri="{28A0092B-C50C-407E-A947-70E740481C1C}">
                <a14:useLocalDpi xmlns:a14="http://schemas.microsoft.com/office/drawing/2010/main" val="0"/>
              </a:ext>
            </a:extLst>
          </a:blip>
          <a:srcRect/>
          <a:stretch>
            <a:fillRect/>
          </a:stretch>
        </p:blipFill>
        <p:spPr/>
      </p:pic>
      <p:sp>
        <p:nvSpPr>
          <p:cNvPr id="3" name="Titel 2"/>
          <p:cNvSpPr>
            <a:spLocks noGrp="1"/>
          </p:cNvSpPr>
          <p:nvPr>
            <p:ph type="title"/>
          </p:nvPr>
        </p:nvSpPr>
        <p:spPr>
          <a:xfrm>
            <a:off x="587373" y="357948"/>
            <a:ext cx="6244351" cy="1486727"/>
          </a:xfrm>
        </p:spPr>
        <p:txBody>
          <a:bodyPr/>
          <a:lstStyle/>
          <a:p>
            <a:r>
              <a:rPr lang="en-GB" dirty="0">
                <a:solidFill>
                  <a:srgbClr val="002060"/>
                </a:solidFill>
                <a:latin typeface="Arial" panose="020B0604020202020204" pitchFamily="34" charset="0"/>
                <a:cs typeface="Arial" panose="020B0604020202020204" pitchFamily="34" charset="0"/>
              </a:rPr>
              <a:t>THE FACULTY OF ENGINEERING AND SCIENCE</a:t>
            </a: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492500"/>
            <a:ext cx="6165128" cy="2901505"/>
          </a:xfrm>
        </p:spPr>
        <p:txBody>
          <a:bodyPr>
            <a:normAutofit lnSpcReduction="10000"/>
          </a:bodyPr>
          <a:lstStyle/>
          <a:p>
            <a:pPr marL="0" indent="0">
              <a:buNone/>
            </a:pPr>
            <a:r>
              <a:rPr lang="da-DK" dirty="0">
                <a:latin typeface="Arial" panose="020B0604020202020204" pitchFamily="34" charset="0"/>
                <a:cs typeface="Arial" panose="020B0604020202020204" pitchFamily="34" charset="0"/>
              </a:rPr>
              <a:t>RESEARCH AREAS</a:t>
            </a:r>
          </a:p>
          <a:p>
            <a:r>
              <a:rPr lang="da-DK" dirty="0" err="1"/>
              <a:t>Sustainable</a:t>
            </a:r>
            <a:r>
              <a:rPr lang="da-DK" dirty="0"/>
              <a:t> </a:t>
            </a:r>
            <a:r>
              <a:rPr lang="da-DK" dirty="0" err="1"/>
              <a:t>energy</a:t>
            </a:r>
            <a:r>
              <a:rPr lang="da-DK" dirty="0"/>
              <a:t> and </a:t>
            </a:r>
            <a:r>
              <a:rPr lang="da-DK" dirty="0" err="1"/>
              <a:t>wind</a:t>
            </a:r>
            <a:endParaRPr lang="da-DK" dirty="0"/>
          </a:p>
          <a:p>
            <a:r>
              <a:rPr lang="da-DK" dirty="0"/>
              <a:t>Power </a:t>
            </a:r>
            <a:r>
              <a:rPr lang="da-DK" dirty="0" err="1"/>
              <a:t>electronics</a:t>
            </a:r>
            <a:endParaRPr lang="da-DK" dirty="0"/>
          </a:p>
          <a:p>
            <a:r>
              <a:rPr lang="da-DK" dirty="0"/>
              <a:t>Industry 4.0</a:t>
            </a:r>
          </a:p>
          <a:p>
            <a:r>
              <a:rPr lang="da-DK" dirty="0" err="1"/>
              <a:t>Structural</a:t>
            </a:r>
            <a:r>
              <a:rPr lang="da-DK" dirty="0"/>
              <a:t> </a:t>
            </a:r>
            <a:r>
              <a:rPr lang="da-DK" dirty="0" err="1"/>
              <a:t>engineering</a:t>
            </a:r>
            <a:r>
              <a:rPr lang="da-DK" dirty="0"/>
              <a:t>, in-</a:t>
            </a:r>
            <a:r>
              <a:rPr lang="da-DK" dirty="0" err="1"/>
              <a:t>door</a:t>
            </a:r>
            <a:r>
              <a:rPr lang="da-DK" dirty="0"/>
              <a:t> </a:t>
            </a:r>
            <a:r>
              <a:rPr lang="da-DK" dirty="0" err="1"/>
              <a:t>environment</a:t>
            </a:r>
            <a:r>
              <a:rPr lang="da-DK" dirty="0"/>
              <a:t> and </a:t>
            </a:r>
            <a:r>
              <a:rPr lang="da-DK" dirty="0" err="1"/>
              <a:t>off-shore</a:t>
            </a:r>
            <a:r>
              <a:rPr lang="da-DK" dirty="0"/>
              <a:t> </a:t>
            </a:r>
            <a:r>
              <a:rPr lang="da-DK" dirty="0" err="1"/>
              <a:t>constructions</a:t>
            </a:r>
            <a:endParaRPr lang="da-DK" dirty="0"/>
          </a:p>
          <a:p>
            <a:r>
              <a:rPr lang="da-DK" dirty="0"/>
              <a:t>Applied </a:t>
            </a:r>
            <a:r>
              <a:rPr lang="da-DK" dirty="0" err="1"/>
              <a:t>mathematics</a:t>
            </a:r>
            <a:r>
              <a:rPr lang="da-DK" dirty="0"/>
              <a:t> and </a:t>
            </a:r>
            <a:r>
              <a:rPr lang="da-DK" dirty="0" err="1"/>
              <a:t>econometrics</a:t>
            </a:r>
            <a:endParaRPr lang="da-DK" dirty="0"/>
          </a:p>
          <a:p>
            <a:r>
              <a:rPr lang="da-DK" dirty="0" err="1"/>
              <a:t>Biotechnology</a:t>
            </a:r>
            <a:r>
              <a:rPr lang="da-DK" dirty="0"/>
              <a:t> </a:t>
            </a:r>
          </a:p>
          <a:p>
            <a:r>
              <a:rPr lang="da-DK" dirty="0"/>
              <a:t>New and innovative </a:t>
            </a:r>
            <a:r>
              <a:rPr lang="da-DK" dirty="0" err="1"/>
              <a:t>materials</a:t>
            </a:r>
            <a:endParaRPr lang="da-DK" dirty="0"/>
          </a:p>
          <a:p>
            <a:r>
              <a:rPr lang="da-DK" dirty="0" err="1"/>
              <a:t>Efficient</a:t>
            </a:r>
            <a:r>
              <a:rPr lang="da-DK" dirty="0"/>
              <a:t> and </a:t>
            </a:r>
            <a:r>
              <a:rPr lang="da-DK" dirty="0" err="1"/>
              <a:t>sustainable</a:t>
            </a:r>
            <a:r>
              <a:rPr lang="da-DK" dirty="0"/>
              <a:t> transport</a:t>
            </a:r>
          </a:p>
        </p:txBody>
      </p:sp>
      <p:pic>
        <p:nvPicPr>
          <p:cNvPr id="4" name="Pladsholder til billede 3"/>
          <p:cNvPicPr>
            <a:picLocks noGrp="1" noChangeAspect="1"/>
          </p:cNvPicPr>
          <p:nvPr>
            <p:ph type="pic" sz="quarter" idx="16"/>
          </p:nvPr>
        </p:nvPicPr>
        <p:blipFill rotWithShape="1">
          <a:blip r:embed="rId4" cstate="hqprint">
            <a:extLst>
              <a:ext uri="{28A0092B-C50C-407E-A947-70E740481C1C}">
                <a14:useLocalDpi xmlns:a14="http://schemas.microsoft.com/office/drawing/2010/main" val="0"/>
              </a:ext>
            </a:extLst>
          </a:blip>
          <a:srcRect/>
          <a:stretch/>
        </p:blipFill>
        <p:spPr>
          <a:xfrm>
            <a:off x="7427912" y="0"/>
            <a:ext cx="4764087" cy="3509682"/>
          </a:xfrm>
        </p:spPr>
      </p:pic>
      <p:sp>
        <p:nvSpPr>
          <p:cNvPr id="8" name="Pladsholder til tekst 4"/>
          <p:cNvSpPr txBox="1">
            <a:spLocks/>
          </p:cNvSpPr>
          <p:nvPr/>
        </p:nvSpPr>
        <p:spPr>
          <a:xfrm>
            <a:off x="587374" y="2280744"/>
            <a:ext cx="6403735" cy="1647824"/>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5"/>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t>At The Faculty of Engineering and Science the research is based on the global societal challenges. Researchers work across disciplines and sectors – emphasizing collaboration with companies and </a:t>
            </a:r>
            <a:r>
              <a:rPr lang="en-US" dirty="0" err="1"/>
              <a:t>organisations</a:t>
            </a:r>
            <a:r>
              <a:rPr lang="en-US" dirty="0"/>
              <a:t> to make research results create knowledge for the world.</a:t>
            </a:r>
            <a:endParaRPr lang="da-DK" dirty="0"/>
          </a:p>
        </p:txBody>
      </p:sp>
    </p:spTree>
    <p:extLst>
      <p:ext uri="{BB962C8B-B14F-4D97-AF65-F5344CB8AC3E}">
        <p14:creationId xmlns:p14="http://schemas.microsoft.com/office/powerpoint/2010/main" val="293283410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26</a:t>
            </a:fld>
            <a:endParaRPr lang="en-US" dirty="0"/>
          </a:p>
        </p:txBody>
      </p:sp>
      <p:sp>
        <p:nvSpPr>
          <p:cNvPr id="3" name="Titel 2"/>
          <p:cNvSpPr>
            <a:spLocks noGrp="1"/>
          </p:cNvSpPr>
          <p:nvPr>
            <p:ph type="title"/>
          </p:nvPr>
        </p:nvSpPr>
        <p:spPr>
          <a:xfrm>
            <a:off x="587374" y="325201"/>
            <a:ext cx="6675274" cy="1486727"/>
          </a:xfrm>
        </p:spPr>
        <p:txBody>
          <a:bodyPr/>
          <a:lstStyle/>
          <a:p>
            <a:r>
              <a:rPr lang="en-GB">
                <a:solidFill>
                  <a:srgbClr val="002060"/>
                </a:solidFill>
                <a:latin typeface="Arial" panose="020B0604020202020204" pitchFamily="34" charset="0"/>
                <a:cs typeface="Arial" panose="020B0604020202020204" pitchFamily="34" charset="0"/>
              </a:rPr>
              <a:t>THE FACULTY OF </a:t>
            </a:r>
            <a:br>
              <a:rPr lang="en-GB">
                <a:solidFill>
                  <a:srgbClr val="002060"/>
                </a:solidFill>
                <a:latin typeface="Arial" panose="020B0604020202020204" pitchFamily="34" charset="0"/>
                <a:cs typeface="Arial" panose="020B0604020202020204" pitchFamily="34" charset="0"/>
              </a:rPr>
            </a:br>
            <a:r>
              <a:rPr lang="en-GB">
                <a:solidFill>
                  <a:srgbClr val="002060"/>
                </a:solidFill>
                <a:latin typeface="Arial" panose="020B0604020202020204" pitchFamily="34" charset="0"/>
                <a:cs typeface="Arial" panose="020B0604020202020204" pitchFamily="34" charset="0"/>
              </a:rPr>
              <a:t>MEDICINE</a:t>
            </a:r>
            <a:br>
              <a:rPr lang="en-GB" dirty="0">
                <a:solidFill>
                  <a:srgbClr val="002060"/>
                </a:solidFill>
                <a:latin typeface="Arial" panose="020B0604020202020204" pitchFamily="34" charset="0"/>
                <a:cs typeface="Arial" panose="020B0604020202020204" pitchFamily="34" charset="0"/>
              </a:rPr>
            </a:b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8963" y="3371022"/>
            <a:ext cx="6165128" cy="2901506"/>
          </a:xfrm>
        </p:spPr>
        <p:txBody>
          <a:bodyPr>
            <a:normAutofit/>
          </a:bodyPr>
          <a:lstStyle/>
          <a:p>
            <a:pPr marL="0" indent="0">
              <a:buNone/>
            </a:pPr>
            <a:r>
              <a:rPr lang="en-GB" dirty="0">
                <a:latin typeface="Arial" panose="020B0604020202020204" pitchFamily="34" charset="0"/>
                <a:cs typeface="Arial" panose="020B0604020202020204" pitchFamily="34" charset="0"/>
              </a:rPr>
              <a:t>EXAMPLES OF RESEARCH</a:t>
            </a:r>
          </a:p>
          <a:p>
            <a:r>
              <a:rPr lang="en-GB" dirty="0"/>
              <a:t>Translational Pain Research (</a:t>
            </a:r>
            <a:r>
              <a:rPr lang="en-GB" dirty="0" err="1"/>
              <a:t>Center</a:t>
            </a:r>
            <a:r>
              <a:rPr lang="en-GB" dirty="0"/>
              <a:t> of Excellence: CNAP)</a:t>
            </a:r>
          </a:p>
          <a:p>
            <a:r>
              <a:rPr lang="en-GB" dirty="0" err="1"/>
              <a:t>Cardiotechnology</a:t>
            </a:r>
            <a:endParaRPr lang="en-GB" dirty="0"/>
          </a:p>
          <a:p>
            <a:r>
              <a:rPr lang="en-GB" dirty="0"/>
              <a:t>Clinical Decision Support</a:t>
            </a:r>
          </a:p>
          <a:p>
            <a:r>
              <a:rPr lang="en-GB" dirty="0"/>
              <a:t>Epidemiology and Public Health</a:t>
            </a:r>
          </a:p>
          <a:p>
            <a:r>
              <a:rPr lang="en-GB" dirty="0"/>
              <a:t>Molecular Medicine</a:t>
            </a:r>
          </a:p>
          <a:p>
            <a:r>
              <a:rPr lang="en-GB" dirty="0" err="1"/>
              <a:t>Neurorehabilitation</a:t>
            </a:r>
            <a:r>
              <a:rPr lang="en-GB" dirty="0"/>
              <a:t> systems and technologies</a:t>
            </a:r>
          </a:p>
          <a:p>
            <a:r>
              <a:rPr lang="en-GB" dirty="0"/>
              <a:t>Personalized Medicine for Cancer Patients</a:t>
            </a:r>
          </a:p>
          <a:p>
            <a:r>
              <a:rPr lang="en-GB" dirty="0"/>
              <a:t>E-health, Telehealth and </a:t>
            </a:r>
            <a:r>
              <a:rPr lang="en-GB" dirty="0" err="1"/>
              <a:t>Telerehabilitation</a:t>
            </a:r>
            <a:endParaRPr lang="en-GB" dirty="0"/>
          </a:p>
          <a:p>
            <a:pPr marL="0" indent="0">
              <a:buNone/>
            </a:pPr>
            <a:endParaRPr lang="en-GB" dirty="0"/>
          </a:p>
          <a:p>
            <a:pPr marL="0" indent="0">
              <a:buNone/>
            </a:pPr>
            <a:endParaRPr lang="en-GB" dirty="0"/>
          </a:p>
        </p:txBody>
      </p:sp>
      <p:pic>
        <p:nvPicPr>
          <p:cNvPr id="6" name="Pladsholder til billede 5"/>
          <p:cNvPicPr>
            <a:picLocks noGrp="1" noChangeAspect="1"/>
          </p:cNvPicPr>
          <p:nvPr>
            <p:ph type="pic" sz="quarter" idx="16"/>
          </p:nvPr>
        </p:nvPicPr>
        <p:blipFill rotWithShape="1">
          <a:blip r:embed="rId3" cstate="print">
            <a:extLst>
              <a:ext uri="{28A0092B-C50C-407E-A947-70E740481C1C}">
                <a14:useLocalDpi xmlns:a14="http://schemas.microsoft.com/office/drawing/2010/main" val="0"/>
              </a:ext>
            </a:extLst>
          </a:blip>
          <a:srcRect/>
          <a:stretch/>
        </p:blipFill>
        <p:spPr>
          <a:xfrm>
            <a:off x="7427912" y="-1"/>
            <a:ext cx="4764087" cy="3501189"/>
          </a:xfrm>
        </p:spPr>
      </p:pic>
      <p:sp>
        <p:nvSpPr>
          <p:cNvPr id="4" name="Tekstfelt 3"/>
          <p:cNvSpPr txBox="1"/>
          <p:nvPr/>
        </p:nvSpPr>
        <p:spPr>
          <a:xfrm>
            <a:off x="523679" y="1929755"/>
            <a:ext cx="6295696" cy="1323439"/>
          </a:xfrm>
          <a:prstGeom prst="rect">
            <a:avLst/>
          </a:prstGeom>
          <a:noFill/>
        </p:spPr>
        <p:txBody>
          <a:bodyPr wrap="square" rtlCol="0">
            <a:spAutoFit/>
          </a:bodyPr>
          <a:lstStyle/>
          <a:p>
            <a:r>
              <a:rPr lang="en-US" sz="1600" dirty="0"/>
              <a:t>Research at the Faculty of Medicine combines the traditional health science disciplines with engineering and forward-looking humanistic science and social science. The research addresses all aspects of health improvement, from basic scientific issues to visible application in society.</a:t>
            </a:r>
            <a:endParaRPr lang="da-DK" sz="1600" dirty="0"/>
          </a:p>
        </p:txBody>
      </p:sp>
      <p:pic>
        <p:nvPicPr>
          <p:cNvPr id="13" name="Pladsholder til billede 12"/>
          <p:cNvPicPr>
            <a:picLocks noGrp="1" noChangeAspect="1"/>
          </p:cNvPicPr>
          <p:nvPr>
            <p:ph type="pic" sz="quarter" idx="14"/>
          </p:nvPr>
        </p:nvPicPr>
        <p:blipFill>
          <a:blip r:embed="rId4"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20387285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77391" y="162731"/>
            <a:ext cx="6956426" cy="896611"/>
          </a:xfrm>
        </p:spPr>
        <p:txBody>
          <a:bodyPr rtlCol="0"/>
          <a:lstStyle/>
          <a:p>
            <a:pPr rtl="0"/>
            <a:r>
              <a:rPr lang="en-GB" sz="3200">
                <a:solidFill>
                  <a:srgbClr val="002060"/>
                </a:solidFill>
                <a:latin typeface="Arial" panose="020B0604020202020204" pitchFamily="34" charset="0"/>
                <a:cs typeface="Arial" panose="020B0604020202020204" pitchFamily="34" charset="0"/>
              </a:rPr>
              <a:t>THE FACULTY </a:t>
            </a:r>
            <a:r>
              <a:rPr lang="en-GB" sz="3200" dirty="0">
                <a:solidFill>
                  <a:srgbClr val="002060"/>
                </a:solidFill>
                <a:latin typeface="Arial" panose="020B0604020202020204" pitchFamily="34" charset="0"/>
                <a:cs typeface="Arial" panose="020B0604020202020204" pitchFamily="34" charset="0"/>
              </a:rPr>
              <a:t>OF SOCIAL SCIENCES AND HUMANITIES</a:t>
            </a:r>
            <a:endParaRPr lang="da-DK" sz="3200" dirty="0">
              <a:solidFill>
                <a:schemeClr val="accent4"/>
              </a:solidFill>
              <a:latin typeface="Arial" panose="020B0604020202020204" pitchFamily="34" charset="0"/>
              <a:cs typeface="Arial" panose="020B0604020202020204" pitchFamily="34" charset="0"/>
            </a:endParaRPr>
          </a:p>
        </p:txBody>
      </p:sp>
      <p:sp>
        <p:nvSpPr>
          <p:cNvPr id="8" name="Pladsholder til tekst 4"/>
          <p:cNvSpPr txBox="1">
            <a:spLocks/>
          </p:cNvSpPr>
          <p:nvPr/>
        </p:nvSpPr>
        <p:spPr>
          <a:xfrm>
            <a:off x="587374" y="2029242"/>
            <a:ext cx="6165129" cy="1600200"/>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da-DK" sz="1600" b="0" i="1" u="none" strike="noStrike" kern="1200" cap="none" spc="0" normalizeH="0" baseline="0" noProof="0" dirty="0">
              <a:ln>
                <a:noFill/>
              </a:ln>
              <a:solidFill>
                <a:srgbClr val="211A52"/>
              </a:solidFill>
              <a:effectLst/>
              <a:uLnTx/>
              <a:uFillTx/>
              <a:latin typeface="Arial"/>
              <a:ea typeface="+mn-ea"/>
              <a:cs typeface="+mn-cs"/>
            </a:endParaRPr>
          </a:p>
        </p:txBody>
      </p:sp>
      <p:pic>
        <p:nvPicPr>
          <p:cNvPr id="24" name="Pladsholder til billede 23" descr="Et billede, der indeholder gulv&#10;&#10;Automatisk genereret beskrivelse">
            <a:extLst>
              <a:ext uri="{FF2B5EF4-FFF2-40B4-BE49-F238E27FC236}">
                <a16:creationId xmlns:a16="http://schemas.microsoft.com/office/drawing/2014/main" id="{DC4DBF0F-0512-424C-91F4-16157220A463}"/>
              </a:ext>
            </a:extLst>
          </p:cNvPr>
          <p:cNvPicPr>
            <a:picLocks noGrp="1" noChangeAspect="1"/>
          </p:cNvPicPr>
          <p:nvPr>
            <p:ph type="pic" sz="quarter" idx="14"/>
          </p:nvPr>
        </p:nvPicPr>
        <p:blipFill rotWithShape="1">
          <a:blip r:embed="rId4">
            <a:extLst>
              <a:ext uri="{28A0092B-C50C-407E-A947-70E740481C1C}">
                <a14:useLocalDpi xmlns:a14="http://schemas.microsoft.com/office/drawing/2010/main" val="0"/>
              </a:ext>
            </a:extLst>
          </a:blip>
          <a:srcRect/>
          <a:stretch/>
        </p:blipFill>
        <p:spPr>
          <a:xfrm>
            <a:off x="7423533" y="3491195"/>
            <a:ext cx="4764087" cy="3360738"/>
          </a:xfrm>
        </p:spPr>
      </p:pic>
      <p:sp>
        <p:nvSpPr>
          <p:cNvPr id="20" name="Pladsholder til tekst 4">
            <a:extLst>
              <a:ext uri="{FF2B5EF4-FFF2-40B4-BE49-F238E27FC236}">
                <a16:creationId xmlns:a16="http://schemas.microsoft.com/office/drawing/2014/main" id="{C677A78B-E1CC-4F76-8806-3460C40C56DD}"/>
              </a:ext>
            </a:extLst>
          </p:cNvPr>
          <p:cNvSpPr txBox="1">
            <a:spLocks/>
          </p:cNvSpPr>
          <p:nvPr/>
        </p:nvSpPr>
        <p:spPr>
          <a:xfrm>
            <a:off x="577391" y="1510789"/>
            <a:ext cx="6840540" cy="4722487"/>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CORE ACTIVITIES:</a:t>
            </a: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SSH investigates, develops, generates new knowledge and collaborates focusing on: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 thought and motive through studies of art and culture, language and history. </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Organizations and companies and human action in these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Humans as part of a community – locally, regionally, nationally and globally</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Humans in a science, technology, engineering, mathematics and health context</a:t>
            </a: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POSITIONS OF STRENGTH:</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Interdisciplinary collaboration based on SSH's fundamental expertise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Development of theories and methods in a unified humanities and social sciences</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Research in computational SSH</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Sustainability in a broader perspective than environmental and production-oriented</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Processes of change linked to childhood and adolescent life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Leading in lifelong learning and continuing education</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Knowledge collaboration – nationally and globally</a:t>
            </a: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en-US" sz="15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da-DK" sz="1500" b="0" i="0" u="none" strike="noStrike" kern="1200" cap="none" spc="0" normalizeH="0" baseline="0" noProof="0" dirty="0">
              <a:ln>
                <a:noFill/>
              </a:ln>
              <a:solidFill>
                <a:srgbClr val="211A52"/>
              </a:solidFill>
              <a:effectLst/>
              <a:uLnTx/>
              <a:uFillTx/>
              <a:latin typeface="Arial"/>
              <a:ea typeface="+mn-ea"/>
              <a:cs typeface="+mn-cs"/>
            </a:endParaRPr>
          </a:p>
        </p:txBody>
      </p:sp>
      <p:pic>
        <p:nvPicPr>
          <p:cNvPr id="25" name="Pladsholder til billede 23">
            <a:extLst>
              <a:ext uri="{FF2B5EF4-FFF2-40B4-BE49-F238E27FC236}">
                <a16:creationId xmlns:a16="http://schemas.microsoft.com/office/drawing/2014/main" id="{5FA185C0-97D5-4FA9-8B58-15270A1B7BBD}"/>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p:blipFill>
        <p:spPr>
          <a:xfrm>
            <a:off x="7427913" y="9144"/>
            <a:ext cx="4764087" cy="3360738"/>
          </a:xfrm>
          <a:prstGeom prst="rect">
            <a:avLst/>
          </a:prstGeom>
        </p:spPr>
      </p:pic>
    </p:spTree>
    <p:extLst>
      <p:ext uri="{BB962C8B-B14F-4D97-AF65-F5344CB8AC3E}">
        <p14:creationId xmlns:p14="http://schemas.microsoft.com/office/powerpoint/2010/main" val="199097458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illede 1">
            <a:extLst>
              <a:ext uri="{FF2B5EF4-FFF2-40B4-BE49-F238E27FC236}">
                <a16:creationId xmlns:a16="http://schemas.microsoft.com/office/drawing/2014/main" id="{8CF00B2A-8FA9-4195-AE73-A79AF83451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80719" y="858987"/>
            <a:ext cx="7830563" cy="5868000"/>
          </a:xfrm>
          <a:prstGeom prst="rect">
            <a:avLst/>
          </a:prstGeom>
        </p:spPr>
      </p:pic>
      <p:sp>
        <p:nvSpPr>
          <p:cNvPr id="3" name="Titel 2"/>
          <p:cNvSpPr>
            <a:spLocks noGrp="1"/>
          </p:cNvSpPr>
          <p:nvPr>
            <p:ph type="title"/>
          </p:nvPr>
        </p:nvSpPr>
        <p:spPr>
          <a:xfrm>
            <a:off x="587374" y="357948"/>
            <a:ext cx="9775826" cy="1486727"/>
          </a:xfrm>
        </p:spPr>
        <p:txBody>
          <a:bodyPr rtlCol="0"/>
          <a:lstStyle/>
          <a:p>
            <a:pPr rtl="0"/>
            <a:r>
              <a:rPr lang="en-GB">
                <a:solidFill>
                  <a:srgbClr val="002060"/>
                </a:solidFill>
                <a:latin typeface="Arial" panose="020B0604020202020204" pitchFamily="34" charset="0"/>
                <a:cs typeface="Arial" panose="020B0604020202020204" pitchFamily="34" charset="0"/>
              </a:rPr>
              <a:t>SSH PROFILE AND BEACONS</a:t>
            </a:r>
            <a:endParaRPr lang="da-DK" dirty="0">
              <a:solidFill>
                <a:schemeClr val="accent4"/>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33764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2">
            <a:extLst>
              <a:ext uri="{28A0092B-C50C-407E-A947-70E740481C1C}">
                <a14:useLocalDpi xmlns:a14="http://schemas.microsoft.com/office/drawing/2010/main" val="0"/>
              </a:ext>
            </a:extLst>
          </a:blip>
          <a:srcRect/>
          <a:stretch/>
        </p:blipFill>
        <p:spPr>
          <a:xfrm>
            <a:off x="20" y="10"/>
            <a:ext cx="12191980" cy="6857990"/>
          </a:xfrm>
          <a:noFill/>
        </p:spPr>
      </p:pic>
      <p:sp>
        <p:nvSpPr>
          <p:cNvPr id="2" name="Titel 1"/>
          <p:cNvSpPr>
            <a:spLocks noGrp="1"/>
          </p:cNvSpPr>
          <p:nvPr>
            <p:ph type="title"/>
          </p:nvPr>
        </p:nvSpPr>
        <p:spPr>
          <a:xfrm>
            <a:off x="2425436" y="2910841"/>
            <a:ext cx="7341129" cy="1036319"/>
          </a:xfrm>
        </p:spPr>
        <p:txBody>
          <a:bodyPr tIns="0" rtlCol="0" anchor="ctr" anchorCtr="0">
            <a:normAutofit/>
          </a:bodyPr>
          <a:lstStyle/>
          <a:p>
            <a:pPr rtl="0"/>
            <a:r>
              <a:rPr lang="en-gb"/>
              <a:t>KNOWLEDGE COLLABORATION</a:t>
            </a:r>
            <a:endParaRPr lang="da-DK" dirty="0"/>
          </a:p>
        </p:txBody>
      </p:sp>
    </p:spTree>
    <p:extLst>
      <p:ext uri="{BB962C8B-B14F-4D97-AF65-F5344CB8AC3E}">
        <p14:creationId xmlns:p14="http://schemas.microsoft.com/office/powerpoint/2010/main" val="13364372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dsholder til tekst 3"/>
          <p:cNvSpPr>
            <a:spLocks noGrp="1"/>
          </p:cNvSpPr>
          <p:nvPr>
            <p:ph type="body" sz="quarter" idx="4294967295"/>
          </p:nvPr>
        </p:nvSpPr>
        <p:spPr>
          <a:xfrm>
            <a:off x="650281" y="2154644"/>
            <a:ext cx="3595080" cy="3573463"/>
          </a:xfrm>
        </p:spPr>
        <p:txBody>
          <a:bodyPr>
            <a:normAutofit/>
          </a:bodyPr>
          <a:lstStyle/>
          <a:p>
            <a:pPr marL="285750" indent="-285750">
              <a:buBlip>
                <a:blip r:embed="rId3"/>
              </a:buBlip>
            </a:pPr>
            <a:r>
              <a:rPr lang="da-DK" sz="1400" dirty="0"/>
              <a:t>Regional </a:t>
            </a:r>
            <a:r>
              <a:rPr lang="da-DK" sz="1400" dirty="0" err="1"/>
              <a:t>need</a:t>
            </a:r>
            <a:r>
              <a:rPr lang="da-DK" sz="1400" dirty="0"/>
              <a:t> for </a:t>
            </a:r>
            <a:r>
              <a:rPr lang="da-DK" sz="1400" dirty="0" err="1"/>
              <a:t>education</a:t>
            </a:r>
            <a:r>
              <a:rPr lang="da-DK" sz="1400" dirty="0"/>
              <a:t>, </a:t>
            </a:r>
            <a:r>
              <a:rPr lang="da-DK" sz="1400" dirty="0" err="1"/>
              <a:t>growth</a:t>
            </a:r>
            <a:r>
              <a:rPr lang="da-DK" sz="1400" dirty="0"/>
              <a:t> and </a:t>
            </a:r>
            <a:r>
              <a:rPr lang="da-DK" sz="1400" dirty="0" err="1"/>
              <a:t>employment</a:t>
            </a:r>
            <a:endParaRPr lang="da-DK" sz="1400" dirty="0"/>
          </a:p>
          <a:p>
            <a:pPr marL="285750" indent="-285750">
              <a:buBlip>
                <a:blip r:embed="rId3"/>
              </a:buBlip>
            </a:pPr>
            <a:r>
              <a:rPr lang="da-DK" sz="1400" dirty="0" err="1"/>
              <a:t>Approx</a:t>
            </a:r>
            <a:r>
              <a:rPr lang="da-DK" sz="1400" dirty="0"/>
              <a:t>. 2,100 students and 250 researchers</a:t>
            </a:r>
          </a:p>
          <a:p>
            <a:pPr marL="285750" indent="-285750">
              <a:buBlip>
                <a:blip r:embed="rId3"/>
              </a:buBlip>
            </a:pPr>
            <a:r>
              <a:rPr lang="da-DK" sz="1400" dirty="0" err="1"/>
              <a:t>Humanities</a:t>
            </a:r>
            <a:r>
              <a:rPr lang="da-DK" sz="1400" dirty="0"/>
              <a:t>, social </a:t>
            </a:r>
            <a:r>
              <a:rPr lang="da-DK" sz="1400" dirty="0" err="1"/>
              <a:t>sciences</a:t>
            </a:r>
            <a:r>
              <a:rPr lang="da-DK" sz="1400" dirty="0"/>
              <a:t>, </a:t>
            </a:r>
            <a:r>
              <a:rPr lang="da-DK" sz="1400" dirty="0" err="1"/>
              <a:t>engineering</a:t>
            </a:r>
            <a:r>
              <a:rPr lang="da-DK" sz="1400" dirty="0"/>
              <a:t> and </a:t>
            </a:r>
            <a:r>
              <a:rPr lang="da-DK" sz="1400" dirty="0" err="1"/>
              <a:t>natural</a:t>
            </a:r>
            <a:r>
              <a:rPr lang="da-DK" sz="1400" dirty="0"/>
              <a:t> </a:t>
            </a:r>
            <a:r>
              <a:rPr lang="da-DK" sz="1400" dirty="0" err="1"/>
              <a:t>sciences</a:t>
            </a:r>
            <a:endParaRPr lang="da-DK" sz="1400" dirty="0"/>
          </a:p>
          <a:p>
            <a:pPr marL="285750" indent="-285750">
              <a:buBlip>
                <a:blip r:embed="rId3"/>
              </a:buBlip>
            </a:pPr>
            <a:r>
              <a:rPr lang="da-DK" sz="1400" dirty="0"/>
              <a:t>Business </a:t>
            </a:r>
            <a:r>
              <a:rPr lang="da-DK" sz="1400" dirty="0" err="1"/>
              <a:t>collaboration</a:t>
            </a:r>
            <a:r>
              <a:rPr lang="da-DK" sz="1400" dirty="0"/>
              <a:t> = basis of AAU’s DNA</a:t>
            </a:r>
          </a:p>
          <a:p>
            <a:pPr marL="285750" indent="-285750">
              <a:buBlip>
                <a:blip r:embed="rId3"/>
              </a:buBlip>
            </a:pPr>
            <a:r>
              <a:rPr lang="da-DK" sz="1400" dirty="0"/>
              <a:t>Problem-</a:t>
            </a:r>
            <a:r>
              <a:rPr lang="da-DK" sz="1400" dirty="0" err="1"/>
              <a:t>based</a:t>
            </a:r>
            <a:r>
              <a:rPr lang="da-DK" sz="1400" dirty="0"/>
              <a:t>, </a:t>
            </a:r>
            <a:r>
              <a:rPr lang="da-DK" sz="1400" dirty="0" err="1"/>
              <a:t>project-organised</a:t>
            </a:r>
            <a:r>
              <a:rPr lang="da-DK" sz="1400" dirty="0"/>
              <a:t> </a:t>
            </a:r>
            <a:r>
              <a:rPr lang="da-DK" sz="1400" dirty="0" err="1"/>
              <a:t>learning</a:t>
            </a:r>
            <a:r>
              <a:rPr lang="da-DK" sz="1400" dirty="0"/>
              <a:t> (PBL) </a:t>
            </a:r>
          </a:p>
        </p:txBody>
      </p:sp>
      <p:sp>
        <p:nvSpPr>
          <p:cNvPr id="2" name="Titel 1"/>
          <p:cNvSpPr>
            <a:spLocks noGrp="1"/>
          </p:cNvSpPr>
          <p:nvPr>
            <p:ph type="title" idx="4294967295"/>
          </p:nvPr>
        </p:nvSpPr>
        <p:spPr>
          <a:xfrm>
            <a:off x="765810" y="285750"/>
            <a:ext cx="10555288" cy="963613"/>
          </a:xfrm>
        </p:spPr>
        <p:txBody>
          <a:bodyPr/>
          <a:lstStyle/>
          <a:p>
            <a:pPr algn="ctr"/>
            <a:r>
              <a:rPr lang="da-DK" sz="2800" cap="small" spc="370" dirty="0"/>
              <a:t>AALBORG UNIVERSITY (AAU)</a:t>
            </a:r>
          </a:p>
        </p:txBody>
      </p:sp>
      <p:sp>
        <p:nvSpPr>
          <p:cNvPr id="6" name="Pladsholder til tekst 3"/>
          <p:cNvSpPr txBox="1">
            <a:spLocks/>
          </p:cNvSpPr>
          <p:nvPr/>
        </p:nvSpPr>
        <p:spPr>
          <a:xfrm>
            <a:off x="6632575" y="2435299"/>
            <a:ext cx="4886992" cy="3572737"/>
          </a:xfrm>
          <a:prstGeom prst="rect">
            <a:avLst/>
          </a:prstGeom>
        </p:spPr>
        <p:txBody>
          <a:bodyPr vert="horz" lIns="0" tIns="45720" rIns="0" bIns="45720" rtlCol="0">
            <a:norm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endParaRPr kumimoji="0" lang="da-DK"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8" name="Tekstboks 7"/>
          <p:cNvSpPr txBox="1"/>
          <p:nvPr/>
        </p:nvSpPr>
        <p:spPr>
          <a:xfrm>
            <a:off x="5645489" y="1414997"/>
            <a:ext cx="4410750" cy="338554"/>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600" b="1" i="0" u="none" strike="noStrike" kern="1200" cap="none" spc="0" normalizeH="0" baseline="0" noProof="0" dirty="0">
                <a:ln>
                  <a:noFill/>
                </a:ln>
                <a:solidFill>
                  <a:srgbClr val="211A52"/>
                </a:solidFill>
                <a:effectLst/>
                <a:uLnTx/>
                <a:uFillTx/>
                <a:latin typeface="Arial"/>
                <a:ea typeface="+mn-ea"/>
                <a:cs typeface="+mn-cs"/>
              </a:rPr>
              <a:t>AAU provides ”Knowledge for the World”</a:t>
            </a:r>
          </a:p>
        </p:txBody>
      </p:sp>
      <p:sp>
        <p:nvSpPr>
          <p:cNvPr id="9" name="Tekstboks 8"/>
          <p:cNvSpPr txBox="1"/>
          <p:nvPr/>
        </p:nvSpPr>
        <p:spPr>
          <a:xfrm>
            <a:off x="669331" y="1438002"/>
            <a:ext cx="4158026" cy="323165"/>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500" b="1" i="0" u="none" strike="noStrike" kern="1200" cap="none" spc="0" normalizeH="0" baseline="0" noProof="0" dirty="0">
                <a:ln>
                  <a:noFill/>
                </a:ln>
                <a:solidFill>
                  <a:srgbClr val="211A52"/>
                </a:solidFill>
                <a:effectLst/>
                <a:uLnTx/>
                <a:uFillTx/>
                <a:latin typeface="Arial"/>
                <a:ea typeface="+mn-ea"/>
                <a:cs typeface="+mn-cs"/>
              </a:rPr>
              <a:t>The </a:t>
            </a:r>
            <a:r>
              <a:rPr kumimoji="0" lang="da-DK" sz="1500" b="1" i="0" u="none" strike="noStrike" kern="1200" cap="none" spc="0" normalizeH="0" baseline="0" noProof="0" dirty="0" err="1">
                <a:ln>
                  <a:noFill/>
                </a:ln>
                <a:solidFill>
                  <a:srgbClr val="211A52"/>
                </a:solidFill>
                <a:effectLst/>
                <a:uLnTx/>
                <a:uFillTx/>
                <a:latin typeface="Arial"/>
                <a:ea typeface="+mn-ea"/>
                <a:cs typeface="+mn-cs"/>
              </a:rPr>
              <a:t>answer</a:t>
            </a:r>
            <a:r>
              <a:rPr kumimoji="0" lang="da-DK" sz="1500" b="1" i="0" u="none" strike="noStrike" kern="1200" cap="none" spc="0" normalizeH="0" baseline="0" noProof="0" dirty="0">
                <a:ln>
                  <a:noFill/>
                </a:ln>
                <a:solidFill>
                  <a:srgbClr val="211A52"/>
                </a:solidFill>
                <a:effectLst/>
                <a:uLnTx/>
                <a:uFillTx/>
                <a:latin typeface="Arial"/>
                <a:ea typeface="+mn-ea"/>
                <a:cs typeface="+mn-cs"/>
              </a:rPr>
              <a:t> to a regional </a:t>
            </a:r>
            <a:r>
              <a:rPr kumimoji="0" lang="da-DK" sz="1500" b="1" i="0" u="none" strike="noStrike" kern="1200" cap="none" spc="0" normalizeH="0" baseline="0" noProof="0" dirty="0" err="1">
                <a:ln>
                  <a:noFill/>
                </a:ln>
                <a:solidFill>
                  <a:srgbClr val="211A52"/>
                </a:solidFill>
                <a:effectLst/>
                <a:uLnTx/>
                <a:uFillTx/>
                <a:latin typeface="Arial"/>
                <a:ea typeface="+mn-ea"/>
                <a:cs typeface="+mn-cs"/>
              </a:rPr>
              <a:t>challenge</a:t>
            </a:r>
            <a:r>
              <a:rPr kumimoji="0" lang="da-DK" sz="1500" b="1" i="0" u="none" strike="noStrike" kern="1200" cap="none" spc="0" normalizeH="0" baseline="0" noProof="0" dirty="0">
                <a:ln>
                  <a:noFill/>
                </a:ln>
                <a:solidFill>
                  <a:srgbClr val="211A52"/>
                </a:solidFill>
                <a:effectLst/>
                <a:uLnTx/>
                <a:uFillTx/>
                <a:latin typeface="Arial"/>
                <a:ea typeface="+mn-ea"/>
                <a:cs typeface="+mn-cs"/>
              </a:rPr>
              <a:t> </a:t>
            </a:r>
          </a:p>
        </p:txBody>
      </p:sp>
      <p:sp>
        <p:nvSpPr>
          <p:cNvPr id="10" name="Tekstboks 9"/>
          <p:cNvSpPr txBox="1"/>
          <p:nvPr/>
        </p:nvSpPr>
        <p:spPr>
          <a:xfrm>
            <a:off x="40325" y="1388527"/>
            <a:ext cx="1402080" cy="400110"/>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2000" b="1" i="0" u="none" strike="noStrike" kern="1200" cap="none" spc="0" normalizeH="0" baseline="0" noProof="0" dirty="0">
                <a:ln>
                  <a:noFill/>
                </a:ln>
                <a:solidFill>
                  <a:srgbClr val="211A52"/>
                </a:solidFill>
                <a:effectLst/>
                <a:uLnTx/>
                <a:uFillTx/>
                <a:latin typeface="Arial"/>
                <a:ea typeface="+mn-ea"/>
                <a:cs typeface="+mn-cs"/>
              </a:rPr>
              <a:t>1974</a:t>
            </a:r>
          </a:p>
        </p:txBody>
      </p:sp>
      <p:sp>
        <p:nvSpPr>
          <p:cNvPr id="12" name="Tekstboks 11"/>
          <p:cNvSpPr txBox="1"/>
          <p:nvPr/>
        </p:nvSpPr>
        <p:spPr>
          <a:xfrm>
            <a:off x="4397818" y="1384219"/>
            <a:ext cx="1402080" cy="400110"/>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2000" b="1" i="0" u="none" strike="noStrike" kern="1200" cap="none" spc="0" normalizeH="0" baseline="0" noProof="0" dirty="0">
                <a:ln>
                  <a:noFill/>
                </a:ln>
                <a:solidFill>
                  <a:srgbClr val="211A52"/>
                </a:solidFill>
                <a:effectLst/>
                <a:uLnTx/>
                <a:uFillTx/>
                <a:latin typeface="Arial"/>
                <a:ea typeface="+mn-ea"/>
                <a:cs typeface="+mn-cs"/>
              </a:rPr>
              <a:t>2024</a:t>
            </a:r>
          </a:p>
        </p:txBody>
      </p:sp>
      <p:sp>
        <p:nvSpPr>
          <p:cNvPr id="14" name="Pladsholder til tekst 3"/>
          <p:cNvSpPr txBox="1">
            <a:spLocks/>
          </p:cNvSpPr>
          <p:nvPr/>
        </p:nvSpPr>
        <p:spPr>
          <a:xfrm>
            <a:off x="4721193" y="2156956"/>
            <a:ext cx="3600615" cy="4251528"/>
          </a:xfrm>
          <a:prstGeom prst="rect">
            <a:avLst/>
          </a:prstGeom>
        </p:spPr>
        <p:txBody>
          <a:bodyPr vert="horz" lIns="0" tIns="45720" rIns="0" bIns="45720" rtlCol="0">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a:t>
            </a:r>
            <a:r>
              <a:rPr kumimoji="0" lang="da-DK" sz="1400" b="0" i="0" u="none" strike="noStrike" kern="1200" cap="none" spc="0" normalizeH="0" baseline="0" noProof="0" dirty="0" err="1">
                <a:ln>
                  <a:noFill/>
                </a:ln>
                <a:solidFill>
                  <a:srgbClr val="211A52"/>
                </a:solidFill>
                <a:effectLst/>
                <a:uLnTx/>
                <a:uFillTx/>
                <a:latin typeface="Arial"/>
                <a:ea typeface="+mn-ea"/>
                <a:cs typeface="+mn-cs"/>
              </a:rPr>
              <a:t>makes</a:t>
            </a:r>
            <a:r>
              <a:rPr kumimoji="0" lang="da-DK" sz="1400" b="0" i="0" u="none" strike="noStrike" kern="1200" cap="none" spc="0" normalizeH="0" baseline="0" noProof="0" dirty="0">
                <a:ln>
                  <a:noFill/>
                </a:ln>
                <a:solidFill>
                  <a:srgbClr val="211A52"/>
                </a:solidFill>
                <a:effectLst/>
                <a:uLnTx/>
                <a:uFillTx/>
                <a:latin typeface="Arial"/>
                <a:ea typeface="+mn-ea"/>
                <a:cs typeface="+mn-cs"/>
              </a:rPr>
              <a:t> up </a:t>
            </a:r>
            <a:r>
              <a:rPr lang="da-DK" sz="1400" dirty="0">
                <a:solidFill>
                  <a:srgbClr val="211A52"/>
                </a:solidFill>
                <a:latin typeface="Arial"/>
              </a:rPr>
              <a:t>9</a:t>
            </a:r>
            <a:r>
              <a:rPr kumimoji="0" lang="da-DK" sz="1400" b="0" i="0" u="none" strike="noStrike" kern="1200" cap="none" spc="0" normalizeH="0" baseline="0" noProof="0" dirty="0">
                <a:ln>
                  <a:noFill/>
                </a:ln>
                <a:solidFill>
                  <a:srgbClr val="211A52"/>
                </a:solidFill>
                <a:effectLst/>
                <a:uLnTx/>
                <a:uFillTx/>
                <a:latin typeface="Arial"/>
                <a:ea typeface="+mn-ea"/>
                <a:cs typeface="+mn-cs"/>
              </a:rPr>
              <a:t>% of the Danish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sector</a:t>
            </a:r>
            <a:r>
              <a:rPr kumimoji="0" lang="da-DK" sz="1400" b="0" i="0" u="none" strike="noStrike" kern="1200" cap="none" spc="0" normalizeH="0" baseline="0" noProof="0" dirty="0">
                <a:ln>
                  <a:noFill/>
                </a:ln>
                <a:solidFill>
                  <a:srgbClr val="211A52"/>
                </a:solidFill>
                <a:effectLst/>
                <a:uLnTx/>
                <a:uFillTx/>
                <a:latin typeface="Arial"/>
                <a:ea typeface="+mn-ea"/>
                <a:cs typeface="+mn-cs"/>
              </a:rPr>
              <a:t> - </a:t>
            </a:r>
            <a:r>
              <a:rPr kumimoji="0" lang="da-DK" sz="1400" b="0" i="0" u="none" strike="noStrike" kern="1200" cap="none" spc="0" normalizeH="0" baseline="0" noProof="0" dirty="0" err="1">
                <a:ln>
                  <a:noFill/>
                </a:ln>
                <a:solidFill>
                  <a:srgbClr val="211A52"/>
                </a:solidFill>
                <a:effectLst/>
                <a:uLnTx/>
                <a:uFillTx/>
                <a:latin typeface="Arial"/>
                <a:ea typeface="+mn-ea"/>
                <a:cs typeface="+mn-cs"/>
              </a:rPr>
              <a:t>measured</a:t>
            </a:r>
            <a:r>
              <a:rPr kumimoji="0" lang="da-DK" sz="1400" b="0" i="0" u="none" strike="noStrike" kern="1200" cap="none" spc="0" normalizeH="0" baseline="0" noProof="0" dirty="0">
                <a:ln>
                  <a:noFill/>
                </a:ln>
                <a:solidFill>
                  <a:srgbClr val="211A52"/>
                </a:solidFill>
                <a:effectLst/>
                <a:uLnTx/>
                <a:uFillTx/>
                <a:latin typeface="Arial"/>
                <a:ea typeface="+mn-ea"/>
                <a:cs typeface="+mn-cs"/>
              </a:rPr>
              <a:t> on </a:t>
            </a:r>
            <a:r>
              <a:rPr kumimoji="0" lang="da-DK" sz="1400" b="0" i="0" u="none" strike="noStrike" kern="1200" cap="none" spc="0" normalizeH="0" baseline="0" noProof="0" dirty="0" err="1">
                <a:ln>
                  <a:noFill/>
                </a:ln>
                <a:solidFill>
                  <a:srgbClr val="211A52"/>
                </a:solidFill>
                <a:effectLst/>
                <a:uLnTx/>
                <a:uFillTx/>
                <a:latin typeface="Arial"/>
                <a:ea typeface="+mn-ea"/>
                <a:cs typeface="+mn-cs"/>
              </a:rPr>
              <a:t>revenue</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21,000 students,</a:t>
            </a:r>
            <a:r>
              <a:rPr lang="da-DK" sz="1400" dirty="0">
                <a:solidFill>
                  <a:srgbClr val="211A52"/>
                </a:solidFill>
                <a:latin typeface="Arial"/>
              </a:rPr>
              <a:t> </a:t>
            </a:r>
            <a:r>
              <a:rPr kumimoji="0" lang="da-DK" sz="1400" b="0" i="0" u="none" strike="noStrike" kern="1200" cap="none" spc="0" normalizeH="0" baseline="0" noProof="0" dirty="0">
                <a:ln>
                  <a:noFill/>
                </a:ln>
                <a:solidFill>
                  <a:srgbClr val="211A52"/>
                </a:solidFill>
                <a:effectLst/>
                <a:uLnTx/>
                <a:uFillTx/>
                <a:latin typeface="Arial"/>
                <a:ea typeface="+mn-ea"/>
                <a:cs typeface="+mn-cs"/>
              </a:rPr>
              <a:t>2,</a:t>
            </a:r>
            <a:r>
              <a:rPr lang="da-DK" sz="1400" dirty="0">
                <a:solidFill>
                  <a:srgbClr val="211A52"/>
                </a:solidFill>
                <a:latin typeface="Arial"/>
              </a:rPr>
              <a:t>258</a:t>
            </a:r>
            <a:r>
              <a:rPr kumimoji="0" lang="da-DK" sz="1400" b="0" i="0" u="none" strike="noStrike" kern="1200" cap="none" spc="0" normalizeH="0" baseline="0" noProof="0" dirty="0">
                <a:ln>
                  <a:noFill/>
                </a:ln>
                <a:solidFill>
                  <a:srgbClr val="211A52"/>
                </a:solidFill>
                <a:effectLst/>
                <a:uLnTx/>
                <a:uFillTx/>
                <a:latin typeface="Arial"/>
                <a:ea typeface="+mn-ea"/>
                <a:cs typeface="+mn-cs"/>
              </a:rPr>
              <a:t> researchers/</a:t>
            </a:r>
            <a:r>
              <a:rPr kumimoji="0" lang="da-DK" sz="1400" b="0" i="0" u="none" strike="noStrike" kern="1200" cap="none" spc="0" normalizeH="0" baseline="0" noProof="0" dirty="0" err="1">
                <a:ln>
                  <a:noFill/>
                </a:ln>
                <a:solidFill>
                  <a:srgbClr val="211A52"/>
                </a:solidFill>
                <a:effectLst/>
                <a:uLnTx/>
                <a:uFillTx/>
                <a:latin typeface="Arial"/>
                <a:ea typeface="+mn-ea"/>
                <a:cs typeface="+mn-cs"/>
              </a:rPr>
              <a:t>teachers</a:t>
            </a:r>
            <a:r>
              <a:rPr kumimoji="0" lang="da-DK" sz="1400" b="0" i="0" u="none" strike="noStrike" kern="1200" cap="none" spc="0" normalizeH="0" baseline="0" noProof="0" dirty="0">
                <a:ln>
                  <a:noFill/>
                </a:ln>
                <a:solidFill>
                  <a:srgbClr val="211A52"/>
                </a:solidFill>
                <a:effectLst/>
                <a:uLnTx/>
                <a:uFillTx/>
                <a:latin typeface="Arial"/>
                <a:ea typeface="+mn-ea"/>
                <a:cs typeface="+mn-cs"/>
              </a:rPr>
              <a:t> and 1,441 administrative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staff</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285750" indent="-285750">
              <a:buBlip>
                <a:blip r:embed="rId3"/>
              </a:buBlip>
              <a:defRPr/>
            </a:pPr>
            <a:r>
              <a:rPr lang="da-DK" sz="1400" dirty="0" err="1">
                <a:solidFill>
                  <a:srgbClr val="211A52"/>
                </a:solidFill>
                <a:latin typeface="Arial"/>
              </a:rPr>
              <a:t>Humanities</a:t>
            </a:r>
            <a:r>
              <a:rPr lang="da-DK" sz="1400" dirty="0">
                <a:solidFill>
                  <a:srgbClr val="211A52"/>
                </a:solidFill>
                <a:latin typeface="Arial"/>
              </a:rPr>
              <a:t>,</a:t>
            </a:r>
            <a:r>
              <a:rPr lang="da-DK" sz="1400" dirty="0"/>
              <a:t> Social Science, Engineering and Science, IT and Design and </a:t>
            </a:r>
            <a:r>
              <a:rPr lang="da-DK" sz="1400" dirty="0" err="1"/>
              <a:t>Medicine</a:t>
            </a:r>
            <a:endParaRPr lang="da-DK" sz="1400" dirty="0"/>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Education and business </a:t>
            </a:r>
            <a:r>
              <a:rPr kumimoji="0" lang="da-DK" sz="1400" b="0" i="0" u="none" strike="noStrike" kern="1200" cap="none" spc="0" normalizeH="0" baseline="0" noProof="0" dirty="0" err="1">
                <a:ln>
                  <a:noFill/>
                </a:ln>
                <a:solidFill>
                  <a:srgbClr val="211A52"/>
                </a:solidFill>
                <a:effectLst/>
                <a:uLnTx/>
                <a:uFillTx/>
                <a:latin typeface="Arial"/>
                <a:ea typeface="+mn-ea"/>
                <a:cs typeface="+mn-cs"/>
              </a:rPr>
              <a:t>collaboration</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br>
              <a:rPr kumimoji="0" lang="da-DK" sz="1400" b="0" i="0" u="none" strike="noStrike" kern="1200" cap="none" spc="0" normalizeH="0" baseline="0" noProof="0" dirty="0">
                <a:ln>
                  <a:noFill/>
                </a:ln>
                <a:solidFill>
                  <a:srgbClr val="211A52"/>
                </a:solidFill>
                <a:effectLst/>
                <a:uLnTx/>
                <a:uFillTx/>
                <a:latin typeface="Arial"/>
                <a:ea typeface="+mn-ea"/>
                <a:cs typeface="+mn-cs"/>
              </a:rPr>
            </a:br>
            <a:r>
              <a:rPr kumimoji="0" lang="da-DK" sz="1400" b="0" i="0" u="none" strike="noStrike" kern="1200" cap="none" spc="0" normalizeH="0" baseline="0" noProof="0" dirty="0" err="1">
                <a:ln>
                  <a:noFill/>
                </a:ln>
                <a:solidFill>
                  <a:srgbClr val="211A52"/>
                </a:solidFill>
                <a:effectLst/>
                <a:uLnTx/>
                <a:uFillTx/>
                <a:latin typeface="Arial"/>
                <a:ea typeface="+mn-ea"/>
                <a:cs typeface="+mn-cs"/>
              </a:rPr>
              <a:t>across</a:t>
            </a:r>
            <a:r>
              <a:rPr kumimoji="0" lang="da-DK" sz="1400" b="0" i="0" u="none" strike="noStrike" kern="1200" cap="none" spc="0" normalizeH="0" baseline="0" noProof="0" dirty="0">
                <a:ln>
                  <a:noFill/>
                </a:ln>
                <a:solidFill>
                  <a:srgbClr val="211A52"/>
                </a:solidFill>
                <a:effectLst/>
                <a:uLnTx/>
                <a:uFillTx/>
                <a:latin typeface="Arial"/>
                <a:ea typeface="+mn-ea"/>
                <a:cs typeface="+mn-cs"/>
              </a:rPr>
              <a:t> Denmark</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The </a:t>
            </a:r>
            <a:r>
              <a:rPr kumimoji="0" lang="da-DK" sz="1400" b="0" i="0" u="none" strike="noStrike" kern="1200" cap="none" spc="0" normalizeH="0" baseline="0" noProof="0" dirty="0" err="1">
                <a:ln>
                  <a:noFill/>
                </a:ln>
                <a:solidFill>
                  <a:srgbClr val="211A52"/>
                </a:solidFill>
                <a:effectLst/>
                <a:uLnTx/>
                <a:uFillTx/>
                <a:latin typeface="Arial"/>
                <a:ea typeface="+mn-ea"/>
                <a:cs typeface="+mn-cs"/>
              </a:rPr>
              <a:t>preferred</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r>
              <a:rPr kumimoji="0" lang="da-DK" sz="1400" b="0" i="0" u="none" strike="noStrike" kern="1200" cap="none" spc="0" normalizeH="0" baseline="0" noProof="0" dirty="0" err="1">
                <a:ln>
                  <a:noFill/>
                </a:ln>
                <a:solidFill>
                  <a:srgbClr val="211A52"/>
                </a:solidFill>
                <a:effectLst/>
                <a:uLnTx/>
                <a:uFillTx/>
                <a:latin typeface="Arial"/>
                <a:ea typeface="+mn-ea"/>
                <a:cs typeface="+mn-cs"/>
              </a:rPr>
              <a:t>collaboration</a:t>
            </a:r>
            <a:r>
              <a:rPr kumimoji="0" lang="da-DK" sz="1400" b="0" i="0" u="none" strike="noStrike" kern="1200" cap="none" spc="0" normalizeH="0" baseline="0" noProof="0" dirty="0">
                <a:ln>
                  <a:noFill/>
                </a:ln>
                <a:solidFill>
                  <a:srgbClr val="211A52"/>
                </a:solidFill>
                <a:effectLst/>
                <a:uLnTx/>
                <a:uFillTx/>
                <a:latin typeface="Arial"/>
                <a:ea typeface="+mn-ea"/>
                <a:cs typeface="+mn-cs"/>
              </a:rPr>
              <a:t> partner of the Danish business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sector</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15" name="Ellipse 14"/>
          <p:cNvSpPr/>
          <p:nvPr/>
        </p:nvSpPr>
        <p:spPr>
          <a:xfrm>
            <a:off x="382611"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cxnSp>
        <p:nvCxnSpPr>
          <p:cNvPr id="18" name="Lige forbindelse 17"/>
          <p:cNvCxnSpPr/>
          <p:nvPr/>
        </p:nvCxnSpPr>
        <p:spPr>
          <a:xfrm flipV="1">
            <a:off x="4397818" y="1249363"/>
            <a:ext cx="0" cy="4929246"/>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7" name="Pladsholder til tekst 3"/>
          <p:cNvSpPr txBox="1">
            <a:spLocks/>
          </p:cNvSpPr>
          <p:nvPr/>
        </p:nvSpPr>
        <p:spPr>
          <a:xfrm>
            <a:off x="8394701" y="2133600"/>
            <a:ext cx="3504962" cy="3950636"/>
          </a:xfrm>
          <a:prstGeom prst="rect">
            <a:avLst/>
          </a:prstGeom>
        </p:spPr>
        <p:txBody>
          <a:bodyPr vert="horz" lIns="0" tIns="45720" rIns="0" bIns="45720" rtlCol="0">
            <a:normAutofit fontScale="92500" lnSpcReduction="20000"/>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indent="-285750">
              <a:buBlip>
                <a:blip r:embed="rId3"/>
              </a:buBlip>
            </a:pPr>
            <a:r>
              <a:rPr lang="da-DK" sz="1500" dirty="0" err="1"/>
              <a:t>Internationally</a:t>
            </a:r>
            <a:r>
              <a:rPr lang="da-DK" sz="1500" dirty="0"/>
              <a:t> </a:t>
            </a:r>
            <a:r>
              <a:rPr lang="da-DK" sz="1500" dirty="0" err="1"/>
              <a:t>recognised</a:t>
            </a:r>
            <a:r>
              <a:rPr lang="da-DK" sz="1500" dirty="0"/>
              <a:t> for </a:t>
            </a:r>
            <a:r>
              <a:rPr lang="da-DK" sz="1500" dirty="0" err="1"/>
              <a:t>our</a:t>
            </a:r>
            <a:r>
              <a:rPr lang="da-DK" sz="1500" dirty="0"/>
              <a:t> problem and </a:t>
            </a:r>
            <a:r>
              <a:rPr lang="da-DK" sz="1500" dirty="0" err="1"/>
              <a:t>project</a:t>
            </a:r>
            <a:r>
              <a:rPr lang="da-DK" sz="1500" dirty="0"/>
              <a:t> </a:t>
            </a:r>
            <a:r>
              <a:rPr lang="da-DK" sz="1500" dirty="0" err="1"/>
              <a:t>based</a:t>
            </a:r>
            <a:r>
              <a:rPr lang="da-DK" sz="1500" dirty="0"/>
              <a:t> </a:t>
            </a:r>
            <a:r>
              <a:rPr lang="da-DK" sz="1500" dirty="0" err="1"/>
              <a:t>learning</a:t>
            </a:r>
            <a:r>
              <a:rPr lang="da-DK" sz="1500" dirty="0"/>
              <a:t> </a:t>
            </a:r>
          </a:p>
          <a:p>
            <a:pPr marL="285750" indent="-285750">
              <a:buBlip>
                <a:blip r:embed="rId3"/>
              </a:buBlip>
            </a:pPr>
            <a:r>
              <a:rPr lang="da-DK" dirty="0" err="1">
                <a:solidFill>
                  <a:srgbClr val="211A52"/>
                </a:solidFill>
              </a:rPr>
              <a:t>Interdisciplinary</a:t>
            </a:r>
            <a:r>
              <a:rPr lang="da-DK" dirty="0">
                <a:solidFill>
                  <a:srgbClr val="211A52"/>
                </a:solidFill>
              </a:rPr>
              <a:t> </a:t>
            </a:r>
            <a:r>
              <a:rPr lang="da-DK" dirty="0" err="1">
                <a:solidFill>
                  <a:srgbClr val="211A52"/>
                </a:solidFill>
              </a:rPr>
              <a:t>focus</a:t>
            </a:r>
            <a:endParaRPr kumimoji="0" lang="da-DK" sz="1500" b="0" i="0" u="none" strike="noStrike" kern="1200" cap="none" spc="0" normalizeH="0" baseline="0" noProof="0" dirty="0">
              <a:ln>
                <a:noFill/>
              </a:ln>
              <a:solidFill>
                <a:srgbClr val="211A52"/>
              </a:solidFill>
              <a:effectLst/>
              <a:uLnTx/>
              <a:uFillTx/>
            </a:endParaRPr>
          </a:p>
          <a:p>
            <a:pPr marL="285750" lvl="0" indent="-285750">
              <a:buBlip>
                <a:blip r:embed="rId3"/>
              </a:buBlip>
              <a:defRPr/>
            </a:pPr>
            <a:r>
              <a:rPr kumimoji="0" lang="da-DK" sz="1500" b="0" i="0" u="none" strike="noStrike" kern="1200" cap="none" spc="0" normalizeH="0" baseline="0" noProof="0" dirty="0">
                <a:ln>
                  <a:noFill/>
                </a:ln>
                <a:solidFill>
                  <a:srgbClr val="211A52"/>
                </a:solidFill>
                <a:effectLst/>
                <a:uLnTx/>
                <a:uFillTx/>
              </a:rPr>
              <a:t>No. 35 i </a:t>
            </a:r>
            <a:r>
              <a:rPr kumimoji="0" lang="da-DK" sz="1500" b="0" i="0" u="none" strike="noStrike" kern="1200" cap="none" spc="0" normalizeH="0" baseline="0" noProof="0" dirty="0" err="1">
                <a:ln>
                  <a:noFill/>
                </a:ln>
                <a:solidFill>
                  <a:srgbClr val="211A52"/>
                </a:solidFill>
                <a:effectLst/>
                <a:uLnTx/>
                <a:uFillTx/>
              </a:rPr>
              <a:t>among</a:t>
            </a:r>
            <a:r>
              <a:rPr kumimoji="0" lang="da-DK" sz="1500" b="0" i="0" u="none" strike="noStrike" kern="1200" cap="none" spc="0" normalizeH="0" baseline="0" noProof="0" dirty="0">
                <a:ln>
                  <a:noFill/>
                </a:ln>
                <a:solidFill>
                  <a:srgbClr val="211A52"/>
                </a:solidFill>
                <a:effectLst/>
                <a:uLnTx/>
                <a:uFillTx/>
              </a:rPr>
              <a:t> the </a:t>
            </a:r>
            <a:r>
              <a:rPr kumimoji="0" lang="da-DK" sz="1500" b="0" i="0" u="none" strike="noStrike" kern="1200" cap="none" spc="0" normalizeH="0" baseline="0" noProof="0" dirty="0" err="1">
                <a:ln>
                  <a:noFill/>
                </a:ln>
                <a:solidFill>
                  <a:srgbClr val="211A52"/>
                </a:solidFill>
                <a:effectLst/>
                <a:uLnTx/>
                <a:uFillTx/>
              </a:rPr>
              <a:t>world’s</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best</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young</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universities</a:t>
            </a:r>
            <a:r>
              <a:rPr kumimoji="0" lang="da-DK" sz="1500" b="0" i="0" u="none" strike="noStrike" kern="1200" cap="none" spc="0" normalizeH="0" baseline="0" noProof="0" dirty="0">
                <a:ln>
                  <a:noFill/>
                </a:ln>
                <a:solidFill>
                  <a:srgbClr val="211A52"/>
                </a:solidFill>
                <a:effectLst/>
                <a:uLnTx/>
                <a:uFillTx/>
              </a:rPr>
              <a:t> (under 50 </a:t>
            </a:r>
            <a:r>
              <a:rPr kumimoji="0" lang="da-DK" sz="1500" b="0" i="0" u="none" strike="noStrike" kern="1200" cap="none" spc="0" normalizeH="0" baseline="0" noProof="0" dirty="0" err="1">
                <a:ln>
                  <a:noFill/>
                </a:ln>
                <a:solidFill>
                  <a:srgbClr val="211A52"/>
                </a:solidFill>
                <a:effectLst/>
                <a:uLnTx/>
                <a:uFillTx/>
              </a:rPr>
              <a:t>yrs</a:t>
            </a:r>
            <a:r>
              <a:rPr kumimoji="0" lang="da-DK" sz="1500" b="0" i="0" u="none" strike="noStrike" kern="1200" cap="none" spc="0" normalizeH="0" baseline="0" noProof="0" dirty="0">
                <a:ln>
                  <a:noFill/>
                </a:ln>
                <a:solidFill>
                  <a:srgbClr val="211A52"/>
                </a:solidFill>
                <a:effectLst/>
                <a:uLnTx/>
                <a:uFillTx/>
              </a:rPr>
              <a:t>) </a:t>
            </a:r>
            <a:r>
              <a:rPr lang="da-DK" sz="1500" dirty="0">
                <a:solidFill>
                  <a:srgbClr val="211A52"/>
                </a:solidFill>
              </a:rPr>
              <a:t>(Times </a:t>
            </a:r>
            <a:r>
              <a:rPr lang="da-DK" sz="1500" dirty="0" err="1">
                <a:solidFill>
                  <a:srgbClr val="211A52"/>
                </a:solidFill>
              </a:rPr>
              <a:t>Higher</a:t>
            </a:r>
            <a:r>
              <a:rPr lang="da-DK" sz="1500" dirty="0">
                <a:solidFill>
                  <a:srgbClr val="211A52"/>
                </a:solidFill>
              </a:rPr>
              <a:t> Education 2023)</a:t>
            </a:r>
            <a:endParaRPr kumimoji="0" lang="da-DK" sz="1500" b="0" i="0" u="none" strike="noStrike" kern="1200" cap="none" spc="0" normalizeH="0" baseline="0" noProof="0" dirty="0">
              <a:ln>
                <a:noFill/>
              </a:ln>
              <a:solidFill>
                <a:srgbClr val="211A52"/>
              </a:solidFill>
              <a:effectLst/>
              <a:uLnTx/>
              <a:uFillTx/>
            </a:endParaRP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500" b="0" i="0" u="none" strike="noStrike" kern="1200" cap="none" spc="0" normalizeH="0" baseline="0" noProof="0" dirty="0">
                <a:ln>
                  <a:noFill/>
                </a:ln>
                <a:solidFill>
                  <a:srgbClr val="211A52"/>
                </a:solidFill>
                <a:effectLst/>
                <a:uLnTx/>
                <a:uFillTx/>
              </a:rPr>
              <a:t>No. 4 </a:t>
            </a:r>
            <a:r>
              <a:rPr kumimoji="0" lang="da-DK" sz="1500" b="0" i="0" u="none" strike="noStrike" kern="1200" cap="none" spc="0" normalizeH="0" baseline="0" noProof="0" dirty="0" err="1">
                <a:ln>
                  <a:noFill/>
                </a:ln>
                <a:solidFill>
                  <a:srgbClr val="211A52"/>
                </a:solidFill>
                <a:effectLst/>
                <a:uLnTx/>
                <a:uFillTx/>
              </a:rPr>
              <a:t>among</a:t>
            </a:r>
            <a:r>
              <a:rPr kumimoji="0" lang="da-DK" sz="1500" b="0" i="0" u="none" strike="noStrike" kern="1200" cap="none" spc="0" normalizeH="0" baseline="0" noProof="0" dirty="0">
                <a:ln>
                  <a:noFill/>
                </a:ln>
                <a:solidFill>
                  <a:srgbClr val="211A52"/>
                </a:solidFill>
                <a:effectLst/>
                <a:uLnTx/>
                <a:uFillTx/>
              </a:rPr>
              <a:t> the </a:t>
            </a:r>
            <a:r>
              <a:rPr kumimoji="0" lang="da-DK" sz="1500" b="0" i="0" u="none" strike="noStrike" kern="1200" cap="none" spc="0" normalizeH="0" baseline="0" noProof="0" dirty="0" err="1">
                <a:ln>
                  <a:noFill/>
                </a:ln>
                <a:solidFill>
                  <a:srgbClr val="211A52"/>
                </a:solidFill>
                <a:effectLst/>
                <a:uLnTx/>
                <a:uFillTx/>
              </a:rPr>
              <a:t>world’s</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best</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engineering</a:t>
            </a:r>
            <a:r>
              <a:rPr kumimoji="0" lang="da-DK" sz="1500" b="0" i="0" u="none" strike="noStrike" kern="1200" cap="none" spc="0" normalizeH="0" baseline="0" noProof="0" dirty="0">
                <a:ln>
                  <a:noFill/>
                </a:ln>
                <a:solidFill>
                  <a:srgbClr val="211A52"/>
                </a:solidFill>
                <a:effectLst/>
                <a:uLnTx/>
                <a:uFillTx/>
              </a:rPr>
              <a:t> programmes (MIT </a:t>
            </a:r>
            <a:r>
              <a:rPr kumimoji="0" lang="da-DK" sz="1500" b="0" i="0" u="none" strike="noStrike" kern="1200" cap="none" spc="0" normalizeH="0" baseline="0" noProof="0" dirty="0" err="1">
                <a:ln>
                  <a:noFill/>
                </a:ln>
                <a:solidFill>
                  <a:srgbClr val="211A52"/>
                </a:solidFill>
                <a:effectLst/>
                <a:uLnTx/>
                <a:uFillTx/>
              </a:rPr>
              <a:t>report</a:t>
            </a:r>
            <a:r>
              <a:rPr kumimoji="0" lang="da-DK" sz="1500" b="0" i="0" u="none" strike="noStrike" kern="1200" cap="none" spc="0" normalizeH="0" baseline="0" noProof="0" dirty="0">
                <a:ln>
                  <a:noFill/>
                </a:ln>
                <a:solidFill>
                  <a:srgbClr val="211A52"/>
                </a:solidFill>
                <a:effectLst/>
                <a:uLnTx/>
                <a:uFillTx/>
              </a:rPr>
              <a:t> 2018)</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500" b="0" i="0" u="none" strike="noStrike" kern="1200" cap="none" spc="0" normalizeH="0" baseline="0" noProof="0" dirty="0">
                <a:ln>
                  <a:noFill/>
                </a:ln>
                <a:solidFill>
                  <a:srgbClr val="211A52"/>
                </a:solidFill>
                <a:effectLst/>
                <a:uLnTx/>
                <a:uFillTx/>
              </a:rPr>
              <a:t>Best </a:t>
            </a:r>
            <a:r>
              <a:rPr kumimoji="0" lang="da-DK" sz="1500" b="0" i="0" u="none" strike="noStrike" kern="1200" cap="none" spc="0" normalizeH="0" baseline="0" noProof="0" dirty="0" err="1">
                <a:ln>
                  <a:noFill/>
                </a:ln>
                <a:solidFill>
                  <a:srgbClr val="211A52"/>
                </a:solidFill>
                <a:effectLst/>
                <a:uLnTx/>
                <a:uFillTx/>
              </a:rPr>
              <a:t>engineering</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university</a:t>
            </a:r>
            <a:r>
              <a:rPr kumimoji="0" lang="da-DK" sz="1500" b="0" i="0" u="none" strike="noStrike" kern="1200" cap="none" spc="0" normalizeH="0" baseline="0" noProof="0" dirty="0">
                <a:ln>
                  <a:noFill/>
                </a:ln>
                <a:solidFill>
                  <a:srgbClr val="211A52"/>
                </a:solidFill>
                <a:effectLst/>
                <a:uLnTx/>
                <a:uFillTx/>
              </a:rPr>
              <a:t> in Europe and No. 11 in the </a:t>
            </a:r>
            <a:r>
              <a:rPr kumimoji="0" lang="da-DK" sz="1500" b="0" i="0" u="none" strike="noStrike" kern="1200" cap="none" spc="0" normalizeH="0" baseline="0" noProof="0" dirty="0" err="1">
                <a:ln>
                  <a:noFill/>
                </a:ln>
                <a:solidFill>
                  <a:srgbClr val="211A52"/>
                </a:solidFill>
                <a:effectLst/>
                <a:uLnTx/>
                <a:uFillTx/>
              </a:rPr>
              <a:t>world</a:t>
            </a:r>
            <a:r>
              <a:rPr kumimoji="0" lang="da-DK" sz="1500" b="0" i="0" u="none" strike="noStrike" kern="1200" cap="none" spc="0" normalizeH="0" baseline="0" noProof="0" dirty="0">
                <a:ln>
                  <a:noFill/>
                </a:ln>
                <a:solidFill>
                  <a:srgbClr val="211A52"/>
                </a:solidFill>
                <a:effectLst/>
                <a:uLnTx/>
                <a:uFillTx/>
              </a:rPr>
              <a:t> (US News 2023 ranking)</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en-GB" sz="1500" i="0" u="none" strike="noStrike" kern="1200" cap="none" spc="0" normalizeH="0" baseline="0" noProof="0" dirty="0">
                <a:ln>
                  <a:noFill/>
                </a:ln>
                <a:effectLst/>
                <a:uLnTx/>
                <a:uFillTx/>
                <a:ea typeface="+mn-ea"/>
                <a:cs typeface="+mn-cs"/>
              </a:rPr>
              <a:t>No. 9 (2023) in the world on sustainability (</a:t>
            </a:r>
            <a:r>
              <a:rPr lang="en-GB" sz="1500" dirty="0">
                <a:latin typeface="+mn-lt"/>
              </a:rPr>
              <a:t>Times Higher Education Impact Ranking 2023)</a:t>
            </a:r>
            <a:endParaRPr kumimoji="0" lang="da-DK" sz="1500" i="0" u="none" strike="noStrike" kern="1200" cap="none" spc="0" normalizeH="0" baseline="0" noProof="0" dirty="0">
              <a:ln>
                <a:noFill/>
              </a:ln>
              <a:effectLst/>
              <a:uLnTx/>
              <a:uFillTx/>
            </a:endParaRPr>
          </a:p>
          <a:p>
            <a:pPr marR="0" lvl="0" algn="l" defTabSz="914318" rtl="0" eaLnBrk="1" fontAlgn="auto" latinLnBrk="0" hangingPunct="1">
              <a:lnSpc>
                <a:spcPct val="120000"/>
              </a:lnSpc>
              <a:spcBef>
                <a:spcPts val="1000"/>
              </a:spcBef>
              <a:spcAft>
                <a:spcPts val="0"/>
              </a:spcAft>
              <a:buClrTx/>
              <a:buSzTx/>
              <a:tabLst/>
              <a:defRPr/>
            </a:pPr>
            <a:endParaRPr kumimoji="0" lang="da-DK" sz="15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19" name="Ellipse 18"/>
          <p:cNvSpPr/>
          <p:nvPr/>
        </p:nvSpPr>
        <p:spPr>
          <a:xfrm>
            <a:off x="4715659"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8456673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3" y="370290"/>
            <a:ext cx="10022355" cy="1474385"/>
          </a:xfrm>
        </p:spPr>
        <p:txBody>
          <a:bodyPr rtlCol="0"/>
          <a:lstStyle/>
          <a:p>
            <a:pPr rtl="0"/>
            <a:r>
              <a:rPr lang="en-gb" dirty="0">
                <a:solidFill>
                  <a:srgbClr val="002060"/>
                </a:solidFill>
                <a:latin typeface="Arial" panose="020B0604020202020204" pitchFamily="34" charset="0"/>
                <a:cs typeface="Arial" panose="020B0604020202020204" pitchFamily="34" charset="0"/>
              </a:rPr>
              <a:t>STRONG COLLABORATION SKILLS</a:t>
            </a:r>
            <a:endParaRPr lang="da-DK" dirty="0">
              <a:solidFill>
                <a:srgbClr val="002060"/>
              </a:solidFill>
              <a:latin typeface="Arial" panose="020B0604020202020204" pitchFamily="34" charset="0"/>
              <a:cs typeface="Arial" panose="020B0604020202020204" pitchFamily="34" charset="0"/>
            </a:endParaRPr>
          </a:p>
        </p:txBody>
      </p:sp>
      <p:sp>
        <p:nvSpPr>
          <p:cNvPr id="4" name="TextBox 19"/>
          <p:cNvSpPr txBox="1"/>
          <p:nvPr/>
        </p:nvSpPr>
        <p:spPr>
          <a:xfrm>
            <a:off x="587374" y="4021644"/>
            <a:ext cx="3553702" cy="584775"/>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THE PREFERRED COLLABORATION PARTNER OF THE DANISH BUSINESS WORLD</a:t>
            </a:r>
            <a:endParaRPr lang="da-DK" sz="1600" b="1" dirty="0">
              <a:solidFill>
                <a:srgbClr val="000061"/>
              </a:solidFill>
              <a:latin typeface="+mj-lt"/>
              <a:cs typeface="Arial" panose="020B0604020202020204" pitchFamily="34" charset="0"/>
            </a:endParaRPr>
          </a:p>
        </p:txBody>
      </p:sp>
      <p:sp>
        <p:nvSpPr>
          <p:cNvPr id="6" name="TextBox 20"/>
          <p:cNvSpPr txBox="1"/>
          <p:nvPr/>
        </p:nvSpPr>
        <p:spPr>
          <a:xfrm>
            <a:off x="4456475" y="4699770"/>
            <a:ext cx="2925194" cy="850383"/>
          </a:xfrm>
          <a:prstGeom prst="rect">
            <a:avLst/>
          </a:prstGeom>
          <a:noFill/>
        </p:spPr>
        <p:txBody>
          <a:bodyPr wrap="square" lIns="0" rIns="0" rtlCol="0">
            <a:spAutoFit/>
          </a:bodyPr>
          <a:lstStyle/>
          <a:p>
            <a:pPr rtl="0"/>
            <a:r>
              <a:rPr lang="en-gb" sz="1200">
                <a:latin typeface="Arial" panose="020B0604020202020204" pitchFamily="34" charset="0"/>
                <a:cs typeface="Arial" panose="020B0604020202020204" pitchFamily="34" charset="0"/>
              </a:rPr>
              <a:t>Research-intense companies consider AAU to be the best Danish university at handling the process from patent to commercialisation</a:t>
            </a:r>
            <a:endParaRPr lang="da-DK" sz="1200" b="1" dirty="0">
              <a:latin typeface="Arial" panose="020B0604020202020204" pitchFamily="34" charset="0"/>
              <a:cs typeface="Arial" panose="020B0604020202020204" pitchFamily="34" charset="0"/>
            </a:endParaRPr>
          </a:p>
        </p:txBody>
      </p:sp>
      <p:sp>
        <p:nvSpPr>
          <p:cNvPr id="8" name="TextBox 20"/>
          <p:cNvSpPr txBox="1"/>
          <p:nvPr/>
        </p:nvSpPr>
        <p:spPr>
          <a:xfrm>
            <a:off x="8619447" y="4699770"/>
            <a:ext cx="3060205" cy="646331"/>
          </a:xfrm>
          <a:prstGeom prst="rect">
            <a:avLst/>
          </a:prstGeom>
          <a:noFill/>
        </p:spPr>
        <p:txBody>
          <a:bodyPr wrap="square" lIns="0" rIns="0" rtlCol="0">
            <a:spAutoFit/>
          </a:bodyPr>
          <a:lstStyle/>
          <a:p>
            <a:pPr rtl="0"/>
            <a:r>
              <a:rPr lang="en-gb" sz="1200" dirty="0">
                <a:latin typeface="Arial" panose="020B0604020202020204" pitchFamily="34" charset="0"/>
                <a:cs typeface="Arial" panose="020B0604020202020204" pitchFamily="34" charset="0"/>
              </a:rPr>
              <a:t>Between 500 and 600 research partnerships are annually established between AAU and public/private actors</a:t>
            </a:r>
            <a:endParaRPr lang="da-DK" sz="1200" b="1" dirty="0">
              <a:latin typeface="Arial" panose="020B0604020202020204" pitchFamily="34" charset="0"/>
              <a:cs typeface="Arial" panose="020B0604020202020204" pitchFamily="34" charset="0"/>
            </a:endParaRPr>
          </a:p>
        </p:txBody>
      </p:sp>
      <p:sp>
        <p:nvSpPr>
          <p:cNvPr id="10" name="TextBox 20"/>
          <p:cNvSpPr txBox="1"/>
          <p:nvPr/>
        </p:nvSpPr>
        <p:spPr>
          <a:xfrm>
            <a:off x="583900" y="4757269"/>
            <a:ext cx="2634797" cy="830997"/>
          </a:xfrm>
          <a:prstGeom prst="rect">
            <a:avLst/>
          </a:prstGeom>
          <a:noFill/>
        </p:spPr>
        <p:txBody>
          <a:bodyPr wrap="square" lIns="0" rIns="0" rtlCol="0">
            <a:spAutoFit/>
          </a:bodyPr>
          <a:lstStyle/>
          <a:p>
            <a:pPr rtl="0"/>
            <a:r>
              <a:rPr lang="en-gb" sz="1200">
                <a:latin typeface="Arial" panose="020B0604020202020204" pitchFamily="34" charset="0"/>
                <a:cs typeface="Arial" panose="020B0604020202020204" pitchFamily="34" charset="0"/>
              </a:rPr>
              <a:t>AAU ranks first on the list from the Confederation of Danish Industry (DI) of how satisfied Danish companies are with collaborating with Danish universities </a:t>
            </a:r>
            <a:endParaRPr lang="da-DK" sz="1200" dirty="0">
              <a:latin typeface="Arial" panose="020B0604020202020204" pitchFamily="34" charset="0"/>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solidFill>
                <a:schemeClr val="bg1"/>
              </a:solidFill>
            </a:endParaRPr>
          </a:p>
        </p:txBody>
      </p:sp>
      <p:sp>
        <p:nvSpPr>
          <p:cNvPr id="3" name="Tekstfelt 2"/>
          <p:cNvSpPr txBox="1"/>
          <p:nvPr/>
        </p:nvSpPr>
        <p:spPr>
          <a:xfrm>
            <a:off x="8619447" y="3926272"/>
            <a:ext cx="3519055" cy="830997"/>
          </a:xfrm>
          <a:prstGeom prst="rect">
            <a:avLst/>
          </a:prstGeom>
          <a:noFill/>
        </p:spPr>
        <p:txBody>
          <a:bodyPr wrap="square" rtlCol="0">
            <a:spAutoFit/>
          </a:bodyPr>
          <a:lstStyle/>
          <a:p>
            <a:pPr rtl="0"/>
            <a:r>
              <a:rPr lang="en-gb" sz="1600" b="1" dirty="0">
                <a:solidFill>
                  <a:srgbClr val="000061"/>
                </a:solidFill>
                <a:latin typeface="+mj-lt"/>
                <a:cs typeface="Arial" panose="020B0604020202020204" pitchFamily="34" charset="0"/>
              </a:rPr>
              <a:t>THE BEST AT ESTABLISHING COLLABORATION AGREEMENTS</a:t>
            </a:r>
          </a:p>
        </p:txBody>
      </p:sp>
      <p:sp>
        <p:nvSpPr>
          <p:cNvPr id="11" name="Tekstfelt 10"/>
          <p:cNvSpPr txBox="1"/>
          <p:nvPr/>
        </p:nvSpPr>
        <p:spPr>
          <a:xfrm>
            <a:off x="4373217" y="3998997"/>
            <a:ext cx="3311666" cy="830997"/>
          </a:xfrm>
          <a:prstGeom prst="rect">
            <a:avLst/>
          </a:prstGeom>
          <a:noFill/>
        </p:spPr>
        <p:txBody>
          <a:bodyPr wrap="square" rtlCol="0">
            <a:spAutoFit/>
          </a:bodyPr>
          <a:lstStyle/>
          <a:p>
            <a:pPr rtl="0"/>
            <a:r>
              <a:rPr lang="en-gb" sz="1600" b="1" dirty="0">
                <a:solidFill>
                  <a:srgbClr val="000061"/>
                </a:solidFill>
                <a:latin typeface="+mj-lt"/>
                <a:cs typeface="Arial" panose="020B0604020202020204" pitchFamily="34" charset="0"/>
              </a:rPr>
              <a:t>FLEXIBLE APPROACH TOWARDS COLLABORATION</a:t>
            </a:r>
            <a:endParaRPr lang="da-DK" sz="1600" b="1" dirty="0">
              <a:solidFill>
                <a:srgbClr val="000061"/>
              </a:solidFill>
              <a:latin typeface="+mj-lt"/>
              <a:cs typeface="Arial" panose="020B0604020202020204" pitchFamily="34" charset="0"/>
            </a:endParaRPr>
          </a:p>
        </p:txBody>
      </p:sp>
      <p:pic>
        <p:nvPicPr>
          <p:cNvPr id="17" name="Billed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7151" y="2269864"/>
            <a:ext cx="1513944" cy="1215614"/>
          </a:xfrm>
          <a:prstGeom prst="rect">
            <a:avLst/>
          </a:prstGeom>
        </p:spPr>
      </p:pic>
      <p:pic>
        <p:nvPicPr>
          <p:cNvPr id="18" name="Billed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63881" y="1923701"/>
            <a:ext cx="1663813" cy="1665097"/>
          </a:xfrm>
          <a:prstGeom prst="rect">
            <a:avLst/>
          </a:prstGeom>
        </p:spPr>
      </p:pic>
      <p:pic>
        <p:nvPicPr>
          <p:cNvPr id="19" name="Billed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88187" y="1901779"/>
            <a:ext cx="1921541" cy="1870195"/>
          </a:xfrm>
          <a:prstGeom prst="rect">
            <a:avLst/>
          </a:prstGeom>
        </p:spPr>
      </p:pic>
    </p:spTree>
    <p:extLst>
      <p:ext uri="{BB962C8B-B14F-4D97-AF65-F5344CB8AC3E}">
        <p14:creationId xmlns:p14="http://schemas.microsoft.com/office/powerpoint/2010/main" val="100837594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p:cNvSpPr>
            <a:spLocks noGrp="1"/>
          </p:cNvSpPr>
          <p:nvPr>
            <p:ph type="title"/>
          </p:nvPr>
        </p:nvSpPr>
        <p:spPr>
          <a:xfrm>
            <a:off x="648887" y="330850"/>
            <a:ext cx="10848347" cy="1621619"/>
          </a:xfrm>
        </p:spPr>
        <p:txBody>
          <a:bodyPr rtlCol="0"/>
          <a:lstStyle/>
          <a:p>
            <a:r>
              <a:rPr lang="en-gb" dirty="0">
                <a:solidFill>
                  <a:srgbClr val="002060"/>
                </a:solidFill>
                <a:latin typeface="Arial" panose="020B0604020202020204" pitchFamily="34" charset="0"/>
                <a:cs typeface="Arial" panose="020B0604020202020204" pitchFamily="34" charset="0"/>
              </a:rPr>
              <a:t>AAU COLLABORATES WITH COMPANIES ACROSS DENMARK</a:t>
            </a:r>
            <a:endParaRPr lang="da-DK" dirty="0">
              <a:solidFill>
                <a:srgbClr val="002060"/>
              </a:solidFill>
              <a:latin typeface="Arial" panose="020B0604020202020204" pitchFamily="34" charset="0"/>
              <a:cs typeface="Arial" panose="020B0604020202020204" pitchFamily="34" charset="0"/>
            </a:endParaRPr>
          </a:p>
        </p:txBody>
      </p:sp>
      <p:sp>
        <p:nvSpPr>
          <p:cNvPr id="11" name="Pladsholder til tekst 10"/>
          <p:cNvSpPr>
            <a:spLocks noGrp="1"/>
          </p:cNvSpPr>
          <p:nvPr>
            <p:ph type="body" sz="quarter" idx="12"/>
          </p:nvPr>
        </p:nvSpPr>
        <p:spPr>
          <a:xfrm>
            <a:off x="7951399" y="3661774"/>
            <a:ext cx="3959956" cy="3718847"/>
          </a:xfrm>
        </p:spPr>
        <p:txBody>
          <a:bodyPr rtlCol="0">
            <a:normAutofit/>
          </a:bodyPr>
          <a:lstStyle/>
          <a:p>
            <a:pPr marL="0" indent="0" rtl="0">
              <a:buNone/>
            </a:pPr>
            <a:endParaRPr lang="da-DK" dirty="0">
              <a:latin typeface="Arial" panose="020B0604020202020204" pitchFamily="34" charset="0"/>
              <a:cs typeface="Arial" panose="020B0604020202020204" pitchFamily="34" charset="0"/>
            </a:endParaRPr>
          </a:p>
          <a:p>
            <a:pPr rtl="0">
              <a:buFont typeface="Arial" pitchFamily="34" charset="0"/>
              <a:buBlip>
                <a:blip r:embed="rId3"/>
              </a:buBlip>
            </a:pPr>
            <a:r>
              <a:rPr lang="en-gb" dirty="0">
                <a:latin typeface="Arial" panose="020B0604020202020204" pitchFamily="34" charset="0"/>
                <a:cs typeface="Arial" panose="020B0604020202020204" pitchFamily="34" charset="0"/>
              </a:rPr>
              <a:t>AAU’s collaboration partners include a high proportion of industrial companies and IT companies. </a:t>
            </a:r>
          </a:p>
          <a:p>
            <a:pPr>
              <a:buBlip>
                <a:blip r:embed="rId3"/>
              </a:buBlip>
            </a:pPr>
            <a:r>
              <a:rPr lang="en-US" dirty="0">
                <a:latin typeface="Arial" panose="020B0604020202020204" pitchFamily="34" charset="0"/>
                <a:cs typeface="Arial" panose="020B0604020202020204" pitchFamily="34" charset="0"/>
              </a:rPr>
              <a:t>AAU collaborates mostly with companies who employee 20-49 full-time equivalents as well as companies who employee more than 100 full-time equivalents</a:t>
            </a:r>
          </a:p>
          <a:p>
            <a:pPr rtl="0">
              <a:buFont typeface="Arial" pitchFamily="34" charset="0"/>
              <a:buBlip>
                <a:blip r:embed="rId3"/>
              </a:buBlip>
            </a:pPr>
            <a:r>
              <a:rPr lang="en-gb" dirty="0">
                <a:latin typeface="Arial" panose="020B0604020202020204" pitchFamily="34" charset="0"/>
                <a:cs typeface="Arial" panose="020B0604020202020204" pitchFamily="34" charset="0"/>
              </a:rPr>
              <a:t>More than a third of AAU’s business partners have a high R&amp;D intensity.</a:t>
            </a:r>
            <a:endParaRPr lang="en-US" dirty="0">
              <a:latin typeface="Arial" panose="020B0604020202020204" pitchFamily="34" charset="0"/>
              <a:cs typeface="Arial" panose="020B0604020202020204" pitchFamily="34" charset="0"/>
            </a:endParaRPr>
          </a:p>
          <a:p>
            <a:pPr marL="0" indent="0" rtl="0">
              <a:buNone/>
            </a:pPr>
            <a:endParaRPr lang="da-DK" dirty="0"/>
          </a:p>
        </p:txBody>
      </p:sp>
      <p:pic>
        <p:nvPicPr>
          <p:cNvPr id="12" name="Billed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72042" y="1830379"/>
            <a:ext cx="4149148" cy="4552950"/>
          </a:xfrm>
          <a:prstGeom prst="rect">
            <a:avLst/>
          </a:prstGeom>
        </p:spPr>
      </p:pic>
      <p:sp>
        <p:nvSpPr>
          <p:cNvPr id="13" name="Rektangel 12"/>
          <p:cNvSpPr/>
          <p:nvPr/>
        </p:nvSpPr>
        <p:spPr>
          <a:xfrm>
            <a:off x="4981038" y="1978138"/>
            <a:ext cx="2724127" cy="1732590"/>
          </a:xfrm>
          <a:prstGeom prst="rect">
            <a:avLst/>
          </a:prstGeom>
        </p:spPr>
        <p:txBody>
          <a:bodyPr wrap="square" rtlCol="0">
            <a:spAutoFit/>
          </a:bodyPr>
          <a:lstStyle/>
          <a:p>
            <a:pPr rtl="0">
              <a:lnSpc>
                <a:spcPct val="200000"/>
              </a:lnSpc>
            </a:pPr>
            <a:r>
              <a:rPr lang="en-gb" sz="1100" b="1" dirty="0">
                <a:latin typeface="Arial" panose="020B0604020202020204" pitchFamily="34" charset="0"/>
                <a:cs typeface="Arial" panose="020B0604020202020204" pitchFamily="34" charset="0"/>
              </a:rPr>
              <a:t>NORTH DENMARK REGION</a:t>
            </a:r>
          </a:p>
          <a:p>
            <a:pPr>
              <a:lnSpc>
                <a:spcPct val="200000"/>
              </a:lnSpc>
            </a:pPr>
            <a:r>
              <a:rPr lang="en-gb" sz="1100" b="1" dirty="0">
                <a:solidFill>
                  <a:schemeClr val="bg2"/>
                </a:solidFill>
                <a:latin typeface="Arial" panose="020B0604020202020204" pitchFamily="34" charset="0"/>
                <a:cs typeface="Arial" panose="020B0604020202020204" pitchFamily="34" charset="0"/>
              </a:rPr>
              <a:t>CENTRAL DENMARK REGION</a:t>
            </a:r>
            <a:endParaRPr lang="en-US" sz="1100" b="1" dirty="0">
              <a:solidFill>
                <a:schemeClr val="bg2"/>
              </a:solidFill>
              <a:latin typeface="Arial" panose="020B0604020202020204" pitchFamily="34" charset="0"/>
              <a:cs typeface="Arial" panose="020B0604020202020204" pitchFamily="34" charset="0"/>
            </a:endParaRPr>
          </a:p>
          <a:p>
            <a:pPr rtl="0">
              <a:lnSpc>
                <a:spcPct val="200000"/>
              </a:lnSpc>
            </a:pPr>
            <a:r>
              <a:rPr lang="en-gb" sz="1100" b="1" dirty="0">
                <a:solidFill>
                  <a:schemeClr val="accent6"/>
                </a:solidFill>
                <a:latin typeface="Arial" panose="020B0604020202020204" pitchFamily="34" charset="0"/>
                <a:cs typeface="Arial" panose="020B0604020202020204" pitchFamily="34" charset="0"/>
              </a:rPr>
              <a:t>REGION OF SOUTHERN DENMARK</a:t>
            </a:r>
          </a:p>
          <a:p>
            <a:pPr rtl="0">
              <a:lnSpc>
                <a:spcPct val="200000"/>
              </a:lnSpc>
            </a:pPr>
            <a:r>
              <a:rPr lang="en-gb" sz="1100" b="1" dirty="0">
                <a:solidFill>
                  <a:schemeClr val="accent4"/>
                </a:solidFill>
                <a:latin typeface="Arial" panose="020B0604020202020204" pitchFamily="34" charset="0"/>
                <a:cs typeface="Arial" panose="020B0604020202020204" pitchFamily="34" charset="0"/>
              </a:rPr>
              <a:t>CAPITAL REGION OF DENMARK</a:t>
            </a:r>
          </a:p>
          <a:p>
            <a:pPr rtl="0">
              <a:lnSpc>
                <a:spcPct val="200000"/>
              </a:lnSpc>
            </a:pPr>
            <a:r>
              <a:rPr lang="en-gb" sz="1100" b="1" dirty="0">
                <a:solidFill>
                  <a:schemeClr val="accent3"/>
                </a:solidFill>
                <a:latin typeface="Arial" panose="020B0604020202020204" pitchFamily="34" charset="0"/>
                <a:cs typeface="Arial" panose="020B0604020202020204" pitchFamily="34" charset="0"/>
              </a:rPr>
              <a:t>REGION ZEALAND</a:t>
            </a:r>
          </a:p>
        </p:txBody>
      </p:sp>
      <p:sp>
        <p:nvSpPr>
          <p:cNvPr id="798" name="Rektangel 797"/>
          <p:cNvSpPr/>
          <p:nvPr/>
        </p:nvSpPr>
        <p:spPr>
          <a:xfrm>
            <a:off x="2908892" y="1982433"/>
            <a:ext cx="1866217" cy="1724575"/>
          </a:xfrm>
          <a:prstGeom prst="rect">
            <a:avLst/>
          </a:prstGeom>
        </p:spPr>
        <p:txBody>
          <a:bodyPr wrap="square" rtlCol="0">
            <a:spAutoFit/>
          </a:bodyPr>
          <a:lstStyle/>
          <a:p>
            <a:pPr algn="r" rtl="0">
              <a:lnSpc>
                <a:spcPct val="150000"/>
              </a:lnSpc>
            </a:pPr>
            <a:r>
              <a:rPr lang="en-gb" sz="1450" b="1" dirty="0">
                <a:latin typeface="Arial" panose="020B0604020202020204" pitchFamily="34" charset="0"/>
                <a:cs typeface="Arial" panose="020B0604020202020204" pitchFamily="34" charset="0"/>
              </a:rPr>
              <a:t>29%</a:t>
            </a:r>
          </a:p>
          <a:p>
            <a:pPr algn="r">
              <a:lnSpc>
                <a:spcPct val="150000"/>
              </a:lnSpc>
            </a:pPr>
            <a:r>
              <a:rPr lang="en-gb" sz="1450" b="1" dirty="0">
                <a:latin typeface="Arial" panose="020B0604020202020204" pitchFamily="34" charset="0"/>
                <a:cs typeface="Arial" panose="020B0604020202020204" pitchFamily="34" charset="0"/>
              </a:rPr>
              <a:t>24%</a:t>
            </a:r>
            <a:endParaRPr lang="en-US" sz="1450" b="1" dirty="0">
              <a:latin typeface="Arial" panose="020B0604020202020204" pitchFamily="34" charset="0"/>
              <a:cs typeface="Arial" panose="020B0604020202020204" pitchFamily="34" charset="0"/>
            </a:endParaRPr>
          </a:p>
          <a:p>
            <a:pPr algn="r" rtl="0">
              <a:lnSpc>
                <a:spcPct val="150000"/>
              </a:lnSpc>
            </a:pPr>
            <a:r>
              <a:rPr lang="en-gb" sz="1450" b="1" dirty="0">
                <a:latin typeface="Arial" panose="020B0604020202020204" pitchFamily="34" charset="0"/>
                <a:cs typeface="Arial" panose="020B0604020202020204" pitchFamily="34" charset="0"/>
              </a:rPr>
              <a:t>14%</a:t>
            </a:r>
          </a:p>
          <a:p>
            <a:pPr algn="r" rtl="0">
              <a:lnSpc>
                <a:spcPct val="150000"/>
              </a:lnSpc>
            </a:pPr>
            <a:r>
              <a:rPr lang="en-gb" sz="1450" b="1" dirty="0">
                <a:latin typeface="Arial" panose="020B0604020202020204" pitchFamily="34" charset="0"/>
                <a:cs typeface="Arial" panose="020B0604020202020204" pitchFamily="34" charset="0"/>
              </a:rPr>
              <a:t>31%</a:t>
            </a:r>
          </a:p>
          <a:p>
            <a:pPr algn="r" rtl="0">
              <a:lnSpc>
                <a:spcPct val="150000"/>
              </a:lnSpc>
            </a:pPr>
            <a:r>
              <a:rPr lang="en-gb" sz="1450" b="1" dirty="0">
                <a:latin typeface="Arial" panose="020B0604020202020204" pitchFamily="34" charset="0"/>
                <a:cs typeface="Arial" panose="020B0604020202020204" pitchFamily="34" charset="0"/>
              </a:rPr>
              <a:t>2%</a:t>
            </a:r>
          </a:p>
        </p:txBody>
      </p:sp>
    </p:spTree>
    <p:extLst>
      <p:ext uri="{BB962C8B-B14F-4D97-AF65-F5344CB8AC3E}">
        <p14:creationId xmlns:p14="http://schemas.microsoft.com/office/powerpoint/2010/main" val="249699137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9"/>
          <p:cNvPicPr>
            <a:picLocks noChangeAspect="1"/>
          </p:cNvPicPr>
          <p:nvPr/>
        </p:nvPicPr>
        <p:blipFill rotWithShape="1">
          <a:blip r:embed="rId3">
            <a:extLst>
              <a:ext uri="{28A0092B-C50C-407E-A947-70E740481C1C}">
                <a14:useLocalDpi xmlns:a14="http://schemas.microsoft.com/office/drawing/2010/main" val="0"/>
              </a:ext>
            </a:extLst>
          </a:blip>
          <a:srcRect t="-1" b="-1"/>
          <a:stretch/>
        </p:blipFill>
        <p:spPr>
          <a:xfrm>
            <a:off x="7438768" y="10"/>
            <a:ext cx="4753232" cy="6857990"/>
          </a:xfrm>
          <a:prstGeom prst="rect">
            <a:avLst/>
          </a:prstGeom>
          <a:noFill/>
        </p:spPr>
      </p:pic>
      <p:sp>
        <p:nvSpPr>
          <p:cNvPr id="7" name="Titel 6"/>
          <p:cNvSpPr>
            <a:spLocks noGrp="1"/>
          </p:cNvSpPr>
          <p:nvPr>
            <p:ph type="title"/>
          </p:nvPr>
        </p:nvSpPr>
        <p:spPr>
          <a:xfrm>
            <a:off x="587374" y="359273"/>
            <a:ext cx="4490445" cy="1621619"/>
          </a:xfrm>
        </p:spPr>
        <p:txBody>
          <a:bodyPr rtlCol="0" anchor="t">
            <a:noAutofit/>
          </a:bodyPr>
          <a:lstStyle/>
          <a:p>
            <a:pPr rtl="0">
              <a:lnSpc>
                <a:spcPct val="90000"/>
              </a:lnSpc>
            </a:pPr>
            <a:r>
              <a:rPr lang="en-gb" dirty="0"/>
              <a:t>TRADITION OF COLLABORATION</a:t>
            </a:r>
            <a:endParaRPr lang="da-DK" dirty="0"/>
          </a:p>
        </p:txBody>
      </p:sp>
      <p:sp>
        <p:nvSpPr>
          <p:cNvPr id="9" name="Pladsholder til tekst 8"/>
          <p:cNvSpPr>
            <a:spLocks noGrp="1"/>
          </p:cNvSpPr>
          <p:nvPr>
            <p:ph type="body" sz="quarter" idx="12"/>
          </p:nvPr>
        </p:nvSpPr>
        <p:spPr>
          <a:xfrm>
            <a:off x="587375" y="2143359"/>
            <a:ext cx="4490445" cy="3752115"/>
          </a:xfrm>
        </p:spPr>
        <p:txBody>
          <a:bodyPr rtlCol="0">
            <a:normAutofit/>
          </a:bodyPr>
          <a:lstStyle/>
          <a:p>
            <a:pPr rtl="0"/>
            <a:r>
              <a:rPr lang="en-gb" dirty="0"/>
              <a:t>AAU’s problem-based research and learning model creates change</a:t>
            </a:r>
            <a:br>
              <a:rPr lang="da-DK" dirty="0"/>
            </a:br>
            <a:endParaRPr lang="da-DK" dirty="0"/>
          </a:p>
          <a:p>
            <a:pPr rtl="0"/>
            <a:r>
              <a:rPr lang="en-gb"/>
              <a:t>Research </a:t>
            </a:r>
            <a:r>
              <a:rPr lang="en-gb" dirty="0"/>
              <a:t>is conducted in close collaboration with the Danish business community and public partners</a:t>
            </a:r>
          </a:p>
          <a:p>
            <a:pPr rtl="0"/>
            <a:endParaRPr lang="da-DK" dirty="0"/>
          </a:p>
          <a:p>
            <a:pPr rtl="0"/>
            <a:r>
              <a:rPr lang="en-gb" dirty="0"/>
              <a:t>AAU culture supports the vigour and zeal of AAU staff and students</a:t>
            </a:r>
            <a:endParaRPr lang="en-GB" dirty="0"/>
          </a:p>
          <a:p>
            <a:pPr rtl="0"/>
            <a:endParaRPr lang="en-GB" dirty="0"/>
          </a:p>
          <a:p>
            <a:pPr rtl="0"/>
            <a:r>
              <a:rPr lang="en-gb" dirty="0"/>
              <a:t>Strong focus on developing new ways of supporting knowledge collaboration</a:t>
            </a:r>
            <a:endParaRPr lang="en-GB" dirty="0"/>
          </a:p>
          <a:p>
            <a:pPr marL="0" indent="0" rtl="0">
              <a:buNone/>
            </a:pPr>
            <a:endParaRPr lang="en-GB"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rtlCol="0"/>
          <a:lstStyle/>
          <a:p>
            <a:pPr rtl="0">
              <a:spcAft>
                <a:spcPts val="600"/>
              </a:spcAft>
            </a:pPr>
            <a:fld id="{D8D877B3-D348-4611-9BDB-C5374591D951}" type="slidenum">
              <a:rPr lang="en-US" smtClean="0"/>
              <a:pPr rtl="0">
                <a:spcAft>
                  <a:spcPts val="600"/>
                </a:spcAft>
              </a:pPr>
              <a:t>32</a:t>
            </a:fld>
            <a:endParaRPr lang="en-US"/>
          </a:p>
        </p:txBody>
      </p:sp>
    </p:spTree>
    <p:extLst>
      <p:ext uri="{BB962C8B-B14F-4D97-AF65-F5344CB8AC3E}">
        <p14:creationId xmlns:p14="http://schemas.microsoft.com/office/powerpoint/2010/main" val="197280037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4" y="370290"/>
            <a:ext cx="7021740" cy="1474385"/>
          </a:xfrm>
        </p:spPr>
        <p:txBody>
          <a:bodyPr rtlCol="0"/>
          <a:lstStyle/>
          <a:p>
            <a:pPr rtl="0"/>
            <a:r>
              <a:rPr lang="en-gb" dirty="0">
                <a:solidFill>
                  <a:srgbClr val="002060"/>
                </a:solidFill>
                <a:latin typeface="Arial" panose="020B0604020202020204" pitchFamily="34" charset="0"/>
                <a:cs typeface="Arial" panose="020B0604020202020204" pitchFamily="34" charset="0"/>
              </a:rPr>
              <a:t>VALUE FOR SOCIETY</a:t>
            </a:r>
            <a:endParaRPr lang="da-DK" dirty="0">
              <a:solidFill>
                <a:srgbClr val="002060"/>
              </a:solidFill>
              <a:latin typeface="Arial" panose="020B0604020202020204" pitchFamily="34" charset="0"/>
              <a:cs typeface="Arial" panose="020B0604020202020204" pitchFamily="34" charset="0"/>
            </a:endParaRPr>
          </a:p>
        </p:txBody>
      </p:sp>
      <p:sp>
        <p:nvSpPr>
          <p:cNvPr id="4" name="TextBox 19"/>
          <p:cNvSpPr txBox="1"/>
          <p:nvPr/>
        </p:nvSpPr>
        <p:spPr>
          <a:xfrm>
            <a:off x="587374" y="4021644"/>
            <a:ext cx="3403105" cy="584775"/>
          </a:xfrm>
          <a:prstGeom prst="rect">
            <a:avLst/>
          </a:prstGeom>
          <a:noFill/>
        </p:spPr>
        <p:txBody>
          <a:bodyPr wrap="square" lIns="0" rIns="0" rtlCol="0">
            <a:spAutoFit/>
          </a:bodyPr>
          <a:lstStyle/>
          <a:p>
            <a:pPr rtl="0"/>
            <a:r>
              <a:rPr lang="en-gb" sz="1600" b="1">
                <a:solidFill>
                  <a:srgbClr val="000061"/>
                </a:solidFill>
                <a:latin typeface="+mj-lt"/>
                <a:cs typeface="Arial" panose="020B0604020202020204" pitchFamily="34" charset="0"/>
              </a:rPr>
              <a:t>ENHANCING COMPETITIVENESS</a:t>
            </a:r>
            <a:endParaRPr lang="da-DK" sz="1600" b="1" dirty="0">
              <a:solidFill>
                <a:srgbClr val="000061"/>
              </a:solidFill>
              <a:latin typeface="+mj-lt"/>
              <a:cs typeface="Arial" panose="020B0604020202020204" pitchFamily="34" charset="0"/>
            </a:endParaRPr>
          </a:p>
        </p:txBody>
      </p:sp>
      <p:sp>
        <p:nvSpPr>
          <p:cNvPr id="6" name="TextBox 20"/>
          <p:cNvSpPr txBox="1"/>
          <p:nvPr/>
        </p:nvSpPr>
        <p:spPr>
          <a:xfrm>
            <a:off x="587374" y="4737160"/>
            <a:ext cx="2923269" cy="1323439"/>
          </a:xfrm>
          <a:prstGeom prst="rect">
            <a:avLst/>
          </a:prstGeom>
          <a:noFill/>
        </p:spPr>
        <p:txBody>
          <a:bodyPr wrap="square" lIns="0" rIns="0" rtlCol="0">
            <a:spAutoFit/>
          </a:bodyPr>
          <a:lstStyle/>
          <a:p>
            <a:pPr rtl="0"/>
            <a:r>
              <a:rPr lang="en-gb" sz="1600" dirty="0">
                <a:latin typeface="Arial" panose="020B0604020202020204" pitchFamily="34" charset="0"/>
                <a:cs typeface="Arial" panose="020B0604020202020204" pitchFamily="34" charset="0"/>
              </a:rPr>
              <a:t>Just under 90% of the companies will enhance their competitiveness to a large or some extent when collaborating with AAU</a:t>
            </a:r>
            <a:endParaRPr lang="da-DK" sz="1600" b="1" dirty="0">
              <a:latin typeface="Arial" panose="020B0604020202020204" pitchFamily="34" charset="0"/>
              <a:cs typeface="Arial" panose="020B0604020202020204" pitchFamily="34" charset="0"/>
            </a:endParaRPr>
          </a:p>
        </p:txBody>
      </p:sp>
      <p:sp>
        <p:nvSpPr>
          <p:cNvPr id="7" name="TextBox 19"/>
          <p:cNvSpPr txBox="1"/>
          <p:nvPr/>
        </p:nvSpPr>
        <p:spPr>
          <a:xfrm>
            <a:off x="4243227" y="4021644"/>
            <a:ext cx="3718908" cy="338554"/>
          </a:xfrm>
          <a:prstGeom prst="rect">
            <a:avLst/>
          </a:prstGeom>
          <a:noFill/>
        </p:spPr>
        <p:txBody>
          <a:bodyPr wrap="square" lIns="0" rIns="0" rtlCol="0">
            <a:spAutoFit/>
          </a:bodyPr>
          <a:lstStyle/>
          <a:p>
            <a:pPr rtl="0"/>
            <a:r>
              <a:rPr lang="en-gb" sz="1600" b="1">
                <a:solidFill>
                  <a:srgbClr val="000061"/>
                </a:solidFill>
                <a:latin typeface="+mj-lt"/>
                <a:cs typeface="Arial" panose="020B0604020202020204" pitchFamily="34" charset="0"/>
              </a:rPr>
              <a:t>GROWING PRODUCTIVITY</a:t>
            </a:r>
            <a:endParaRPr lang="da-DK" sz="1600" b="1" dirty="0">
              <a:solidFill>
                <a:srgbClr val="000061"/>
              </a:solidFill>
              <a:latin typeface="+mj-lt"/>
              <a:cs typeface="Arial" panose="020B0604020202020204" pitchFamily="34" charset="0"/>
            </a:endParaRPr>
          </a:p>
        </p:txBody>
      </p:sp>
      <p:sp>
        <p:nvSpPr>
          <p:cNvPr id="8" name="TextBox 20"/>
          <p:cNvSpPr txBox="1"/>
          <p:nvPr/>
        </p:nvSpPr>
        <p:spPr>
          <a:xfrm>
            <a:off x="4287679" y="4737160"/>
            <a:ext cx="3321435" cy="830997"/>
          </a:xfrm>
          <a:prstGeom prst="rect">
            <a:avLst/>
          </a:prstGeom>
          <a:noFill/>
        </p:spPr>
        <p:txBody>
          <a:bodyPr wrap="square" lIns="0" rIns="0" rtlCol="0">
            <a:spAutoFit/>
          </a:bodyPr>
          <a:lstStyle/>
          <a:p>
            <a:pPr rtl="0"/>
            <a:r>
              <a:rPr lang="en-gb" sz="1600">
                <a:latin typeface="Arial" panose="020B0604020202020204" pitchFamily="34" charset="0"/>
                <a:cs typeface="Arial" panose="020B0604020202020204" pitchFamily="34" charset="0"/>
              </a:rPr>
              <a:t>The productivity of the companies grows 12% on average </a:t>
            </a:r>
          </a:p>
          <a:p>
            <a:pPr rtl="0"/>
            <a:r>
              <a:rPr lang="en-gb" sz="1600">
                <a:latin typeface="Arial" panose="020B0604020202020204" pitchFamily="34" charset="0"/>
                <a:cs typeface="Arial" panose="020B0604020202020204" pitchFamily="34" charset="0"/>
              </a:rPr>
              <a:t> when collaborating with AAU</a:t>
            </a:r>
            <a:endParaRPr lang="da-DK" sz="1600" b="1" dirty="0">
              <a:latin typeface="Arial" panose="020B0604020202020204" pitchFamily="34" charset="0"/>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solidFill>
                <a:schemeClr val="bg1"/>
              </a:solidFill>
            </a:endParaRPr>
          </a:p>
        </p:txBody>
      </p:sp>
      <p:sp>
        <p:nvSpPr>
          <p:cNvPr id="21" name="Tekstfelt 20"/>
          <p:cNvSpPr txBox="1"/>
          <p:nvPr/>
        </p:nvSpPr>
        <p:spPr>
          <a:xfrm>
            <a:off x="8116584" y="4737160"/>
            <a:ext cx="3223303" cy="1569660"/>
          </a:xfrm>
          <a:prstGeom prst="rect">
            <a:avLst/>
          </a:prstGeom>
          <a:noFill/>
        </p:spPr>
        <p:txBody>
          <a:bodyPr wrap="square" rtlCol="0">
            <a:spAutoFit/>
          </a:bodyPr>
          <a:lstStyle/>
          <a:p>
            <a:pPr rtl="0"/>
            <a:r>
              <a:rPr lang="en-gb" sz="1600"/>
              <a:t>More than 90% of public collaboration partners state that they have received new inspiration and acquired new competences through their collaboration with AAU </a:t>
            </a:r>
            <a:endParaRPr lang="da-DK" sz="1600" dirty="0"/>
          </a:p>
        </p:txBody>
      </p:sp>
      <p:sp>
        <p:nvSpPr>
          <p:cNvPr id="23" name="Tekstfelt 22"/>
          <p:cNvSpPr txBox="1"/>
          <p:nvPr/>
        </p:nvSpPr>
        <p:spPr>
          <a:xfrm>
            <a:off x="8116584" y="4021644"/>
            <a:ext cx="3368667" cy="584775"/>
          </a:xfrm>
          <a:prstGeom prst="rect">
            <a:avLst/>
          </a:prstGeom>
          <a:noFill/>
        </p:spPr>
        <p:txBody>
          <a:bodyPr wrap="square" rtlCol="0">
            <a:spAutoFit/>
          </a:bodyPr>
          <a:lstStyle/>
          <a:p>
            <a:pPr rtl="0"/>
            <a:r>
              <a:rPr lang="en-gb" sz="1600">
                <a:latin typeface="+mj-lt"/>
              </a:rPr>
              <a:t>PROMOTING INNOVATION CULTURE</a:t>
            </a:r>
            <a:endParaRPr lang="da-DK" sz="1600" dirty="0">
              <a:latin typeface="+mj-lt"/>
            </a:endParaRPr>
          </a:p>
        </p:txBody>
      </p:sp>
      <p:pic>
        <p:nvPicPr>
          <p:cNvPr id="16" name="Billede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02487" y="1975416"/>
            <a:ext cx="1425067" cy="1593686"/>
          </a:xfrm>
          <a:prstGeom prst="rect">
            <a:avLst/>
          </a:prstGeom>
        </p:spPr>
      </p:pic>
      <p:pic>
        <p:nvPicPr>
          <p:cNvPr id="17" name="Billed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88801" y="2122389"/>
            <a:ext cx="1597707" cy="1598940"/>
          </a:xfrm>
          <a:prstGeom prst="rect">
            <a:avLst/>
          </a:prstGeom>
        </p:spPr>
      </p:pic>
      <p:pic>
        <p:nvPicPr>
          <p:cNvPr id="18" name="Billed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99677" y="1990938"/>
            <a:ext cx="1606149" cy="1578164"/>
          </a:xfrm>
          <a:prstGeom prst="rect">
            <a:avLst/>
          </a:prstGeom>
        </p:spPr>
      </p:pic>
    </p:spTree>
    <p:extLst>
      <p:ext uri="{BB962C8B-B14F-4D97-AF65-F5344CB8AC3E}">
        <p14:creationId xmlns:p14="http://schemas.microsoft.com/office/powerpoint/2010/main" val="7136288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Oval 17"/>
          <p:cNvSpPr/>
          <p:nvPr/>
        </p:nvSpPr>
        <p:spPr>
          <a:xfrm>
            <a:off x="6706500" y="2403281"/>
            <a:ext cx="2160000" cy="2160000"/>
          </a:xfrm>
          <a:prstGeom prst="ellipse">
            <a:avLst/>
          </a:prstGeom>
          <a:solidFill>
            <a:schemeClr val="tx1">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23" name="Oval 17"/>
          <p:cNvSpPr/>
          <p:nvPr/>
        </p:nvSpPr>
        <p:spPr>
          <a:xfrm>
            <a:off x="7191328" y="4116107"/>
            <a:ext cx="2272008" cy="2160000"/>
          </a:xfrm>
          <a:prstGeom prst="ellipse">
            <a:avLst/>
          </a:prstGeom>
          <a:solidFill>
            <a:srgbClr val="5E9695">
              <a:alpha val="7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24" name="Oval 17"/>
          <p:cNvSpPr/>
          <p:nvPr/>
        </p:nvSpPr>
        <p:spPr>
          <a:xfrm>
            <a:off x="9075958" y="4116107"/>
            <a:ext cx="2272008" cy="2160000"/>
          </a:xfrm>
          <a:prstGeom prst="ellipse">
            <a:avLst/>
          </a:prstGeom>
          <a:solidFill>
            <a:schemeClr val="accent2">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5" name="Titel 4"/>
          <p:cNvSpPr>
            <a:spLocks noGrp="1"/>
          </p:cNvSpPr>
          <p:nvPr>
            <p:ph type="title"/>
          </p:nvPr>
        </p:nvSpPr>
        <p:spPr>
          <a:xfrm>
            <a:off x="587373" y="359274"/>
            <a:ext cx="5892256" cy="1106920"/>
          </a:xfrm>
        </p:spPr>
        <p:txBody>
          <a:bodyPr rtlCol="0"/>
          <a:lstStyle/>
          <a:p>
            <a:r>
              <a:rPr lang="en-gb" dirty="0">
                <a:solidFill>
                  <a:srgbClr val="002060"/>
                </a:solidFill>
                <a:latin typeface="Arial" panose="020B0604020202020204" pitchFamily="34" charset="0"/>
                <a:cs typeface="Arial" panose="020B0604020202020204" pitchFamily="34" charset="0"/>
              </a:rPr>
              <a:t>TOGETHER WE ARE STRONGER</a:t>
            </a:r>
            <a:br>
              <a:rPr lang="da-DK" dirty="0">
                <a:solidFill>
                  <a:srgbClr val="002060"/>
                </a:solidFill>
                <a:latin typeface="Arial" panose="020B0604020202020204" pitchFamily="34" charset="0"/>
                <a:cs typeface="Arial" panose="020B0604020202020204" pitchFamily="34" charset="0"/>
              </a:rPr>
            </a:br>
            <a:endParaRPr lang="da-DK" dirty="0">
              <a:solidFill>
                <a:srgbClr val="002060"/>
              </a:solidFill>
              <a:latin typeface="Arial" panose="020B0604020202020204" pitchFamily="34" charset="0"/>
              <a:cs typeface="Arial" panose="020B0604020202020204" pitchFamily="34" charset="0"/>
            </a:endParaRPr>
          </a:p>
        </p:txBody>
      </p:sp>
      <p:sp>
        <p:nvSpPr>
          <p:cNvPr id="7" name="Pladsholder til tekst 6"/>
          <p:cNvSpPr>
            <a:spLocks noGrp="1"/>
          </p:cNvSpPr>
          <p:nvPr>
            <p:ph type="body" sz="quarter" idx="12"/>
          </p:nvPr>
        </p:nvSpPr>
        <p:spPr>
          <a:xfrm>
            <a:off x="640094" y="1854893"/>
            <a:ext cx="5088354" cy="3863045"/>
          </a:xfrm>
        </p:spPr>
        <p:txBody>
          <a:bodyPr rtlCol="0">
            <a:noAutofit/>
          </a:bodyPr>
          <a:lstStyle/>
          <a:p>
            <a:pPr marL="0" indent="0" algn="just" rtl="0" fontAlgn="base">
              <a:buNone/>
            </a:pPr>
            <a:r>
              <a:rPr lang="en-gb" dirty="0"/>
              <a:t>AAU attaches great importance to the collaboration with small and medium-sized companies;  for instance as partner in the energy cluster House of Energy and the ICT cluster </a:t>
            </a:r>
            <a:r>
              <a:rPr lang="en-gb" dirty="0" err="1"/>
              <a:t>BrainsBusiness</a:t>
            </a:r>
            <a:endParaRPr lang="da-DK" dirty="0"/>
          </a:p>
          <a:p>
            <a:pPr marL="0" indent="0" rtl="0">
              <a:buNone/>
            </a:pPr>
            <a:endParaRPr lang="da-DK" b="1" dirty="0"/>
          </a:p>
          <a:p>
            <a:pPr rtl="0"/>
            <a:r>
              <a:rPr lang="en-gb" dirty="0"/>
              <a:t>56% of the companies in the Danish clusters state that they have received </a:t>
            </a:r>
            <a:r>
              <a:rPr lang="en-gb" b="1" dirty="0"/>
              <a:t>access to new, relevant knowledge</a:t>
            </a:r>
          </a:p>
          <a:p>
            <a:pPr marL="0" indent="0" rtl="0">
              <a:buNone/>
            </a:pPr>
            <a:endParaRPr lang="da-DK" dirty="0"/>
          </a:p>
          <a:p>
            <a:pPr rtl="0"/>
            <a:r>
              <a:rPr lang="en-gb" b="1" dirty="0"/>
              <a:t>55% have created or expect to create innovation </a:t>
            </a:r>
            <a:r>
              <a:rPr lang="en-gb" dirty="0"/>
              <a:t>in the form of new products, services or processes through cluster activities</a:t>
            </a:r>
          </a:p>
          <a:p>
            <a:pPr marL="0" indent="0" rtl="0">
              <a:buNone/>
            </a:pPr>
            <a:endParaRPr lang="da-DK" dirty="0"/>
          </a:p>
          <a:p>
            <a:pPr rtl="0"/>
            <a:endParaRPr lang="da-DK" dirty="0"/>
          </a:p>
          <a:p>
            <a:pPr algn="just" rtl="0" fontAlgn="base"/>
            <a:endParaRPr lang="da-DK" b="1" dirty="0"/>
          </a:p>
          <a:p>
            <a:pPr marL="0" indent="0" rtl="0" fontAlgn="base">
              <a:buNone/>
            </a:pPr>
            <a:endParaRPr lang="da-DK" b="1" dirty="0"/>
          </a:p>
          <a:p>
            <a:pPr rtl="0" fontAlgn="base"/>
            <a:endParaRPr lang="da-DK" b="1" dirty="0"/>
          </a:p>
          <a:p>
            <a:pPr rtl="0" fontAlgn="base"/>
            <a:endParaRPr lang="da-DK" b="1" dirty="0"/>
          </a:p>
          <a:p>
            <a:pPr marL="0" indent="0" rtl="0">
              <a:buNone/>
            </a:pPr>
            <a:endParaRPr lang="da-DK" dirty="0"/>
          </a:p>
        </p:txBody>
      </p:sp>
      <p:sp>
        <p:nvSpPr>
          <p:cNvPr id="3" name="Tekstfelt 2"/>
          <p:cNvSpPr txBox="1"/>
          <p:nvPr/>
        </p:nvSpPr>
        <p:spPr>
          <a:xfrm>
            <a:off x="6925572" y="576680"/>
            <a:ext cx="4572000" cy="400110"/>
          </a:xfrm>
          <a:prstGeom prst="rect">
            <a:avLst/>
          </a:prstGeom>
          <a:noFill/>
        </p:spPr>
        <p:txBody>
          <a:bodyPr wrap="square" rtlCol="0">
            <a:spAutoFit/>
          </a:bodyPr>
          <a:lstStyle/>
          <a:p>
            <a:pPr algn="ctr" rtl="0"/>
            <a:r>
              <a:rPr lang="en-gb" sz="2000" b="1"/>
              <a:t>Core activities of the clusters</a:t>
            </a:r>
            <a:endParaRPr lang="da-DK" sz="2000" b="1" dirty="0"/>
          </a:p>
        </p:txBody>
      </p:sp>
      <p:sp>
        <p:nvSpPr>
          <p:cNvPr id="2" name="Tekstfelt 1"/>
          <p:cNvSpPr txBox="1"/>
          <p:nvPr/>
        </p:nvSpPr>
        <p:spPr>
          <a:xfrm>
            <a:off x="7097516" y="3213213"/>
            <a:ext cx="1672228" cy="584775"/>
          </a:xfrm>
          <a:prstGeom prst="rect">
            <a:avLst/>
          </a:prstGeom>
          <a:noFill/>
        </p:spPr>
        <p:txBody>
          <a:bodyPr wrap="square" rtlCol="0">
            <a:spAutoFit/>
          </a:bodyPr>
          <a:lstStyle/>
          <a:p>
            <a:pPr rtl="0"/>
            <a:r>
              <a:rPr lang="en-gb" sz="1600"/>
              <a:t>International</a:t>
            </a:r>
            <a:r>
              <a:rPr lang="en-gb" sz="1400"/>
              <a:t> </a:t>
            </a:r>
            <a:r>
              <a:rPr lang="en-gb" sz="1600"/>
              <a:t>collaboration</a:t>
            </a:r>
            <a:endParaRPr lang="da-DK" sz="1600" dirty="0"/>
          </a:p>
        </p:txBody>
      </p:sp>
      <p:sp>
        <p:nvSpPr>
          <p:cNvPr id="4" name="Tekstfelt 3"/>
          <p:cNvSpPr txBox="1"/>
          <p:nvPr/>
        </p:nvSpPr>
        <p:spPr>
          <a:xfrm>
            <a:off x="7214979" y="5074530"/>
            <a:ext cx="2132412" cy="338554"/>
          </a:xfrm>
          <a:prstGeom prst="rect">
            <a:avLst/>
          </a:prstGeom>
          <a:noFill/>
        </p:spPr>
        <p:txBody>
          <a:bodyPr wrap="square" rtlCol="0">
            <a:spAutoFit/>
          </a:bodyPr>
          <a:lstStyle/>
          <a:p>
            <a:pPr algn="ctr" rtl="0"/>
            <a:r>
              <a:rPr lang="en-gb" sz="1600" dirty="0"/>
              <a:t>Communication</a:t>
            </a:r>
            <a:endParaRPr lang="da-DK" sz="1600" dirty="0"/>
          </a:p>
        </p:txBody>
      </p:sp>
      <p:sp>
        <p:nvSpPr>
          <p:cNvPr id="14" name="Tekstfelt 13"/>
          <p:cNvSpPr txBox="1"/>
          <p:nvPr/>
        </p:nvSpPr>
        <p:spPr>
          <a:xfrm>
            <a:off x="9270124" y="4780608"/>
            <a:ext cx="1902135" cy="830997"/>
          </a:xfrm>
          <a:prstGeom prst="rect">
            <a:avLst/>
          </a:prstGeom>
          <a:noFill/>
        </p:spPr>
        <p:txBody>
          <a:bodyPr wrap="square" rtlCol="0">
            <a:spAutoFit/>
          </a:bodyPr>
          <a:lstStyle/>
          <a:p>
            <a:pPr algn="ctr" rtl="0"/>
            <a:r>
              <a:rPr lang="en-gb" sz="1600"/>
              <a:t>Matchmaking </a:t>
            </a:r>
          </a:p>
          <a:p>
            <a:pPr algn="ctr" rtl="0"/>
            <a:r>
              <a:rPr lang="en-gb" sz="1600"/>
              <a:t>and </a:t>
            </a:r>
          </a:p>
          <a:p>
            <a:pPr algn="ctr" rtl="0"/>
            <a:r>
              <a:rPr lang="en-gb" sz="1600"/>
              <a:t>knowledge sharing</a:t>
            </a:r>
            <a:endParaRPr lang="da-DK" sz="1600" dirty="0"/>
          </a:p>
        </p:txBody>
      </p:sp>
      <p:sp>
        <p:nvSpPr>
          <p:cNvPr id="20" name="Oval 17"/>
          <p:cNvSpPr/>
          <p:nvPr/>
        </p:nvSpPr>
        <p:spPr>
          <a:xfrm>
            <a:off x="8075568" y="1468832"/>
            <a:ext cx="2272008" cy="2160000"/>
          </a:xfrm>
          <a:prstGeom prst="ellipse">
            <a:avLst/>
          </a:prstGeom>
          <a:solidFill>
            <a:schemeClr val="accent4">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gb" sz="1600">
                <a:solidFill>
                  <a:schemeClr val="tx1"/>
                </a:solidFill>
              </a:rPr>
              <a:t>Collaborative projects</a:t>
            </a:r>
            <a:endParaRPr lang="en-US" sz="1600" dirty="0">
              <a:solidFill>
                <a:schemeClr val="tx1"/>
              </a:solidFill>
            </a:endParaRPr>
          </a:p>
        </p:txBody>
      </p:sp>
      <p:sp>
        <p:nvSpPr>
          <p:cNvPr id="21" name="Oval 17"/>
          <p:cNvSpPr/>
          <p:nvPr/>
        </p:nvSpPr>
        <p:spPr>
          <a:xfrm>
            <a:off x="9655768" y="2403281"/>
            <a:ext cx="2160000" cy="2160000"/>
          </a:xfrm>
          <a:prstGeom prst="ellipse">
            <a:avLst/>
          </a:prstGeom>
          <a:solidFill>
            <a:schemeClr val="accent5">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gb" sz="1600">
                <a:solidFill>
                  <a:schemeClr val="tx1"/>
                </a:solidFill>
              </a:rPr>
              <a:t>Competence development</a:t>
            </a:r>
            <a:endParaRPr lang="en-US" sz="1600" dirty="0">
              <a:solidFill>
                <a:schemeClr val="tx1"/>
              </a:solidFill>
            </a:endParaRPr>
          </a:p>
        </p:txBody>
      </p:sp>
    </p:spTree>
    <p:extLst>
      <p:ext uri="{BB962C8B-B14F-4D97-AF65-F5344CB8AC3E}">
        <p14:creationId xmlns:p14="http://schemas.microsoft.com/office/powerpoint/2010/main" val="333321452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illede 2" descr="Et billede, der indeholder himmel, udendørs&#10;&#10;Automatisk genereret beskrivelse">
            <a:extLst>
              <a:ext uri="{FF2B5EF4-FFF2-40B4-BE49-F238E27FC236}">
                <a16:creationId xmlns:a16="http://schemas.microsoft.com/office/drawing/2014/main" id="{0F54C921-B7F5-28FD-9473-282FC93760DF}"/>
              </a:ext>
            </a:extLst>
          </p:cNvPr>
          <p:cNvPicPr>
            <a:picLocks noChangeAspect="1"/>
          </p:cNvPicPr>
          <p:nvPr/>
        </p:nvPicPr>
        <p:blipFill rotWithShape="1">
          <a:blip r:embed="rId3">
            <a:extLst>
              <a:ext uri="{28A0092B-C50C-407E-A947-70E740481C1C}">
                <a14:useLocalDpi xmlns:a14="http://schemas.microsoft.com/office/drawing/2010/main" val="0"/>
              </a:ext>
            </a:extLst>
          </a:blip>
          <a:srcRect t="9265" b="3598"/>
          <a:stretch/>
        </p:blipFill>
        <p:spPr>
          <a:xfrm>
            <a:off x="1715862" y="1246944"/>
            <a:ext cx="8760277" cy="5082573"/>
          </a:xfrm>
          <a:prstGeom prst="rect">
            <a:avLst/>
          </a:prstGeom>
        </p:spPr>
      </p:pic>
      <p:sp>
        <p:nvSpPr>
          <p:cNvPr id="5" name="Titel 4"/>
          <p:cNvSpPr>
            <a:spLocks noGrp="1"/>
          </p:cNvSpPr>
          <p:nvPr>
            <p:ph type="title"/>
          </p:nvPr>
        </p:nvSpPr>
        <p:spPr>
          <a:xfrm>
            <a:off x="587374" y="370290"/>
            <a:ext cx="10529264" cy="2670861"/>
          </a:xfrm>
        </p:spPr>
        <p:txBody>
          <a:bodyPr rtlCol="0"/>
          <a:lstStyle/>
          <a:p>
            <a:pPr rtl="0"/>
            <a:r>
              <a:rPr lang="en-gb" dirty="0">
                <a:solidFill>
                  <a:srgbClr val="002060"/>
                </a:solidFill>
                <a:latin typeface="Arial" panose="020B0604020202020204" pitchFamily="34" charset="0"/>
                <a:cs typeface="Arial" panose="020B0604020202020204" pitchFamily="34" charset="0"/>
              </a:rPr>
              <a:t>AAU INNOVATE</a:t>
            </a:r>
            <a:br>
              <a:rPr lang="da-DK" dirty="0">
                <a:latin typeface="Arial" panose="020B0604020202020204" pitchFamily="34" charset="0"/>
                <a:cs typeface="Arial" panose="020B0604020202020204" pitchFamily="34" charset="0"/>
              </a:rPr>
            </a:br>
            <a:endParaRPr lang="da-DK" dirty="0">
              <a:solidFill>
                <a:srgbClr val="FF0000"/>
              </a:solidFill>
              <a:latin typeface="Arial" panose="020B0604020202020204" pitchFamily="34" charset="0"/>
              <a:cs typeface="Arial" panose="020B0604020202020204" pitchFamily="34" charset="0"/>
            </a:endParaRPr>
          </a:p>
        </p:txBody>
      </p:sp>
      <p:sp>
        <p:nvSpPr>
          <p:cNvPr id="10" name="Ellipse 9"/>
          <p:cNvSpPr/>
          <p:nvPr/>
        </p:nvSpPr>
        <p:spPr>
          <a:xfrm>
            <a:off x="1075362" y="2016238"/>
            <a:ext cx="1684194"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a:solidFill>
                  <a:prstClr val="white"/>
                </a:solidFill>
                <a:latin typeface="Arial" panose="020B0604020202020204" pitchFamily="34" charset="0"/>
                <a:cs typeface="Arial" panose="020B0604020202020204" pitchFamily="34" charset="0"/>
              </a:rPr>
              <a:t>TALENT AND BUSINESS DEVELOPMENT</a:t>
            </a:r>
          </a:p>
        </p:txBody>
      </p:sp>
      <p:sp>
        <p:nvSpPr>
          <p:cNvPr id="11" name="Ellipse 10"/>
          <p:cNvSpPr/>
          <p:nvPr/>
        </p:nvSpPr>
        <p:spPr>
          <a:xfrm>
            <a:off x="8420172" y="762501"/>
            <a:ext cx="1730288"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endParaRPr lang="da-DK" sz="1100" dirty="0">
              <a:solidFill>
                <a:prstClr val="white"/>
              </a:solidFill>
              <a:latin typeface="Arial" panose="020B0604020202020204" pitchFamily="34" charset="0"/>
              <a:cs typeface="Arial" panose="020B0604020202020204" pitchFamily="34" charset="0"/>
            </a:endParaRPr>
          </a:p>
          <a:p>
            <a:pPr algn="ctr" rtl="0"/>
            <a:r>
              <a:rPr lang="en-gb" sz="1100">
                <a:solidFill>
                  <a:prstClr val="white"/>
                </a:solidFill>
                <a:latin typeface="Arial" panose="020B0604020202020204" pitchFamily="34" charset="0"/>
                <a:cs typeface="Arial" panose="020B0604020202020204" pitchFamily="34" charset="0"/>
              </a:rPr>
              <a:t>INTER-</a:t>
            </a:r>
          </a:p>
          <a:p>
            <a:pPr algn="ctr" rtl="0"/>
            <a:r>
              <a:rPr lang="en-gb" sz="1100">
                <a:solidFill>
                  <a:prstClr val="white"/>
                </a:solidFill>
                <a:latin typeface="Arial" panose="020B0604020202020204" pitchFamily="34" charset="0"/>
                <a:cs typeface="Arial" panose="020B0604020202020204" pitchFamily="34" charset="0"/>
              </a:rPr>
              <a:t>DISCIPLINARY RESEARCH</a:t>
            </a:r>
          </a:p>
          <a:p>
            <a:pPr algn="ctr" rtl="0"/>
            <a:endParaRPr lang="da-DK" sz="1100" dirty="0">
              <a:solidFill>
                <a:prstClr val="white"/>
              </a:solidFill>
              <a:latin typeface="Arial" panose="020B0604020202020204" pitchFamily="34" charset="0"/>
              <a:cs typeface="Arial" panose="020B0604020202020204" pitchFamily="34" charset="0"/>
            </a:endParaRPr>
          </a:p>
        </p:txBody>
      </p:sp>
      <p:sp>
        <p:nvSpPr>
          <p:cNvPr id="12" name="Ellipse 11"/>
          <p:cNvSpPr/>
          <p:nvPr/>
        </p:nvSpPr>
        <p:spPr>
          <a:xfrm>
            <a:off x="6445759" y="4994008"/>
            <a:ext cx="1839670" cy="177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dirty="0">
                <a:solidFill>
                  <a:prstClr val="white"/>
                </a:solidFill>
                <a:latin typeface="Arial" panose="020B0604020202020204" pitchFamily="34" charset="0"/>
                <a:cs typeface="Arial" panose="020B0604020202020204" pitchFamily="34" charset="0"/>
              </a:rPr>
              <a:t>INCUBATOR ENVIRONMENT FOR STUDENTS /</a:t>
            </a:r>
            <a:endParaRPr lang="da-DK" sz="1100" dirty="0">
              <a:solidFill>
                <a:prstClr val="white"/>
              </a:solidFill>
              <a:latin typeface="Arial" panose="020B0604020202020204" pitchFamily="34" charset="0"/>
              <a:cs typeface="Arial" panose="020B0604020202020204" pitchFamily="34" charset="0"/>
            </a:endParaRPr>
          </a:p>
          <a:p>
            <a:pPr algn="ctr" rtl="0"/>
            <a:r>
              <a:rPr lang="en-gb" sz="1100" dirty="0">
                <a:solidFill>
                  <a:prstClr val="white"/>
                </a:solidFill>
                <a:latin typeface="Arial" panose="020B0604020202020204" pitchFamily="34" charset="0"/>
                <a:cs typeface="Arial" panose="020B0604020202020204" pitchFamily="34" charset="0"/>
              </a:rPr>
              <a:t>RESEARCHERS</a:t>
            </a:r>
            <a:endParaRPr lang="da-DK" sz="1100" dirty="0">
              <a:solidFill>
                <a:prstClr val="white"/>
              </a:solidFill>
              <a:latin typeface="Arial" panose="020B0604020202020204" pitchFamily="34" charset="0"/>
              <a:cs typeface="Arial" panose="020B0604020202020204" pitchFamily="34" charset="0"/>
            </a:endParaRPr>
          </a:p>
        </p:txBody>
      </p:sp>
      <p:sp>
        <p:nvSpPr>
          <p:cNvPr id="9" name="Ellipse 8"/>
          <p:cNvSpPr/>
          <p:nvPr/>
        </p:nvSpPr>
        <p:spPr>
          <a:xfrm>
            <a:off x="9406184" y="3812500"/>
            <a:ext cx="1832793" cy="1749972"/>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a:solidFill>
                  <a:prstClr val="white"/>
                </a:solidFill>
                <a:latin typeface="Arial" panose="020B0604020202020204" pitchFamily="34" charset="0"/>
                <a:cs typeface="Arial" panose="020B0604020202020204" pitchFamily="34" charset="0"/>
              </a:rPr>
              <a:t>WORKSHOPS </a:t>
            </a:r>
          </a:p>
          <a:p>
            <a:pPr algn="ctr" rtl="0"/>
            <a:r>
              <a:rPr lang="en-gb" sz="1100">
                <a:solidFill>
                  <a:prstClr val="white"/>
                </a:solidFill>
                <a:latin typeface="Arial" panose="020B0604020202020204" pitchFamily="34" charset="0"/>
                <a:cs typeface="Arial" panose="020B0604020202020204" pitchFamily="34" charset="0"/>
              </a:rPr>
              <a:t>AND PROTOTYPING LABS</a:t>
            </a:r>
            <a:endParaRPr lang="da-DK" sz="1100"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8581823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dsholder til billede 4"/>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8" name="Titel 5">
            <a:extLst>
              <a:ext uri="{FF2B5EF4-FFF2-40B4-BE49-F238E27FC236}">
                <a16:creationId xmlns:a16="http://schemas.microsoft.com/office/drawing/2014/main" id="{B2C7A906-9163-476C-81AD-0C55BCEEC9A7}"/>
              </a:ext>
            </a:extLst>
          </p:cNvPr>
          <p:cNvSpPr>
            <a:spLocks noGrp="1"/>
          </p:cNvSpPr>
          <p:nvPr>
            <p:ph type="title"/>
          </p:nvPr>
        </p:nvSpPr>
        <p:spPr>
          <a:xfrm>
            <a:off x="2425435" y="2741901"/>
            <a:ext cx="7341129" cy="1036319"/>
          </a:xfrm>
        </p:spPr>
        <p:txBody>
          <a:bodyPr/>
          <a:lstStyle/>
          <a:p>
            <a:r>
              <a:rPr lang="en-gb" sz="2500" dirty="0">
                <a:solidFill>
                  <a:srgbClr val="211A52"/>
                </a:solidFill>
              </a:rPr>
              <a:t>AAU STRATEGY</a:t>
            </a:r>
            <a:br>
              <a:rPr lang="en-gb" sz="2500" dirty="0">
                <a:solidFill>
                  <a:srgbClr val="211A52"/>
                </a:solidFill>
              </a:rPr>
            </a:br>
            <a:r>
              <a:rPr lang="en-gb" sz="2500" i="1" dirty="0">
                <a:solidFill>
                  <a:srgbClr val="211A52"/>
                </a:solidFill>
              </a:rPr>
              <a:t>KNOWLEDGE FOR THE WORLD 2022-26</a:t>
            </a:r>
            <a:endParaRPr lang="da-DK" sz="2500" i="1" dirty="0"/>
          </a:p>
        </p:txBody>
      </p:sp>
    </p:spTree>
    <p:extLst>
      <p:ext uri="{BB962C8B-B14F-4D97-AF65-F5344CB8AC3E}">
        <p14:creationId xmlns:p14="http://schemas.microsoft.com/office/powerpoint/2010/main" val="269423879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r>
              <a:rPr lang="da-DK" dirty="0"/>
              <a:t>AAU VISION 2026</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1878807"/>
            <a:ext cx="6627814" cy="4016668"/>
          </a:xfrm>
        </p:spPr>
        <p:txBody>
          <a:bodyPr>
            <a:normAutofit/>
          </a:bodyPr>
          <a:lstStyle/>
          <a:p>
            <a:pPr marL="0" indent="0">
              <a:lnSpc>
                <a:spcPct val="107000"/>
              </a:lnSpc>
              <a:spcAft>
                <a:spcPts val="800"/>
              </a:spcAft>
              <a:buNone/>
            </a:pPr>
            <a:r>
              <a:rPr lang="en-US" sz="1800" b="1" dirty="0"/>
              <a:t>We are internationally </a:t>
            </a:r>
            <a:r>
              <a:rPr lang="en-US" sz="1800" b="1" dirty="0" err="1"/>
              <a:t>recognised</a:t>
            </a:r>
            <a:r>
              <a:rPr lang="en-US" sz="1800" b="1" dirty="0"/>
              <a:t> as a mission-oriented university that contributes to sustainable development.</a:t>
            </a:r>
          </a:p>
          <a:p>
            <a:pPr marL="628650" lvl="1" indent="-171450">
              <a:lnSpc>
                <a:spcPct val="107000"/>
              </a:lnSpc>
              <a:spcAft>
                <a:spcPts val="800"/>
              </a:spcAft>
              <a:buFont typeface="Arial" panose="020B0604020202020204" pitchFamily="34" charset="0"/>
              <a:buChar char="•"/>
            </a:pPr>
            <a:r>
              <a:rPr lang="en-US" sz="1600" dirty="0"/>
              <a:t>Outstanding foundational, transformative and interdisciplinary research.</a:t>
            </a:r>
          </a:p>
          <a:p>
            <a:pPr marL="628650" lvl="1" indent="-171450">
              <a:lnSpc>
                <a:spcPct val="107000"/>
              </a:lnSpc>
              <a:spcAft>
                <a:spcPts val="800"/>
              </a:spcAft>
              <a:buFont typeface="Arial" panose="020B0604020202020204" pitchFamily="34" charset="0"/>
              <a:buChar char="•"/>
            </a:pPr>
            <a:r>
              <a:rPr lang="en-US" sz="1600" dirty="0"/>
              <a:t>Graduates with in-depth, discipline-specific knowledge and a focus on holistic thinking </a:t>
            </a:r>
          </a:p>
          <a:p>
            <a:pPr marL="628650" lvl="1" indent="-171450">
              <a:lnSpc>
                <a:spcPct val="107000"/>
              </a:lnSpc>
              <a:spcAft>
                <a:spcPts val="800"/>
              </a:spcAft>
              <a:buFont typeface="Arial" panose="020B0604020202020204" pitchFamily="34" charset="0"/>
              <a:buChar char="•"/>
            </a:pPr>
            <a:r>
              <a:rPr lang="en-US" sz="1600" dirty="0"/>
              <a:t>Developing our problem- and project-based learning model with a focus on e.g., digitalization and entrepreneurship </a:t>
            </a:r>
          </a:p>
          <a:p>
            <a:pPr marL="628650" lvl="1" indent="-171450">
              <a:lnSpc>
                <a:spcPct val="107000"/>
              </a:lnSpc>
              <a:spcAft>
                <a:spcPts val="800"/>
              </a:spcAft>
              <a:buFont typeface="Arial" panose="020B0604020202020204" pitchFamily="34" charset="0"/>
              <a:buChar char="•"/>
            </a:pPr>
            <a:r>
              <a:rPr lang="en-US" sz="1600" dirty="0"/>
              <a:t>An attractive partner for private companies and public sector authorities and institutions.</a:t>
            </a:r>
          </a:p>
          <a:p>
            <a:pPr marL="628650" lvl="1" indent="-171450">
              <a:lnSpc>
                <a:spcPct val="107000"/>
              </a:lnSpc>
              <a:spcAft>
                <a:spcPts val="800"/>
              </a:spcAft>
              <a:buFont typeface="Arial" panose="020B0604020202020204" pitchFamily="34" charset="0"/>
              <a:buChar char="•"/>
            </a:pPr>
            <a:r>
              <a:rPr lang="en-US" sz="1600" dirty="0"/>
              <a:t>Sustainability is a central theme. </a:t>
            </a:r>
          </a:p>
        </p:txBody>
      </p:sp>
      <p:pic>
        <p:nvPicPr>
          <p:cNvPr id="5" name="Pladsholder til billede 4" descr="Et billede, der indeholder sport, vandsport, svømmer&#10;&#10;Automatisk genereret beskrivelse">
            <a:extLst>
              <a:ext uri="{FF2B5EF4-FFF2-40B4-BE49-F238E27FC236}">
                <a16:creationId xmlns:a16="http://schemas.microsoft.com/office/drawing/2014/main" id="{BBFCD16C-AE9F-418C-A888-8611A32D27E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35371412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ladsholder til billede 8" descr="Et billede, der indeholder indendørs, værktøj, projektor, møller&#10;&#10;Automatisk genereret beskrivelse">
            <a:extLst>
              <a:ext uri="{FF2B5EF4-FFF2-40B4-BE49-F238E27FC236}">
                <a16:creationId xmlns:a16="http://schemas.microsoft.com/office/drawing/2014/main" id="{5E38CFF5-D3A8-48DC-A24F-A6373B001F08}"/>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prstGeom prst="rect">
            <a:avLst/>
          </a:prstGeom>
          <a:noFill/>
        </p:spPr>
      </p:pic>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3" y="359273"/>
            <a:ext cx="6980489" cy="1621619"/>
          </a:xfrm>
        </p:spPr>
        <p:txBody>
          <a:bodyPr anchor="t">
            <a:normAutofit/>
          </a:bodyPr>
          <a:lstStyle/>
          <a:p>
            <a:r>
              <a:rPr lang="da-DK" dirty="0"/>
              <a:t>AAU’S DISTINCTIVE FEATURES</a:t>
            </a:r>
            <a:endParaRPr lang="en-US" dirty="0"/>
          </a:p>
        </p:txBody>
      </p:sp>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a:xfrm>
            <a:off x="587375" y="2143359"/>
            <a:ext cx="4490445" cy="3752115"/>
          </a:xfrm>
        </p:spPr>
        <p:txBody>
          <a:bodyPr>
            <a:normAutofit/>
          </a:bodyPr>
          <a:lstStyle/>
          <a:p>
            <a:r>
              <a:rPr lang="en-US" sz="1600" dirty="0"/>
              <a:t>PROBLEM ORIENTATION</a:t>
            </a:r>
            <a:endParaRPr lang="da-DK" dirty="0"/>
          </a:p>
          <a:p>
            <a:pPr marL="0" indent="0">
              <a:buNone/>
            </a:pPr>
            <a:endParaRPr lang="da-DK" dirty="0"/>
          </a:p>
          <a:p>
            <a:r>
              <a:rPr lang="en-US" sz="1600" dirty="0"/>
              <a:t>COLLABORATION</a:t>
            </a:r>
            <a:endParaRPr lang="da-DK" dirty="0"/>
          </a:p>
          <a:p>
            <a:pPr marL="0" indent="0">
              <a:buNone/>
            </a:pPr>
            <a:endParaRPr lang="da-DK" dirty="0"/>
          </a:p>
          <a:p>
            <a:r>
              <a:rPr lang="en-US" sz="1600" dirty="0"/>
              <a:t>COMMITMENT</a:t>
            </a:r>
            <a:endParaRPr lang="da-DK" dirty="0"/>
          </a:p>
          <a:p>
            <a:pPr marL="0" indent="0">
              <a:buNone/>
            </a:pPr>
            <a:endParaRPr lang="da-DK" dirty="0"/>
          </a:p>
          <a:p>
            <a:r>
              <a:rPr lang="en-US" sz="1600" dirty="0"/>
              <a:t>CHANGE</a:t>
            </a:r>
            <a:endParaRPr lang="da-DK" dirty="0"/>
          </a:p>
        </p:txBody>
      </p:sp>
    </p:spTree>
    <p:extLst>
      <p:ext uri="{BB962C8B-B14F-4D97-AF65-F5344CB8AC3E}">
        <p14:creationId xmlns:p14="http://schemas.microsoft.com/office/powerpoint/2010/main" val="182987721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433069" cy="1621619"/>
          </a:xfrm>
        </p:spPr>
        <p:txBody>
          <a:bodyPr rtlCol="0" anchor="t">
            <a:normAutofit/>
          </a:bodyPr>
          <a:lstStyle/>
          <a:p>
            <a:pPr rtl="0"/>
            <a:r>
              <a:rPr lang="en-gb"/>
              <a:t>AAU'S STRATEGIC FOCAL POINTS</a:t>
            </a:r>
            <a:endParaRPr lang="en-US" dirty="0"/>
          </a:p>
        </p:txBody>
      </p:sp>
      <p:pic>
        <p:nvPicPr>
          <p:cNvPr id="4" name="Pladsholder til billede 3" descr="Et billede, der indeholder udendørs, svømmer&#10;&#10;Automatisk genereret beskrivelse">
            <a:extLst>
              <a:ext uri="{FF2B5EF4-FFF2-40B4-BE49-F238E27FC236}">
                <a16:creationId xmlns:a16="http://schemas.microsoft.com/office/drawing/2014/main" id="{503F9C30-5B75-4736-97FB-2CBAA062FDF5}"/>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p:txBody>
          <a:bodyPr rtlCol="0"/>
          <a:lstStyle/>
          <a:p>
            <a:pPr rtl="0"/>
            <a:r>
              <a:rPr lang="en-gb" dirty="0"/>
              <a:t>EDUCATION</a:t>
            </a:r>
          </a:p>
          <a:p>
            <a:pPr marL="0" indent="0" rtl="0">
              <a:buNone/>
            </a:pPr>
            <a:endParaRPr lang="da-DK" dirty="0"/>
          </a:p>
          <a:p>
            <a:pPr rtl="0"/>
            <a:r>
              <a:rPr lang="en-gb" dirty="0"/>
              <a:t>RESEARCH</a:t>
            </a:r>
          </a:p>
          <a:p>
            <a:pPr marL="0" indent="0" rtl="0">
              <a:buNone/>
            </a:pPr>
            <a:endParaRPr lang="da-DK" dirty="0"/>
          </a:p>
          <a:p>
            <a:pPr rtl="0"/>
            <a:r>
              <a:rPr lang="en-gb" dirty="0"/>
              <a:t>KNOWLEDGE COLLABORATION</a:t>
            </a:r>
          </a:p>
          <a:p>
            <a:pPr marL="0" indent="0" rtl="0">
              <a:buNone/>
            </a:pPr>
            <a:endParaRPr lang="da-DK" dirty="0"/>
          </a:p>
          <a:p>
            <a:pPr rtl="0"/>
            <a:r>
              <a:rPr lang="en-gb" dirty="0"/>
              <a:t>COMMUNICATION AND PROFILING</a:t>
            </a:r>
          </a:p>
          <a:p>
            <a:pPr marL="0" indent="0" rtl="0">
              <a:buNone/>
            </a:pPr>
            <a:endParaRPr lang="da-DK" dirty="0"/>
          </a:p>
          <a:p>
            <a:pPr rtl="0"/>
            <a:r>
              <a:rPr lang="en-gb" dirty="0"/>
              <a:t>ORGANISATION AND MANAGEMENT</a:t>
            </a:r>
          </a:p>
          <a:p>
            <a:pPr marL="0" indent="0" rtl="0">
              <a:buNone/>
            </a:pPr>
            <a:endParaRPr lang="da-DK" dirty="0"/>
          </a:p>
          <a:p>
            <a:pPr rtl="0"/>
            <a:r>
              <a:rPr lang="en-gb" dirty="0"/>
              <a:t>ADMINISTRATION AND SERVICES</a:t>
            </a:r>
          </a:p>
          <a:p>
            <a:pPr rtl="0"/>
            <a:endParaRPr lang="da-DK" dirty="0"/>
          </a:p>
        </p:txBody>
      </p:sp>
    </p:spTree>
    <p:extLst>
      <p:ext uri="{BB962C8B-B14F-4D97-AF65-F5344CB8AC3E}">
        <p14:creationId xmlns:p14="http://schemas.microsoft.com/office/powerpoint/2010/main" val="1417863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7375" y="360363"/>
            <a:ext cx="4229100" cy="1620837"/>
          </a:xfrm>
        </p:spPr>
        <p:txBody>
          <a:bodyPr rtlCol="0"/>
          <a:lstStyle/>
          <a:p>
            <a:pPr rtl="0"/>
            <a:r>
              <a:rPr lang="en-gb"/>
              <a:t>AAU FACTS</a:t>
            </a:r>
            <a:endParaRPr lang="en-US" dirty="0">
              <a:solidFill>
                <a:schemeClr val="accent4"/>
              </a:solidFill>
            </a:endParaRPr>
          </a:p>
        </p:txBody>
      </p:sp>
      <p:sp>
        <p:nvSpPr>
          <p:cNvPr id="9" name="TextBox 8"/>
          <p:cNvSpPr txBox="1"/>
          <p:nvPr/>
        </p:nvSpPr>
        <p:spPr>
          <a:xfrm>
            <a:off x="1656364" y="2360005"/>
            <a:ext cx="2023534" cy="584775"/>
          </a:xfrm>
          <a:prstGeom prst="rect">
            <a:avLst/>
          </a:prstGeom>
          <a:noFill/>
        </p:spPr>
        <p:txBody>
          <a:bodyPr wrap="square" lIns="0" rIns="0" rtlCol="0">
            <a:spAutoFit/>
          </a:bodyPr>
          <a:lstStyle/>
          <a:p>
            <a:pPr rtl="0"/>
            <a:r>
              <a:rPr lang="en-gb" sz="1600" dirty="0">
                <a:latin typeface="+mj-lt"/>
              </a:rPr>
              <a:t>RESEARCH AND EDUCATION</a:t>
            </a:r>
            <a:endParaRPr lang="en-US" sz="1600" dirty="0">
              <a:solidFill>
                <a:schemeClr val="accent1"/>
              </a:solidFill>
              <a:latin typeface="+mj-lt"/>
            </a:endParaRPr>
          </a:p>
        </p:txBody>
      </p:sp>
      <p:sp>
        <p:nvSpPr>
          <p:cNvPr id="17" name="TextBox 16"/>
          <p:cNvSpPr txBox="1"/>
          <p:nvPr/>
        </p:nvSpPr>
        <p:spPr>
          <a:xfrm>
            <a:off x="5127516" y="2481859"/>
            <a:ext cx="2023534" cy="338554"/>
          </a:xfrm>
          <a:prstGeom prst="rect">
            <a:avLst/>
          </a:prstGeom>
          <a:noFill/>
        </p:spPr>
        <p:txBody>
          <a:bodyPr wrap="square" lIns="0" rIns="0" rtlCol="0">
            <a:spAutoFit/>
          </a:bodyPr>
          <a:lstStyle/>
          <a:p>
            <a:pPr rtl="0"/>
            <a:r>
              <a:rPr lang="en-gb" sz="1600">
                <a:latin typeface="+mj-lt"/>
              </a:rPr>
              <a:t>STUDENTS</a:t>
            </a:r>
          </a:p>
        </p:txBody>
      </p:sp>
      <p:sp>
        <p:nvSpPr>
          <p:cNvPr id="20" name="TextBox 19"/>
          <p:cNvSpPr txBox="1"/>
          <p:nvPr/>
        </p:nvSpPr>
        <p:spPr>
          <a:xfrm>
            <a:off x="8630240" y="2487786"/>
            <a:ext cx="2023534" cy="338554"/>
          </a:xfrm>
          <a:prstGeom prst="rect">
            <a:avLst/>
          </a:prstGeom>
          <a:noFill/>
        </p:spPr>
        <p:txBody>
          <a:bodyPr wrap="square" lIns="0" rIns="0" rtlCol="0">
            <a:spAutoFit/>
          </a:bodyPr>
          <a:lstStyle/>
          <a:p>
            <a:pPr rtl="0"/>
            <a:r>
              <a:rPr lang="en-gb" sz="1600" dirty="0">
                <a:latin typeface="+mj-lt"/>
              </a:rPr>
              <a:t>RESOURCES</a:t>
            </a:r>
            <a:endParaRPr lang="en-US" sz="1600" dirty="0">
              <a:solidFill>
                <a:schemeClr val="accent1"/>
              </a:solidFill>
              <a:latin typeface="+mj-lt"/>
            </a:endParaRPr>
          </a:p>
        </p:txBody>
      </p:sp>
      <p:sp>
        <p:nvSpPr>
          <p:cNvPr id="26" name="TextBox 25"/>
          <p:cNvSpPr txBox="1"/>
          <p:nvPr/>
        </p:nvSpPr>
        <p:spPr>
          <a:xfrm>
            <a:off x="1187042" y="3147808"/>
            <a:ext cx="2040450" cy="2577629"/>
          </a:xfrm>
          <a:prstGeom prst="rect">
            <a:avLst/>
          </a:prstGeom>
          <a:noFill/>
        </p:spPr>
        <p:txBody>
          <a:bodyPr wrap="square" lIns="0" rIns="0" rtlCol="0">
            <a:spAutoFit/>
          </a:bodyPr>
          <a:lstStyle/>
          <a:p>
            <a:pPr marL="285750" indent="-285750">
              <a:spcAft>
                <a:spcPts val="140"/>
              </a:spcAft>
              <a:buBlip>
                <a:blip r:embed="rId3"/>
              </a:buBlip>
            </a:pPr>
            <a:r>
              <a:rPr lang="en-gb" sz="1400" dirty="0"/>
              <a:t>Humanities</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Social Sciences</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Medicine</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Engineering and Science </a:t>
            </a:r>
            <a:endParaRPr lang="da-DK" sz="1400" dirty="0"/>
          </a:p>
          <a:p>
            <a:pPr rtl="0">
              <a:spcAft>
                <a:spcPts val="140"/>
              </a:spcAft>
            </a:pPr>
            <a:endParaRPr lang="da-DK" sz="1400" dirty="0">
              <a:solidFill>
                <a:schemeClr val="tx1">
                  <a:alpha val="80000"/>
                </a:schemeClr>
              </a:solidFill>
            </a:endParaRPr>
          </a:p>
          <a:p>
            <a:pPr marL="285750" indent="-285750">
              <a:spcAft>
                <a:spcPts val="140"/>
              </a:spcAft>
              <a:buBlip>
                <a:blip r:embed="rId3"/>
              </a:buBlip>
            </a:pPr>
            <a:r>
              <a:rPr lang="en-gb" sz="1400" dirty="0"/>
              <a:t>IT and Design</a:t>
            </a:r>
          </a:p>
          <a:p>
            <a:pPr rtl="0">
              <a:spcAft>
                <a:spcPts val="140"/>
              </a:spcAft>
            </a:pPr>
            <a:endParaRPr lang="da-DK" sz="1400" dirty="0">
              <a:solidFill>
                <a:schemeClr val="tx1">
                  <a:alpha val="80000"/>
                </a:schemeClr>
              </a:solidFill>
            </a:endParaRPr>
          </a:p>
        </p:txBody>
      </p:sp>
      <p:sp>
        <p:nvSpPr>
          <p:cNvPr id="27" name="TextBox 26"/>
          <p:cNvSpPr txBox="1"/>
          <p:nvPr/>
        </p:nvSpPr>
        <p:spPr>
          <a:xfrm>
            <a:off x="4684580" y="3147808"/>
            <a:ext cx="2782044" cy="2349361"/>
          </a:xfrm>
          <a:prstGeom prst="rect">
            <a:avLst/>
          </a:prstGeom>
          <a:noFill/>
        </p:spPr>
        <p:txBody>
          <a:bodyPr wrap="square" lIns="0" rIns="0" rtlCol="0">
            <a:spAutoFit/>
          </a:bodyPr>
          <a:lstStyle/>
          <a:p>
            <a:pPr marL="285750" indent="-285750">
              <a:spcAft>
                <a:spcPts val="140"/>
              </a:spcAft>
              <a:buBlip>
                <a:blip r:embed="rId3"/>
              </a:buBlip>
            </a:pPr>
            <a:r>
              <a:rPr lang="en-gb" sz="1400" b="1" dirty="0"/>
              <a:t>17,847</a:t>
            </a:r>
            <a:r>
              <a:rPr lang="en-gb" sz="1400" dirty="0"/>
              <a:t> students (excl. part-time students)</a:t>
            </a:r>
          </a:p>
          <a:p>
            <a:pPr>
              <a:spcAft>
                <a:spcPts val="140"/>
              </a:spcAft>
            </a:pPr>
            <a:endParaRPr lang="en-GB" sz="1400" dirty="0"/>
          </a:p>
          <a:p>
            <a:pPr marL="285750" indent="-285750">
              <a:spcAft>
                <a:spcPts val="140"/>
              </a:spcAft>
              <a:buBlip>
                <a:blip r:embed="rId3"/>
              </a:buBlip>
            </a:pPr>
            <a:r>
              <a:rPr lang="en-gb" sz="1400" b="1" dirty="0"/>
              <a:t>3,125</a:t>
            </a:r>
            <a:r>
              <a:rPr lang="en-gb" sz="1400" dirty="0"/>
              <a:t> part-time students</a:t>
            </a:r>
          </a:p>
          <a:p>
            <a:pPr marL="285750" indent="-285750">
              <a:spcAft>
                <a:spcPts val="140"/>
              </a:spcAft>
              <a:buBlip>
                <a:blip r:embed="rId3"/>
              </a:buBlip>
            </a:pPr>
            <a:endParaRPr lang="da-DK" sz="1400" dirty="0"/>
          </a:p>
          <a:p>
            <a:pPr marL="285750" indent="-285750">
              <a:spcAft>
                <a:spcPts val="140"/>
              </a:spcAft>
              <a:buBlip>
                <a:blip r:embed="rId3"/>
              </a:buBlip>
            </a:pPr>
            <a:r>
              <a:rPr lang="en-gb" sz="1400" b="1" dirty="0"/>
              <a:t>849</a:t>
            </a:r>
            <a:r>
              <a:rPr lang="en-gb" sz="1400" dirty="0"/>
              <a:t> PhD students</a:t>
            </a:r>
            <a:endParaRPr lang="da-DK" sz="1400" dirty="0"/>
          </a:p>
          <a:p>
            <a:pPr marL="285750" indent="-285750" rtl="0">
              <a:spcAft>
                <a:spcPts val="140"/>
              </a:spcAft>
              <a:buBlip>
                <a:blip r:embed="rId3"/>
              </a:buBlip>
            </a:pPr>
            <a:endParaRPr lang="da-DK" sz="1400" dirty="0">
              <a:solidFill>
                <a:srgbClr val="FF0000">
                  <a:alpha val="80000"/>
                </a:srgbClr>
              </a:solidFill>
            </a:endParaRPr>
          </a:p>
          <a:p>
            <a:pPr rtl="0">
              <a:spcAft>
                <a:spcPts val="140"/>
              </a:spcAft>
            </a:pPr>
            <a:endParaRPr lang="en-GB" sz="1400" dirty="0">
              <a:solidFill>
                <a:schemeClr val="tx1">
                  <a:alpha val="80000"/>
                </a:schemeClr>
              </a:solidFill>
            </a:endParaRPr>
          </a:p>
          <a:p>
            <a:pPr marL="285750" indent="-285750" rtl="0">
              <a:spcAft>
                <a:spcPts val="140"/>
              </a:spcAft>
              <a:buBlip>
                <a:blip r:embed="rId3"/>
              </a:buBlip>
            </a:pPr>
            <a:endParaRPr lang="en-GB" sz="1400" dirty="0">
              <a:solidFill>
                <a:schemeClr val="tx1">
                  <a:alpha val="80000"/>
                </a:schemeClr>
              </a:solidFill>
            </a:endParaRPr>
          </a:p>
          <a:p>
            <a:pPr marL="285750" indent="-285750" rtl="0">
              <a:spcAft>
                <a:spcPts val="140"/>
              </a:spcAft>
              <a:buBlip>
                <a:blip r:embed="rId3"/>
              </a:buBlip>
            </a:pPr>
            <a:endParaRPr lang="da-DK" sz="1400" dirty="0">
              <a:solidFill>
                <a:schemeClr val="tx1">
                  <a:alpha val="80000"/>
                </a:schemeClr>
              </a:solidFill>
            </a:endParaRPr>
          </a:p>
        </p:txBody>
      </p:sp>
      <p:sp>
        <p:nvSpPr>
          <p:cNvPr id="28" name="TextBox 27"/>
          <p:cNvSpPr txBox="1"/>
          <p:nvPr/>
        </p:nvSpPr>
        <p:spPr>
          <a:xfrm>
            <a:off x="8203881" y="3101077"/>
            <a:ext cx="3795075" cy="2564805"/>
          </a:xfrm>
          <a:prstGeom prst="rect">
            <a:avLst/>
          </a:prstGeom>
          <a:noFill/>
        </p:spPr>
        <p:txBody>
          <a:bodyPr wrap="square" lIns="0" rIns="0" rtlCol="0">
            <a:spAutoFit/>
          </a:bodyPr>
          <a:lstStyle/>
          <a:p>
            <a:pPr marL="285750" indent="-285750" rtl="0">
              <a:spcAft>
                <a:spcPts val="140"/>
              </a:spcAft>
              <a:buBlip>
                <a:blip r:embed="rId3"/>
              </a:buBlip>
            </a:pPr>
            <a:r>
              <a:rPr lang="en-gb" sz="1400" b="1" dirty="0"/>
              <a:t>2,258</a:t>
            </a:r>
            <a:r>
              <a:rPr lang="en-gb" sz="1400" dirty="0"/>
              <a:t> staff members in research and education</a:t>
            </a:r>
          </a:p>
          <a:p>
            <a:pPr marL="742915" lvl="1" indent="-285750">
              <a:spcAft>
                <a:spcPts val="140"/>
              </a:spcAft>
              <a:buFont typeface="Wingdings" panose="05000000000000000000" pitchFamily="2" charset="2"/>
              <a:buChar char="Ø"/>
            </a:pPr>
            <a:r>
              <a:rPr lang="en-GB" sz="1400" dirty="0"/>
              <a:t>O</a:t>
            </a:r>
            <a:r>
              <a:rPr lang="en-gb" sz="1400" dirty="0"/>
              <a:t>f which approx. 800</a:t>
            </a:r>
            <a:r>
              <a:rPr lang="en-gb" sz="1400" dirty="0">
                <a:solidFill>
                  <a:srgbClr val="FF0000"/>
                </a:solidFill>
              </a:rPr>
              <a:t> </a:t>
            </a:r>
            <a:r>
              <a:rPr lang="en-gb" sz="1400" dirty="0"/>
              <a:t>international researchers</a:t>
            </a:r>
            <a:endParaRPr lang="en-US" sz="1400" dirty="0"/>
          </a:p>
          <a:p>
            <a:pPr rtl="0">
              <a:spcAft>
                <a:spcPts val="140"/>
              </a:spcAft>
            </a:pPr>
            <a:endParaRPr lang="en-US" sz="1400" dirty="0"/>
          </a:p>
          <a:p>
            <a:pPr marL="285750" indent="-285750" rtl="0">
              <a:spcAft>
                <a:spcPts val="140"/>
              </a:spcAft>
              <a:buBlip>
                <a:blip r:embed="rId3"/>
              </a:buBlip>
            </a:pPr>
            <a:r>
              <a:rPr lang="en-gb" sz="1400" b="1" dirty="0"/>
              <a:t>1,441</a:t>
            </a:r>
            <a:r>
              <a:rPr lang="en-gb" sz="1400" dirty="0"/>
              <a:t> administrative staff</a:t>
            </a:r>
            <a:endParaRPr lang="en-US" sz="1400" dirty="0"/>
          </a:p>
          <a:p>
            <a:pPr rtl="0">
              <a:spcAft>
                <a:spcPts val="140"/>
              </a:spcAft>
            </a:pPr>
            <a:endParaRPr lang="en-US" sz="1400" dirty="0"/>
          </a:p>
          <a:p>
            <a:pPr marL="285750" indent="-285750">
              <a:spcAft>
                <a:spcPts val="140"/>
              </a:spcAft>
              <a:buBlip>
                <a:blip r:embed="rId3"/>
              </a:buBlip>
            </a:pPr>
            <a:r>
              <a:rPr lang="en-gb" sz="1400" dirty="0"/>
              <a:t>Total budget of </a:t>
            </a:r>
            <a:r>
              <a:rPr lang="en-gb" sz="1400" b="1" dirty="0"/>
              <a:t>3.3 billion DKK</a:t>
            </a:r>
          </a:p>
          <a:p>
            <a:pPr>
              <a:spcAft>
                <a:spcPts val="140"/>
              </a:spcAft>
            </a:pPr>
            <a:r>
              <a:rPr lang="en-GB" sz="1400" b="1" dirty="0"/>
              <a:t>	          </a:t>
            </a:r>
            <a:r>
              <a:rPr lang="en-gb" sz="1400" b="1" dirty="0"/>
              <a:t> (482 million US</a:t>
            </a:r>
            <a:r>
              <a:rPr lang="da-DK" sz="1400" b="1" dirty="0"/>
              <a:t>$)</a:t>
            </a:r>
            <a:r>
              <a:rPr lang="en-gb" sz="1400" b="1" dirty="0"/>
              <a:t> </a:t>
            </a:r>
          </a:p>
          <a:p>
            <a:pPr lvl="1" rtl="0">
              <a:spcAft>
                <a:spcPts val="140"/>
              </a:spcAft>
            </a:pPr>
            <a:endParaRPr lang="en-US" sz="1400" dirty="0"/>
          </a:p>
          <a:p>
            <a:pPr marL="742915" lvl="1" indent="-285750" rtl="0">
              <a:spcAft>
                <a:spcPts val="140"/>
              </a:spcAft>
              <a:buBlip>
                <a:blip r:embed="rId3"/>
              </a:buBlip>
            </a:pPr>
            <a:endParaRPr lang="en-US" sz="1400" b="1" dirty="0">
              <a:solidFill>
                <a:schemeClr val="tx1">
                  <a:alpha val="80000"/>
                </a:schemeClr>
              </a:solidFill>
            </a:endParaRPr>
          </a:p>
        </p:txBody>
      </p:sp>
      <p:grpSp>
        <p:nvGrpSpPr>
          <p:cNvPr id="46" name="Group 26"/>
          <p:cNvGrpSpPr>
            <a:grpSpLocks noChangeAspect="1"/>
          </p:cNvGrpSpPr>
          <p:nvPr/>
        </p:nvGrpSpPr>
        <p:grpSpPr bwMode="auto">
          <a:xfrm>
            <a:off x="4244178" y="2458457"/>
            <a:ext cx="440402" cy="350854"/>
            <a:chOff x="2903" y="1145"/>
            <a:chExt cx="300" cy="239"/>
          </a:xfrm>
        </p:grpSpPr>
        <p:sp>
          <p:nvSpPr>
            <p:cNvPr id="4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49" name="Group 30"/>
          <p:cNvGrpSpPr>
            <a:grpSpLocks noChangeAspect="1"/>
          </p:cNvGrpSpPr>
          <p:nvPr/>
        </p:nvGrpSpPr>
        <p:grpSpPr bwMode="auto">
          <a:xfrm>
            <a:off x="7814857" y="2435443"/>
            <a:ext cx="386088" cy="396362"/>
            <a:chOff x="3495" y="1253"/>
            <a:chExt cx="263" cy="270"/>
          </a:xfrm>
        </p:grpSpPr>
        <p:sp>
          <p:nvSpPr>
            <p:cNvPr id="50" name="AutoShape 29"/>
            <p:cNvSpPr>
              <a:spLocks noChangeAspect="1" noChangeArrowheads="1" noTextEdit="1"/>
            </p:cNvSpPr>
            <p:nvPr/>
          </p:nvSpPr>
          <p:spPr bwMode="auto">
            <a:xfrm>
              <a:off x="3495" y="1253"/>
              <a:ext cx="263"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31"/>
            <p:cNvSpPr>
              <a:spLocks noEditPoints="1"/>
            </p:cNvSpPr>
            <p:nvPr/>
          </p:nvSpPr>
          <p:spPr bwMode="auto">
            <a:xfrm>
              <a:off x="3493" y="1253"/>
              <a:ext cx="267" cy="268"/>
            </a:xfrm>
            <a:custGeom>
              <a:avLst/>
              <a:gdLst>
                <a:gd name="T0" fmla="*/ 100 w 128"/>
                <a:gd name="T1" fmla="*/ 104 h 128"/>
                <a:gd name="T2" fmla="*/ 116 w 128"/>
                <a:gd name="T3" fmla="*/ 104 h 128"/>
                <a:gd name="T4" fmla="*/ 124 w 128"/>
                <a:gd name="T5" fmla="*/ 96 h 128"/>
                <a:gd name="T6" fmla="*/ 124 w 128"/>
                <a:gd name="T7" fmla="*/ 32 h 128"/>
                <a:gd name="T8" fmla="*/ 116 w 128"/>
                <a:gd name="T9" fmla="*/ 24 h 128"/>
                <a:gd name="T10" fmla="*/ 100 w 128"/>
                <a:gd name="T11" fmla="*/ 24 h 128"/>
                <a:gd name="T12" fmla="*/ 92 w 128"/>
                <a:gd name="T13" fmla="*/ 32 h 128"/>
                <a:gd name="T14" fmla="*/ 92 w 128"/>
                <a:gd name="T15" fmla="*/ 96 h 128"/>
                <a:gd name="T16" fmla="*/ 100 w 128"/>
                <a:gd name="T17" fmla="*/ 104 h 128"/>
                <a:gd name="T18" fmla="*/ 104 w 128"/>
                <a:gd name="T19" fmla="*/ 36 h 128"/>
                <a:gd name="T20" fmla="*/ 112 w 128"/>
                <a:gd name="T21" fmla="*/ 36 h 128"/>
                <a:gd name="T22" fmla="*/ 112 w 128"/>
                <a:gd name="T23" fmla="*/ 92 h 128"/>
                <a:gd name="T24" fmla="*/ 104 w 128"/>
                <a:gd name="T25" fmla="*/ 92 h 128"/>
                <a:gd name="T26" fmla="*/ 104 w 128"/>
                <a:gd name="T27" fmla="*/ 36 h 128"/>
                <a:gd name="T28" fmla="*/ 56 w 128"/>
                <a:gd name="T29" fmla="*/ 104 h 128"/>
                <a:gd name="T30" fmla="*/ 72 w 128"/>
                <a:gd name="T31" fmla="*/ 104 h 128"/>
                <a:gd name="T32" fmla="*/ 80 w 128"/>
                <a:gd name="T33" fmla="*/ 96 h 128"/>
                <a:gd name="T34" fmla="*/ 80 w 128"/>
                <a:gd name="T35" fmla="*/ 8 h 128"/>
                <a:gd name="T36" fmla="*/ 72 w 128"/>
                <a:gd name="T37" fmla="*/ 0 h 128"/>
                <a:gd name="T38" fmla="*/ 56 w 128"/>
                <a:gd name="T39" fmla="*/ 0 h 128"/>
                <a:gd name="T40" fmla="*/ 48 w 128"/>
                <a:gd name="T41" fmla="*/ 8 h 128"/>
                <a:gd name="T42" fmla="*/ 48 w 128"/>
                <a:gd name="T43" fmla="*/ 96 h 128"/>
                <a:gd name="T44" fmla="*/ 56 w 128"/>
                <a:gd name="T45" fmla="*/ 104 h 128"/>
                <a:gd name="T46" fmla="*/ 60 w 128"/>
                <a:gd name="T47" fmla="*/ 12 h 128"/>
                <a:gd name="T48" fmla="*/ 68 w 128"/>
                <a:gd name="T49" fmla="*/ 12 h 128"/>
                <a:gd name="T50" fmla="*/ 68 w 128"/>
                <a:gd name="T51" fmla="*/ 92 h 128"/>
                <a:gd name="T52" fmla="*/ 60 w 128"/>
                <a:gd name="T53" fmla="*/ 92 h 128"/>
                <a:gd name="T54" fmla="*/ 60 w 128"/>
                <a:gd name="T55" fmla="*/ 12 h 128"/>
                <a:gd name="T56" fmla="*/ 122 w 128"/>
                <a:gd name="T57" fmla="*/ 116 h 128"/>
                <a:gd name="T58" fmla="*/ 6 w 128"/>
                <a:gd name="T59" fmla="*/ 116 h 128"/>
                <a:gd name="T60" fmla="*/ 0 w 128"/>
                <a:gd name="T61" fmla="*/ 122 h 128"/>
                <a:gd name="T62" fmla="*/ 6 w 128"/>
                <a:gd name="T63" fmla="*/ 128 h 128"/>
                <a:gd name="T64" fmla="*/ 122 w 128"/>
                <a:gd name="T65" fmla="*/ 128 h 128"/>
                <a:gd name="T66" fmla="*/ 128 w 128"/>
                <a:gd name="T67" fmla="*/ 122 h 128"/>
                <a:gd name="T68" fmla="*/ 122 w 128"/>
                <a:gd name="T69" fmla="*/ 116 h 128"/>
                <a:gd name="T70" fmla="*/ 12 w 128"/>
                <a:gd name="T71" fmla="*/ 104 h 128"/>
                <a:gd name="T72" fmla="*/ 28 w 128"/>
                <a:gd name="T73" fmla="*/ 104 h 128"/>
                <a:gd name="T74" fmla="*/ 36 w 128"/>
                <a:gd name="T75" fmla="*/ 96 h 128"/>
                <a:gd name="T76" fmla="*/ 36 w 128"/>
                <a:gd name="T77" fmla="*/ 56 h 128"/>
                <a:gd name="T78" fmla="*/ 28 w 128"/>
                <a:gd name="T79" fmla="*/ 48 h 128"/>
                <a:gd name="T80" fmla="*/ 12 w 128"/>
                <a:gd name="T81" fmla="*/ 48 h 128"/>
                <a:gd name="T82" fmla="*/ 4 w 128"/>
                <a:gd name="T83" fmla="*/ 56 h 128"/>
                <a:gd name="T84" fmla="*/ 4 w 128"/>
                <a:gd name="T85" fmla="*/ 96 h 128"/>
                <a:gd name="T86" fmla="*/ 12 w 128"/>
                <a:gd name="T87" fmla="*/ 104 h 128"/>
                <a:gd name="T88" fmla="*/ 16 w 128"/>
                <a:gd name="T89" fmla="*/ 60 h 128"/>
                <a:gd name="T90" fmla="*/ 24 w 128"/>
                <a:gd name="T91" fmla="*/ 60 h 128"/>
                <a:gd name="T92" fmla="*/ 24 w 128"/>
                <a:gd name="T93" fmla="*/ 92 h 128"/>
                <a:gd name="T94" fmla="*/ 16 w 128"/>
                <a:gd name="T95" fmla="*/ 92 h 128"/>
                <a:gd name="T96" fmla="*/ 16 w 128"/>
                <a:gd name="T97"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100" y="104"/>
                  </a:moveTo>
                  <a:cubicBezTo>
                    <a:pt x="116" y="104"/>
                    <a:pt x="116" y="104"/>
                    <a:pt x="116" y="104"/>
                  </a:cubicBezTo>
                  <a:cubicBezTo>
                    <a:pt x="121" y="104"/>
                    <a:pt x="124" y="100"/>
                    <a:pt x="124" y="96"/>
                  </a:cubicBezTo>
                  <a:cubicBezTo>
                    <a:pt x="124" y="32"/>
                    <a:pt x="124" y="32"/>
                    <a:pt x="124" y="32"/>
                  </a:cubicBezTo>
                  <a:cubicBezTo>
                    <a:pt x="124" y="27"/>
                    <a:pt x="121" y="24"/>
                    <a:pt x="116" y="24"/>
                  </a:cubicBezTo>
                  <a:cubicBezTo>
                    <a:pt x="100" y="24"/>
                    <a:pt x="100" y="24"/>
                    <a:pt x="100" y="24"/>
                  </a:cubicBezTo>
                  <a:cubicBezTo>
                    <a:pt x="96" y="24"/>
                    <a:pt x="92" y="27"/>
                    <a:pt x="92" y="32"/>
                  </a:cubicBezTo>
                  <a:cubicBezTo>
                    <a:pt x="92" y="96"/>
                    <a:pt x="92" y="96"/>
                    <a:pt x="92" y="96"/>
                  </a:cubicBezTo>
                  <a:cubicBezTo>
                    <a:pt x="92" y="100"/>
                    <a:pt x="96" y="104"/>
                    <a:pt x="100" y="104"/>
                  </a:cubicBezTo>
                  <a:close/>
                  <a:moveTo>
                    <a:pt x="104" y="36"/>
                  </a:moveTo>
                  <a:cubicBezTo>
                    <a:pt x="112" y="36"/>
                    <a:pt x="112" y="36"/>
                    <a:pt x="112" y="36"/>
                  </a:cubicBezTo>
                  <a:cubicBezTo>
                    <a:pt x="112" y="92"/>
                    <a:pt x="112" y="92"/>
                    <a:pt x="112" y="92"/>
                  </a:cubicBezTo>
                  <a:cubicBezTo>
                    <a:pt x="104" y="92"/>
                    <a:pt x="104" y="92"/>
                    <a:pt x="104" y="92"/>
                  </a:cubicBezTo>
                  <a:lnTo>
                    <a:pt x="104" y="36"/>
                  </a:lnTo>
                  <a:close/>
                  <a:moveTo>
                    <a:pt x="56" y="104"/>
                  </a:moveTo>
                  <a:cubicBezTo>
                    <a:pt x="72" y="104"/>
                    <a:pt x="72" y="104"/>
                    <a:pt x="72" y="104"/>
                  </a:cubicBezTo>
                  <a:cubicBezTo>
                    <a:pt x="77" y="104"/>
                    <a:pt x="80" y="100"/>
                    <a:pt x="80" y="96"/>
                  </a:cubicBezTo>
                  <a:cubicBezTo>
                    <a:pt x="80" y="8"/>
                    <a:pt x="80" y="8"/>
                    <a:pt x="80" y="8"/>
                  </a:cubicBezTo>
                  <a:cubicBezTo>
                    <a:pt x="80" y="3"/>
                    <a:pt x="77" y="0"/>
                    <a:pt x="72" y="0"/>
                  </a:cubicBezTo>
                  <a:cubicBezTo>
                    <a:pt x="56" y="0"/>
                    <a:pt x="56" y="0"/>
                    <a:pt x="56" y="0"/>
                  </a:cubicBezTo>
                  <a:cubicBezTo>
                    <a:pt x="52" y="0"/>
                    <a:pt x="48" y="3"/>
                    <a:pt x="48" y="8"/>
                  </a:cubicBezTo>
                  <a:cubicBezTo>
                    <a:pt x="48" y="96"/>
                    <a:pt x="48" y="96"/>
                    <a:pt x="48" y="96"/>
                  </a:cubicBezTo>
                  <a:cubicBezTo>
                    <a:pt x="48" y="100"/>
                    <a:pt x="52" y="104"/>
                    <a:pt x="56" y="104"/>
                  </a:cubicBezTo>
                  <a:close/>
                  <a:moveTo>
                    <a:pt x="60" y="12"/>
                  </a:moveTo>
                  <a:cubicBezTo>
                    <a:pt x="68" y="12"/>
                    <a:pt x="68" y="12"/>
                    <a:pt x="68" y="12"/>
                  </a:cubicBezTo>
                  <a:cubicBezTo>
                    <a:pt x="68" y="92"/>
                    <a:pt x="68" y="92"/>
                    <a:pt x="68" y="92"/>
                  </a:cubicBezTo>
                  <a:cubicBezTo>
                    <a:pt x="60" y="92"/>
                    <a:pt x="60" y="92"/>
                    <a:pt x="60" y="92"/>
                  </a:cubicBezTo>
                  <a:lnTo>
                    <a:pt x="60" y="12"/>
                  </a:lnTo>
                  <a:close/>
                  <a:moveTo>
                    <a:pt x="122" y="116"/>
                  </a:moveTo>
                  <a:cubicBezTo>
                    <a:pt x="6" y="116"/>
                    <a:pt x="6" y="116"/>
                    <a:pt x="6" y="116"/>
                  </a:cubicBezTo>
                  <a:cubicBezTo>
                    <a:pt x="3" y="116"/>
                    <a:pt x="0" y="118"/>
                    <a:pt x="0" y="122"/>
                  </a:cubicBezTo>
                  <a:cubicBezTo>
                    <a:pt x="0" y="125"/>
                    <a:pt x="3" y="128"/>
                    <a:pt x="6" y="128"/>
                  </a:cubicBezTo>
                  <a:cubicBezTo>
                    <a:pt x="122" y="128"/>
                    <a:pt x="122" y="128"/>
                    <a:pt x="122" y="128"/>
                  </a:cubicBezTo>
                  <a:cubicBezTo>
                    <a:pt x="126" y="128"/>
                    <a:pt x="128" y="125"/>
                    <a:pt x="128" y="122"/>
                  </a:cubicBezTo>
                  <a:cubicBezTo>
                    <a:pt x="128" y="118"/>
                    <a:pt x="126" y="116"/>
                    <a:pt x="122" y="116"/>
                  </a:cubicBezTo>
                  <a:close/>
                  <a:moveTo>
                    <a:pt x="12" y="104"/>
                  </a:moveTo>
                  <a:cubicBezTo>
                    <a:pt x="28" y="104"/>
                    <a:pt x="28" y="104"/>
                    <a:pt x="28" y="104"/>
                  </a:cubicBezTo>
                  <a:cubicBezTo>
                    <a:pt x="33" y="104"/>
                    <a:pt x="36" y="100"/>
                    <a:pt x="36" y="96"/>
                  </a:cubicBezTo>
                  <a:cubicBezTo>
                    <a:pt x="36" y="56"/>
                    <a:pt x="36" y="56"/>
                    <a:pt x="36" y="56"/>
                  </a:cubicBezTo>
                  <a:cubicBezTo>
                    <a:pt x="36" y="51"/>
                    <a:pt x="33" y="48"/>
                    <a:pt x="28" y="48"/>
                  </a:cubicBezTo>
                  <a:cubicBezTo>
                    <a:pt x="12" y="48"/>
                    <a:pt x="12" y="48"/>
                    <a:pt x="12" y="48"/>
                  </a:cubicBezTo>
                  <a:cubicBezTo>
                    <a:pt x="8" y="48"/>
                    <a:pt x="4" y="51"/>
                    <a:pt x="4" y="56"/>
                  </a:cubicBezTo>
                  <a:cubicBezTo>
                    <a:pt x="4" y="96"/>
                    <a:pt x="4" y="96"/>
                    <a:pt x="4" y="96"/>
                  </a:cubicBezTo>
                  <a:cubicBezTo>
                    <a:pt x="4" y="100"/>
                    <a:pt x="8" y="104"/>
                    <a:pt x="12" y="104"/>
                  </a:cubicBezTo>
                  <a:close/>
                  <a:moveTo>
                    <a:pt x="16" y="60"/>
                  </a:moveTo>
                  <a:cubicBezTo>
                    <a:pt x="24" y="60"/>
                    <a:pt x="24" y="60"/>
                    <a:pt x="24" y="60"/>
                  </a:cubicBezTo>
                  <a:cubicBezTo>
                    <a:pt x="24" y="92"/>
                    <a:pt x="24" y="92"/>
                    <a:pt x="24" y="92"/>
                  </a:cubicBezTo>
                  <a:cubicBezTo>
                    <a:pt x="16" y="92"/>
                    <a:pt x="16" y="92"/>
                    <a:pt x="16" y="92"/>
                  </a:cubicBezTo>
                  <a:lnTo>
                    <a:pt x="16" y="60"/>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54" name="Freeform 35"/>
          <p:cNvSpPr>
            <a:spLocks noEditPoints="1"/>
          </p:cNvSpPr>
          <p:nvPr/>
        </p:nvSpPr>
        <p:spPr bwMode="auto">
          <a:xfrm>
            <a:off x="825912" y="2446262"/>
            <a:ext cx="361130" cy="393426"/>
          </a:xfrm>
          <a:custGeom>
            <a:avLst/>
            <a:gdLst>
              <a:gd name="T0" fmla="*/ 51 w 118"/>
              <a:gd name="T1" fmla="*/ 64 h 128"/>
              <a:gd name="T2" fmla="*/ 67 w 118"/>
              <a:gd name="T3" fmla="*/ 64 h 128"/>
              <a:gd name="T4" fmla="*/ 103 w 118"/>
              <a:gd name="T5" fmla="*/ 64 h 128"/>
              <a:gd name="T6" fmla="*/ 95 w 118"/>
              <a:gd name="T7" fmla="*/ 24 h 128"/>
              <a:gd name="T8" fmla="*/ 59 w 118"/>
              <a:gd name="T9" fmla="*/ 0 h 128"/>
              <a:gd name="T10" fmla="*/ 5 w 118"/>
              <a:gd name="T11" fmla="*/ 33 h 128"/>
              <a:gd name="T12" fmla="*/ 5 w 118"/>
              <a:gd name="T13" fmla="*/ 96 h 128"/>
              <a:gd name="T14" fmla="*/ 36 w 118"/>
              <a:gd name="T15" fmla="*/ 103 h 128"/>
              <a:gd name="T16" fmla="*/ 82 w 118"/>
              <a:gd name="T17" fmla="*/ 103 h 128"/>
              <a:gd name="T18" fmla="*/ 113 w 118"/>
              <a:gd name="T19" fmla="*/ 96 h 128"/>
              <a:gd name="T20" fmla="*/ 59 w 118"/>
              <a:gd name="T21" fmla="*/ 12 h 128"/>
              <a:gd name="T22" fmla="*/ 73 w 118"/>
              <a:gd name="T23" fmla="*/ 40 h 128"/>
              <a:gd name="T24" fmla="*/ 62 w 118"/>
              <a:gd name="T25" fmla="*/ 34 h 128"/>
              <a:gd name="T26" fmla="*/ 59 w 118"/>
              <a:gd name="T27" fmla="*/ 12 h 128"/>
              <a:gd name="T28" fmla="*/ 27 w 118"/>
              <a:gd name="T29" fmla="*/ 68 h 128"/>
              <a:gd name="T30" fmla="*/ 31 w 118"/>
              <a:gd name="T31" fmla="*/ 76 h 128"/>
              <a:gd name="T32" fmla="*/ 15 w 118"/>
              <a:gd name="T33" fmla="*/ 90 h 128"/>
              <a:gd name="T34" fmla="*/ 23 w 118"/>
              <a:gd name="T35" fmla="*/ 56 h 128"/>
              <a:gd name="T36" fmla="*/ 39 w 118"/>
              <a:gd name="T37" fmla="*/ 39 h 128"/>
              <a:gd name="T38" fmla="*/ 34 w 118"/>
              <a:gd name="T39" fmla="*/ 48 h 128"/>
              <a:gd name="T40" fmla="*/ 46 w 118"/>
              <a:gd name="T41" fmla="*/ 94 h 128"/>
              <a:gd name="T42" fmla="*/ 45 w 118"/>
              <a:gd name="T43" fmla="*/ 88 h 128"/>
              <a:gd name="T44" fmla="*/ 70 w 118"/>
              <a:gd name="T45" fmla="*/ 99 h 128"/>
              <a:gd name="T46" fmla="*/ 67 w 118"/>
              <a:gd name="T47" fmla="*/ 78 h 128"/>
              <a:gd name="T48" fmla="*/ 51 w 118"/>
              <a:gd name="T49" fmla="*/ 78 h 128"/>
              <a:gd name="T50" fmla="*/ 43 w 118"/>
              <a:gd name="T51" fmla="*/ 64 h 128"/>
              <a:gd name="T52" fmla="*/ 51 w 118"/>
              <a:gd name="T53" fmla="*/ 51 h 128"/>
              <a:gd name="T54" fmla="*/ 67 w 118"/>
              <a:gd name="T55" fmla="*/ 51 h 128"/>
              <a:gd name="T56" fmla="*/ 75 w 118"/>
              <a:gd name="T57" fmla="*/ 64 h 128"/>
              <a:gd name="T58" fmla="*/ 67 w 118"/>
              <a:gd name="T59" fmla="*/ 78 h 128"/>
              <a:gd name="T60" fmla="*/ 79 w 118"/>
              <a:gd name="T61" fmla="*/ 90 h 128"/>
              <a:gd name="T62" fmla="*/ 84 w 118"/>
              <a:gd name="T63" fmla="*/ 81 h 128"/>
              <a:gd name="T64" fmla="*/ 103 w 118"/>
              <a:gd name="T65" fmla="*/ 90 h 128"/>
              <a:gd name="T66" fmla="*/ 87 w 118"/>
              <a:gd name="T67" fmla="*/ 63 h 128"/>
              <a:gd name="T68" fmla="*/ 84 w 118"/>
              <a:gd name="T69" fmla="*/ 37 h 128"/>
              <a:gd name="T70" fmla="*/ 91 w 118"/>
              <a:gd name="T71"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8" h="128">
                <a:moveTo>
                  <a:pt x="59" y="56"/>
                </a:moveTo>
                <a:cubicBezTo>
                  <a:pt x="55" y="56"/>
                  <a:pt x="51" y="60"/>
                  <a:pt x="51" y="64"/>
                </a:cubicBezTo>
                <a:cubicBezTo>
                  <a:pt x="51" y="69"/>
                  <a:pt x="55" y="72"/>
                  <a:pt x="59" y="72"/>
                </a:cubicBezTo>
                <a:cubicBezTo>
                  <a:pt x="63" y="72"/>
                  <a:pt x="67" y="69"/>
                  <a:pt x="67" y="64"/>
                </a:cubicBezTo>
                <a:cubicBezTo>
                  <a:pt x="67" y="60"/>
                  <a:pt x="63" y="56"/>
                  <a:pt x="59" y="56"/>
                </a:cubicBezTo>
                <a:close/>
                <a:moveTo>
                  <a:pt x="103" y="64"/>
                </a:moveTo>
                <a:cubicBezTo>
                  <a:pt x="114" y="52"/>
                  <a:pt x="118" y="41"/>
                  <a:pt x="113" y="33"/>
                </a:cubicBezTo>
                <a:cubicBezTo>
                  <a:pt x="110" y="27"/>
                  <a:pt x="104" y="24"/>
                  <a:pt x="95" y="24"/>
                </a:cubicBezTo>
                <a:cubicBezTo>
                  <a:pt x="91" y="24"/>
                  <a:pt x="87" y="25"/>
                  <a:pt x="82" y="26"/>
                </a:cubicBezTo>
                <a:cubicBezTo>
                  <a:pt x="77" y="9"/>
                  <a:pt x="68" y="0"/>
                  <a:pt x="59" y="0"/>
                </a:cubicBezTo>
                <a:cubicBezTo>
                  <a:pt x="49" y="0"/>
                  <a:pt x="41" y="9"/>
                  <a:pt x="36" y="26"/>
                </a:cubicBezTo>
                <a:cubicBezTo>
                  <a:pt x="21" y="22"/>
                  <a:pt x="9" y="25"/>
                  <a:pt x="5" y="33"/>
                </a:cubicBezTo>
                <a:cubicBezTo>
                  <a:pt x="0" y="41"/>
                  <a:pt x="4" y="52"/>
                  <a:pt x="15" y="64"/>
                </a:cubicBezTo>
                <a:cubicBezTo>
                  <a:pt x="4" y="76"/>
                  <a:pt x="0" y="88"/>
                  <a:pt x="5" y="96"/>
                </a:cubicBezTo>
                <a:cubicBezTo>
                  <a:pt x="8" y="101"/>
                  <a:pt x="15" y="104"/>
                  <a:pt x="24" y="104"/>
                </a:cubicBezTo>
                <a:cubicBezTo>
                  <a:pt x="28" y="104"/>
                  <a:pt x="32" y="104"/>
                  <a:pt x="36" y="103"/>
                </a:cubicBezTo>
                <a:cubicBezTo>
                  <a:pt x="41" y="119"/>
                  <a:pt x="49" y="128"/>
                  <a:pt x="59" y="128"/>
                </a:cubicBezTo>
                <a:cubicBezTo>
                  <a:pt x="68" y="128"/>
                  <a:pt x="77" y="119"/>
                  <a:pt x="82" y="103"/>
                </a:cubicBezTo>
                <a:cubicBezTo>
                  <a:pt x="86" y="104"/>
                  <a:pt x="90" y="104"/>
                  <a:pt x="94" y="104"/>
                </a:cubicBezTo>
                <a:cubicBezTo>
                  <a:pt x="103" y="104"/>
                  <a:pt x="110" y="101"/>
                  <a:pt x="113" y="96"/>
                </a:cubicBezTo>
                <a:cubicBezTo>
                  <a:pt x="118" y="88"/>
                  <a:pt x="114" y="76"/>
                  <a:pt x="103" y="64"/>
                </a:cubicBezTo>
                <a:close/>
                <a:moveTo>
                  <a:pt x="59" y="12"/>
                </a:moveTo>
                <a:cubicBezTo>
                  <a:pt x="62" y="12"/>
                  <a:pt x="68" y="18"/>
                  <a:pt x="72" y="34"/>
                </a:cubicBezTo>
                <a:cubicBezTo>
                  <a:pt x="72" y="36"/>
                  <a:pt x="72" y="38"/>
                  <a:pt x="73" y="40"/>
                </a:cubicBezTo>
                <a:cubicBezTo>
                  <a:pt x="73" y="40"/>
                  <a:pt x="73" y="40"/>
                  <a:pt x="73" y="40"/>
                </a:cubicBezTo>
                <a:cubicBezTo>
                  <a:pt x="69" y="38"/>
                  <a:pt x="65" y="36"/>
                  <a:pt x="62" y="34"/>
                </a:cubicBezTo>
                <a:cubicBezTo>
                  <a:pt x="57" y="32"/>
                  <a:pt x="52" y="30"/>
                  <a:pt x="48" y="29"/>
                </a:cubicBezTo>
                <a:cubicBezTo>
                  <a:pt x="52" y="17"/>
                  <a:pt x="56" y="12"/>
                  <a:pt x="59" y="12"/>
                </a:cubicBezTo>
                <a:close/>
                <a:moveTo>
                  <a:pt x="15" y="90"/>
                </a:moveTo>
                <a:cubicBezTo>
                  <a:pt x="14" y="87"/>
                  <a:pt x="16" y="79"/>
                  <a:pt x="27" y="68"/>
                </a:cubicBezTo>
                <a:cubicBezTo>
                  <a:pt x="29" y="67"/>
                  <a:pt x="30" y="66"/>
                  <a:pt x="31" y="65"/>
                </a:cubicBezTo>
                <a:cubicBezTo>
                  <a:pt x="31" y="69"/>
                  <a:pt x="31" y="73"/>
                  <a:pt x="31" y="76"/>
                </a:cubicBezTo>
                <a:cubicBezTo>
                  <a:pt x="32" y="81"/>
                  <a:pt x="33" y="86"/>
                  <a:pt x="33" y="91"/>
                </a:cubicBezTo>
                <a:cubicBezTo>
                  <a:pt x="22" y="93"/>
                  <a:pt x="16" y="92"/>
                  <a:pt x="15" y="90"/>
                </a:cubicBezTo>
                <a:close/>
                <a:moveTo>
                  <a:pt x="34" y="48"/>
                </a:moveTo>
                <a:cubicBezTo>
                  <a:pt x="30" y="50"/>
                  <a:pt x="27" y="53"/>
                  <a:pt x="23" y="56"/>
                </a:cubicBezTo>
                <a:cubicBezTo>
                  <a:pt x="16" y="47"/>
                  <a:pt x="14" y="41"/>
                  <a:pt x="15" y="39"/>
                </a:cubicBezTo>
                <a:cubicBezTo>
                  <a:pt x="17" y="36"/>
                  <a:pt x="24" y="34"/>
                  <a:pt x="39" y="39"/>
                </a:cubicBezTo>
                <a:cubicBezTo>
                  <a:pt x="41" y="39"/>
                  <a:pt x="43" y="40"/>
                  <a:pt x="45" y="40"/>
                </a:cubicBezTo>
                <a:cubicBezTo>
                  <a:pt x="41" y="43"/>
                  <a:pt x="38" y="45"/>
                  <a:pt x="34" y="48"/>
                </a:cubicBezTo>
                <a:close/>
                <a:moveTo>
                  <a:pt x="59" y="116"/>
                </a:moveTo>
                <a:cubicBezTo>
                  <a:pt x="56" y="116"/>
                  <a:pt x="50" y="110"/>
                  <a:pt x="46" y="94"/>
                </a:cubicBezTo>
                <a:cubicBezTo>
                  <a:pt x="46" y="92"/>
                  <a:pt x="45" y="90"/>
                  <a:pt x="45" y="88"/>
                </a:cubicBezTo>
                <a:cubicBezTo>
                  <a:pt x="45" y="88"/>
                  <a:pt x="45" y="88"/>
                  <a:pt x="45" y="88"/>
                </a:cubicBezTo>
                <a:cubicBezTo>
                  <a:pt x="49" y="90"/>
                  <a:pt x="53" y="92"/>
                  <a:pt x="56" y="94"/>
                </a:cubicBezTo>
                <a:cubicBezTo>
                  <a:pt x="61" y="96"/>
                  <a:pt x="66" y="98"/>
                  <a:pt x="70" y="99"/>
                </a:cubicBezTo>
                <a:cubicBezTo>
                  <a:pt x="66" y="112"/>
                  <a:pt x="61" y="116"/>
                  <a:pt x="59" y="116"/>
                </a:cubicBezTo>
                <a:close/>
                <a:moveTo>
                  <a:pt x="67" y="78"/>
                </a:moveTo>
                <a:cubicBezTo>
                  <a:pt x="64" y="79"/>
                  <a:pt x="62" y="80"/>
                  <a:pt x="59" y="82"/>
                </a:cubicBezTo>
                <a:cubicBezTo>
                  <a:pt x="56" y="80"/>
                  <a:pt x="54" y="79"/>
                  <a:pt x="51" y="78"/>
                </a:cubicBezTo>
                <a:cubicBezTo>
                  <a:pt x="49" y="76"/>
                  <a:pt x="46" y="74"/>
                  <a:pt x="43" y="73"/>
                </a:cubicBezTo>
                <a:cubicBezTo>
                  <a:pt x="43" y="70"/>
                  <a:pt x="43" y="67"/>
                  <a:pt x="43" y="64"/>
                </a:cubicBezTo>
                <a:cubicBezTo>
                  <a:pt x="43" y="61"/>
                  <a:pt x="43" y="59"/>
                  <a:pt x="43" y="56"/>
                </a:cubicBezTo>
                <a:cubicBezTo>
                  <a:pt x="46" y="54"/>
                  <a:pt x="49" y="52"/>
                  <a:pt x="51" y="51"/>
                </a:cubicBezTo>
                <a:cubicBezTo>
                  <a:pt x="54" y="49"/>
                  <a:pt x="56" y="48"/>
                  <a:pt x="59" y="47"/>
                </a:cubicBezTo>
                <a:cubicBezTo>
                  <a:pt x="62" y="48"/>
                  <a:pt x="64" y="49"/>
                  <a:pt x="67" y="51"/>
                </a:cubicBezTo>
                <a:cubicBezTo>
                  <a:pt x="69" y="52"/>
                  <a:pt x="72" y="54"/>
                  <a:pt x="75" y="56"/>
                </a:cubicBezTo>
                <a:cubicBezTo>
                  <a:pt x="75" y="59"/>
                  <a:pt x="75" y="61"/>
                  <a:pt x="75" y="64"/>
                </a:cubicBezTo>
                <a:cubicBezTo>
                  <a:pt x="75" y="67"/>
                  <a:pt x="75" y="70"/>
                  <a:pt x="75" y="73"/>
                </a:cubicBezTo>
                <a:cubicBezTo>
                  <a:pt x="72" y="74"/>
                  <a:pt x="69" y="76"/>
                  <a:pt x="67" y="78"/>
                </a:cubicBezTo>
                <a:close/>
                <a:moveTo>
                  <a:pt x="103" y="90"/>
                </a:moveTo>
                <a:cubicBezTo>
                  <a:pt x="101" y="92"/>
                  <a:pt x="94" y="94"/>
                  <a:pt x="79" y="90"/>
                </a:cubicBezTo>
                <a:cubicBezTo>
                  <a:pt x="77" y="89"/>
                  <a:pt x="75" y="89"/>
                  <a:pt x="73" y="88"/>
                </a:cubicBezTo>
                <a:cubicBezTo>
                  <a:pt x="77" y="86"/>
                  <a:pt x="80" y="83"/>
                  <a:pt x="84" y="81"/>
                </a:cubicBezTo>
                <a:cubicBezTo>
                  <a:pt x="88" y="78"/>
                  <a:pt x="91" y="75"/>
                  <a:pt x="94" y="73"/>
                </a:cubicBezTo>
                <a:cubicBezTo>
                  <a:pt x="102" y="81"/>
                  <a:pt x="104" y="88"/>
                  <a:pt x="103" y="90"/>
                </a:cubicBezTo>
                <a:close/>
                <a:moveTo>
                  <a:pt x="91" y="60"/>
                </a:moveTo>
                <a:cubicBezTo>
                  <a:pt x="89" y="61"/>
                  <a:pt x="88" y="62"/>
                  <a:pt x="87" y="63"/>
                </a:cubicBezTo>
                <a:cubicBezTo>
                  <a:pt x="87" y="59"/>
                  <a:pt x="87" y="56"/>
                  <a:pt x="87" y="52"/>
                </a:cubicBezTo>
                <a:cubicBezTo>
                  <a:pt x="86" y="47"/>
                  <a:pt x="85" y="42"/>
                  <a:pt x="84" y="37"/>
                </a:cubicBezTo>
                <a:cubicBezTo>
                  <a:pt x="96" y="35"/>
                  <a:pt x="101" y="37"/>
                  <a:pt x="103" y="39"/>
                </a:cubicBezTo>
                <a:cubicBezTo>
                  <a:pt x="104" y="41"/>
                  <a:pt x="102" y="49"/>
                  <a:pt x="91" y="60"/>
                </a:cubicBez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Oval 17"/>
          <p:cNvSpPr/>
          <p:nvPr/>
        </p:nvSpPr>
        <p:spPr>
          <a:xfrm>
            <a:off x="587375" y="2243234"/>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34" name="Oval 17"/>
          <p:cNvSpPr/>
          <p:nvPr/>
        </p:nvSpPr>
        <p:spPr>
          <a:xfrm>
            <a:off x="4053835" y="2239560"/>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35" name="Oval 17"/>
          <p:cNvSpPr/>
          <p:nvPr/>
        </p:nvSpPr>
        <p:spPr>
          <a:xfrm>
            <a:off x="7598741" y="2222996"/>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Tree>
    <p:extLst>
      <p:ext uri="{BB962C8B-B14F-4D97-AF65-F5344CB8AC3E}">
        <p14:creationId xmlns:p14="http://schemas.microsoft.com/office/powerpoint/2010/main" val="201816815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rtlCol="0" anchor="t">
            <a:noAutofit/>
          </a:bodyPr>
          <a:lstStyle/>
          <a:p>
            <a:pPr rtl="0"/>
            <a:r>
              <a:rPr lang="en-gb" dirty="0"/>
              <a:t>VISION FOR EDUCATION</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rtlCol="0">
            <a:normAutofit/>
          </a:bodyPr>
          <a:lstStyle/>
          <a:p>
            <a:r>
              <a:rPr lang="en-gb" dirty="0">
                <a:solidFill>
                  <a:srgbClr val="211A52"/>
                </a:solidFill>
              </a:rPr>
              <a:t>G</a:t>
            </a:r>
            <a:r>
              <a:rPr lang="en-gb" b="0" i="0" dirty="0">
                <a:solidFill>
                  <a:srgbClr val="211A52"/>
                </a:solidFill>
                <a:effectLst/>
              </a:rPr>
              <a:t>raduates who contribute to </a:t>
            </a:r>
            <a:r>
              <a:rPr lang="en-GB" b="0" i="0" dirty="0">
                <a:solidFill>
                  <a:srgbClr val="211A52"/>
                </a:solidFill>
                <a:effectLst/>
              </a:rPr>
              <a:t>−</a:t>
            </a:r>
            <a:r>
              <a:rPr lang="en-gb" b="0" i="0" dirty="0">
                <a:solidFill>
                  <a:srgbClr val="211A52"/>
                </a:solidFill>
                <a:effectLst/>
              </a:rPr>
              <a:t> and collaborate on </a:t>
            </a:r>
            <a:r>
              <a:rPr lang="en-GB" dirty="0">
                <a:solidFill>
                  <a:srgbClr val="211A52"/>
                </a:solidFill>
              </a:rPr>
              <a:t>−</a:t>
            </a:r>
            <a:r>
              <a:rPr lang="en-gb" b="0" i="0" dirty="0">
                <a:solidFill>
                  <a:srgbClr val="211A52"/>
                </a:solidFill>
                <a:effectLst/>
              </a:rPr>
              <a:t> solving the challenges of today and the future</a:t>
            </a:r>
            <a:endParaRPr lang="da-DK" dirty="0">
              <a:effectLst/>
            </a:endParaRPr>
          </a:p>
          <a:p>
            <a:pPr marL="0" indent="0" rtl="0">
              <a:buNone/>
            </a:pPr>
            <a:endParaRPr lang="da-DK" dirty="0">
              <a:effectLst/>
            </a:endParaRPr>
          </a:p>
          <a:p>
            <a:pPr rtl="0"/>
            <a:r>
              <a:rPr lang="en-gb" b="0" i="0" dirty="0">
                <a:solidFill>
                  <a:srgbClr val="211A52"/>
                </a:solidFill>
                <a:effectLst/>
              </a:rPr>
              <a:t>Internationally leading degree programmes at the highest academic level</a:t>
            </a:r>
            <a:endParaRPr lang="da-DK" dirty="0"/>
          </a:p>
          <a:p>
            <a:pPr marL="0" indent="0" rtl="0">
              <a:buNone/>
            </a:pPr>
            <a:endParaRPr lang="da-DK" dirty="0"/>
          </a:p>
          <a:p>
            <a:pPr rtl="0"/>
            <a:r>
              <a:rPr lang="en-gb" b="0" i="0" dirty="0">
                <a:solidFill>
                  <a:srgbClr val="211A52"/>
                </a:solidFill>
                <a:effectLst/>
              </a:rPr>
              <a:t>Inclusive study culture</a:t>
            </a:r>
          </a:p>
          <a:p>
            <a:pPr marL="0" indent="0" rtl="0">
              <a:buNone/>
            </a:pPr>
            <a:endParaRPr lang="da-DK" b="0" i="0" dirty="0">
              <a:solidFill>
                <a:srgbClr val="211A52"/>
              </a:solidFill>
              <a:effectLst/>
            </a:endParaRPr>
          </a:p>
          <a:p>
            <a:pPr rtl="0"/>
            <a:r>
              <a:rPr lang="en-gb" b="0" i="0" dirty="0">
                <a:solidFill>
                  <a:srgbClr val="211A52"/>
                </a:solidFill>
                <a:effectLst/>
              </a:rPr>
              <a:t>Internationally recognised for problem-based and digital learning </a:t>
            </a:r>
          </a:p>
          <a:p>
            <a:pPr rtl="0"/>
            <a:endParaRPr lang="da-DK" b="0" i="0" dirty="0">
              <a:solidFill>
                <a:srgbClr val="211A52"/>
              </a:solidFill>
              <a:effectLst/>
            </a:endParaRPr>
          </a:p>
          <a:p>
            <a:pPr rtl="0"/>
            <a:r>
              <a:rPr lang="en-gb" dirty="0">
                <a:solidFill>
                  <a:srgbClr val="211A52"/>
                </a:solidFill>
              </a:rPr>
              <a:t>M</a:t>
            </a:r>
            <a:r>
              <a:rPr lang="en-gb" b="0" i="0" dirty="0">
                <a:solidFill>
                  <a:srgbClr val="211A52"/>
                </a:solidFill>
                <a:effectLst/>
              </a:rPr>
              <a:t>eet the needs of the labour market</a:t>
            </a:r>
            <a:endParaRPr lang="da-DK" dirty="0"/>
          </a:p>
          <a:p>
            <a:pPr rtl="0"/>
            <a:endParaRPr lang="en-US" dirty="0"/>
          </a:p>
        </p:txBody>
      </p:sp>
      <p:pic>
        <p:nvPicPr>
          <p:cNvPr id="5" name="Pladsholder til billede 4">
            <a:extLst>
              <a:ext uri="{FF2B5EF4-FFF2-40B4-BE49-F238E27FC236}">
                <a16:creationId xmlns:a16="http://schemas.microsoft.com/office/drawing/2014/main" id="{44CA1636-4A46-4E4C-AF04-5EF790521486}"/>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252193828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rtlCol="0" anchor="t">
            <a:noAutofit/>
          </a:bodyPr>
          <a:lstStyle/>
          <a:p>
            <a:pPr rtl="0"/>
            <a:r>
              <a:rPr lang="en-gb"/>
              <a:t>VISION FOR RESEARCH</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rtlCol="0">
            <a:normAutofit/>
          </a:bodyPr>
          <a:lstStyle/>
          <a:p>
            <a:pPr rtl="0"/>
            <a:r>
              <a:rPr lang="en-gb" b="0" i="0" dirty="0">
                <a:solidFill>
                  <a:srgbClr val="211A52"/>
                </a:solidFill>
                <a:effectLst/>
              </a:rPr>
              <a:t>Excellent mission-oriented research</a:t>
            </a:r>
            <a:endParaRPr lang="da-DK" dirty="0">
              <a:effectLst/>
            </a:endParaRPr>
          </a:p>
          <a:p>
            <a:pPr marL="0" indent="0" rtl="0">
              <a:buNone/>
            </a:pPr>
            <a:endParaRPr lang="da-DK" b="0" i="0" dirty="0">
              <a:solidFill>
                <a:srgbClr val="211A52"/>
              </a:solidFill>
              <a:effectLst/>
            </a:endParaRPr>
          </a:p>
          <a:p>
            <a:pPr rtl="0"/>
            <a:r>
              <a:rPr lang="en-gb" b="0" i="0" dirty="0">
                <a:solidFill>
                  <a:srgbClr val="211A52"/>
                </a:solidFill>
                <a:effectLst/>
              </a:rPr>
              <a:t>Active collaboration with society  </a:t>
            </a:r>
          </a:p>
          <a:p>
            <a:pPr rtl="0"/>
            <a:endParaRPr lang="da-DK" b="0" i="0" dirty="0">
              <a:solidFill>
                <a:srgbClr val="211A52"/>
              </a:solidFill>
              <a:effectLst/>
            </a:endParaRPr>
          </a:p>
          <a:p>
            <a:pPr rtl="0"/>
            <a:r>
              <a:rPr lang="en-gb" b="0" i="0" dirty="0">
                <a:solidFill>
                  <a:srgbClr val="211A52"/>
                </a:solidFill>
                <a:effectLst/>
              </a:rPr>
              <a:t>Targeted focus on the interaction between foundational, transformative and interdisciplinary research</a:t>
            </a:r>
            <a:endParaRPr lang="en-US" dirty="0"/>
          </a:p>
        </p:txBody>
      </p:sp>
      <p:pic>
        <p:nvPicPr>
          <p:cNvPr id="6" name="Pladsholder til billede 5" descr="Et billede, der indeholder person&#10;&#10;Automatisk genereret beskrivelse">
            <a:extLst>
              <a:ext uri="{FF2B5EF4-FFF2-40B4-BE49-F238E27FC236}">
                <a16:creationId xmlns:a16="http://schemas.microsoft.com/office/drawing/2014/main" id="{6C991F84-48CB-4583-AD2D-84D1CC98E0F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84113150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929540" cy="1621619"/>
          </a:xfrm>
        </p:spPr>
        <p:txBody>
          <a:bodyPr rtlCol="0" anchor="t">
            <a:noAutofit/>
          </a:bodyPr>
          <a:lstStyle/>
          <a:p>
            <a:pPr rtl="0"/>
            <a:r>
              <a:rPr lang="en-gb" dirty="0"/>
              <a:t>VISION FOR KNOWLEDGE COLLABORATION</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59310"/>
            <a:ext cx="6335940" cy="3625376"/>
          </a:xfrm>
        </p:spPr>
        <p:txBody>
          <a:bodyPr rtlCol="0">
            <a:normAutofit/>
          </a:bodyPr>
          <a:lstStyle/>
          <a:p>
            <a:pPr rtl="0"/>
            <a:r>
              <a:rPr lang="en-gb" b="0" i="0" dirty="0">
                <a:solidFill>
                  <a:srgbClr val="211A52"/>
                </a:solidFill>
                <a:effectLst/>
              </a:rPr>
              <a:t>Preferred regional, national and international partner in the innovation ecosystem</a:t>
            </a:r>
          </a:p>
          <a:p>
            <a:pPr marL="0" indent="0" rtl="0">
              <a:buNone/>
            </a:pPr>
            <a:endParaRPr lang="da-DK" b="0" i="0" dirty="0">
              <a:solidFill>
                <a:srgbClr val="211A52"/>
              </a:solidFill>
              <a:effectLst/>
            </a:endParaRPr>
          </a:p>
          <a:p>
            <a:pPr rtl="0"/>
            <a:r>
              <a:rPr lang="en-gb" b="0" i="0" dirty="0">
                <a:solidFill>
                  <a:srgbClr val="211A52"/>
                </a:solidFill>
                <a:effectLst/>
              </a:rPr>
              <a:t>Agenda-setting for collaboration between the university and the wider world on innovative solutions </a:t>
            </a:r>
          </a:p>
          <a:p>
            <a:pPr marL="0" indent="0" rtl="0">
              <a:buNone/>
            </a:pPr>
            <a:endParaRPr lang="da-DK" b="0" i="0" dirty="0">
              <a:solidFill>
                <a:srgbClr val="211A52"/>
              </a:solidFill>
              <a:effectLst/>
            </a:endParaRPr>
          </a:p>
          <a:p>
            <a:pPr rtl="0"/>
            <a:r>
              <a:rPr lang="en-gb" b="0" i="0" dirty="0">
                <a:solidFill>
                  <a:srgbClr val="211A52"/>
                </a:solidFill>
                <a:effectLst/>
                <a:latin typeface="+mn-lt"/>
              </a:rPr>
              <a:t>Utilise knowledge in missions in partnership with the wider world </a:t>
            </a:r>
            <a:endParaRPr lang="en-US" dirty="0"/>
          </a:p>
        </p:txBody>
      </p:sp>
      <p:pic>
        <p:nvPicPr>
          <p:cNvPr id="5" name="Pladsholder til billede 4" descr="Et billede, der indeholder tekst, indendørs, gulv&#10;&#10;Automatisk genereret beskrivelse">
            <a:extLst>
              <a:ext uri="{FF2B5EF4-FFF2-40B4-BE49-F238E27FC236}">
                <a16:creationId xmlns:a16="http://schemas.microsoft.com/office/drawing/2014/main" id="{48B7A637-365F-4B40-B48F-92E25C19A78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17763968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a:extLst>
              <a:ext uri="{FF2B5EF4-FFF2-40B4-BE49-F238E27FC236}">
                <a16:creationId xmlns:a16="http://schemas.microsoft.com/office/drawing/2014/main" id="{4CC0BD83-4871-47ED-9721-87AC472B0ECD}"/>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noFill/>
        </p:spPr>
      </p:pic>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2423886"/>
            <a:ext cx="6408511" cy="3471588"/>
          </a:xfrm>
        </p:spPr>
        <p:txBody>
          <a:bodyPr rtlCol="0">
            <a:normAutofit/>
          </a:bodyPr>
          <a:lstStyle/>
          <a:p>
            <a:pPr rtl="0"/>
            <a:r>
              <a:rPr lang="en-gb" b="0" i="0" dirty="0">
                <a:effectLst/>
              </a:rPr>
              <a:t>Clear profile in our surroundings as an agenda-setting, mission-oriented university that </a:t>
            </a:r>
            <a:r>
              <a:rPr lang="en-gb" b="0" i="0" u="none" dirty="0">
                <a:solidFill>
                  <a:srgbClr val="211A52"/>
                </a:solidFill>
                <a:effectLst/>
                <a:latin typeface="+mn-lt"/>
              </a:rPr>
              <a:t>delivers knowledge and value propositions - regionally, nationally and internationally</a:t>
            </a:r>
            <a:endParaRPr lang="da-DK" b="0" i="0" dirty="0">
              <a:effectLst/>
            </a:endParaRPr>
          </a:p>
          <a:p>
            <a:pPr marL="0" indent="0" rtl="0">
              <a:buNone/>
            </a:pPr>
            <a:endParaRPr lang="da-DK" b="0" i="0" dirty="0">
              <a:effectLst/>
            </a:endParaRPr>
          </a:p>
          <a:p>
            <a:pPr rtl="0"/>
            <a:r>
              <a:rPr lang="en-gb" b="0" i="0" dirty="0">
                <a:effectLst/>
              </a:rPr>
              <a:t>Recognised for excellent research</a:t>
            </a:r>
          </a:p>
          <a:p>
            <a:pPr rtl="0"/>
            <a:endParaRPr lang="da-DK" dirty="0"/>
          </a:p>
          <a:p>
            <a:pPr rtl="0"/>
            <a:r>
              <a:rPr lang="en-gb" dirty="0">
                <a:solidFill>
                  <a:srgbClr val="211A52"/>
                </a:solidFill>
              </a:rPr>
              <a:t>Our</a:t>
            </a:r>
            <a:r>
              <a:rPr lang="en-gb" b="0" i="0" dirty="0">
                <a:solidFill>
                  <a:srgbClr val="211A52"/>
                </a:solidFill>
                <a:effectLst/>
                <a:latin typeface="+mn-lt"/>
              </a:rPr>
              <a:t> focus crosses disciplinary areas of expertise to achieve new realizations and find new solutions</a:t>
            </a:r>
            <a:endParaRPr lang="da-DK" b="0" i="0" dirty="0">
              <a:effectLst/>
            </a:endParaRPr>
          </a:p>
        </p:txBody>
      </p:sp>
      <p:sp>
        <p:nvSpPr>
          <p:cNvPr id="3" name="Title 2">
            <a:extLst>
              <a:ext uri="{FF2B5EF4-FFF2-40B4-BE49-F238E27FC236}">
                <a16:creationId xmlns:a16="http://schemas.microsoft.com/office/drawing/2014/main" id="{FFF30CA0-E00D-66E9-38C2-34DE8CE6A386}"/>
              </a:ext>
            </a:extLst>
          </p:cNvPr>
          <p:cNvSpPr txBox="1">
            <a:spLocks/>
          </p:cNvSpPr>
          <p:nvPr/>
        </p:nvSpPr>
        <p:spPr>
          <a:xfrm>
            <a:off x="587374" y="359273"/>
            <a:ext cx="5929540" cy="1621619"/>
          </a:xfrm>
          <a:prstGeom prst="rect">
            <a:avLst/>
          </a:prstGeom>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endParaRPr lang="en-US" dirty="0"/>
          </a:p>
        </p:txBody>
      </p:sp>
      <p:sp>
        <p:nvSpPr>
          <p:cNvPr id="6" name="Titel 5">
            <a:extLst>
              <a:ext uri="{FF2B5EF4-FFF2-40B4-BE49-F238E27FC236}">
                <a16:creationId xmlns:a16="http://schemas.microsoft.com/office/drawing/2014/main" id="{DE649856-97D5-5341-49ED-BBFEE57B2955}"/>
              </a:ext>
            </a:extLst>
          </p:cNvPr>
          <p:cNvSpPr>
            <a:spLocks noGrp="1"/>
          </p:cNvSpPr>
          <p:nvPr>
            <p:ph type="title"/>
          </p:nvPr>
        </p:nvSpPr>
        <p:spPr/>
        <p:txBody>
          <a:bodyPr/>
          <a:lstStyle/>
          <a:p>
            <a:r>
              <a:rPr lang="en-gb" sz="3600" dirty="0"/>
              <a:t>VISION FOR COMMUNICATION AND PROFILING</a:t>
            </a:r>
            <a:endParaRPr lang="da-DK" dirty="0"/>
          </a:p>
        </p:txBody>
      </p:sp>
    </p:spTree>
    <p:extLst>
      <p:ext uri="{BB962C8B-B14F-4D97-AF65-F5344CB8AC3E}">
        <p14:creationId xmlns:p14="http://schemas.microsoft.com/office/powerpoint/2010/main" val="107197994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805087"/>
          </a:xfrm>
        </p:spPr>
        <p:txBody>
          <a:bodyPr rtlCol="0" anchor="t">
            <a:noAutofit/>
          </a:bodyPr>
          <a:lstStyle/>
          <a:p>
            <a:pPr rtl="0"/>
            <a:r>
              <a:rPr lang="en-gb" dirty="0"/>
              <a:t>VISION FOR ORGANISATION </a:t>
            </a:r>
            <a:br>
              <a:rPr lang="en-gb" dirty="0"/>
            </a:br>
            <a:r>
              <a:rPr lang="en-gb" dirty="0"/>
              <a:t>AND MANAGEMENT</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rtlCol="0">
            <a:normAutofit/>
          </a:bodyPr>
          <a:lstStyle/>
          <a:p>
            <a:pPr rtl="0"/>
            <a:r>
              <a:rPr lang="en-gb" b="0" i="0">
                <a:solidFill>
                  <a:srgbClr val="211A52"/>
                </a:solidFill>
                <a:effectLst/>
                <a:latin typeface="+mn-lt"/>
              </a:rPr>
              <a:t>Dynamic organization</a:t>
            </a:r>
          </a:p>
          <a:p>
            <a:pPr marL="0" indent="0" rtl="0">
              <a:buNone/>
            </a:pPr>
            <a:endParaRPr lang="da-DK" b="0" i="0" dirty="0">
              <a:solidFill>
                <a:srgbClr val="211A52"/>
              </a:solidFill>
              <a:effectLst/>
            </a:endParaRPr>
          </a:p>
          <a:p>
            <a:pPr rtl="0"/>
            <a:r>
              <a:rPr lang="en-gb" b="0" i="0">
                <a:solidFill>
                  <a:srgbClr val="211A52"/>
                </a:solidFill>
                <a:effectLst/>
                <a:latin typeface="+mn-lt"/>
              </a:rPr>
              <a:t>All staff groups are given the best possible conditions for solving tasks</a:t>
            </a:r>
          </a:p>
          <a:p>
            <a:pPr marL="0" indent="0" rtl="0">
              <a:buNone/>
            </a:pPr>
            <a:endParaRPr lang="da-DK" b="0" i="0" dirty="0">
              <a:solidFill>
                <a:srgbClr val="211A52"/>
              </a:solidFill>
              <a:effectLst/>
              <a:latin typeface="+mn-lt"/>
            </a:endParaRPr>
          </a:p>
          <a:p>
            <a:pPr rtl="0"/>
            <a:r>
              <a:rPr lang="en-gb" b="0" i="0">
                <a:solidFill>
                  <a:srgbClr val="211A52"/>
                </a:solidFill>
                <a:effectLst/>
                <a:latin typeface="+mn-lt"/>
              </a:rPr>
              <a:t>Competent, visible and responsible management</a:t>
            </a:r>
            <a:endParaRPr lang="da-DK" b="0" i="0" dirty="0">
              <a:solidFill>
                <a:srgbClr val="211A52"/>
              </a:solidFill>
              <a:effectLst/>
            </a:endParaRPr>
          </a:p>
        </p:txBody>
      </p:sp>
      <p:pic>
        <p:nvPicPr>
          <p:cNvPr id="4" name="Pladsholder til billede 3" descr="Et billede, der indeholder tekst, elektronik, møller&#10;&#10;Automatisk genereret beskrivelse">
            <a:extLst>
              <a:ext uri="{FF2B5EF4-FFF2-40B4-BE49-F238E27FC236}">
                <a16:creationId xmlns:a16="http://schemas.microsoft.com/office/drawing/2014/main" id="{F165E78F-9DF3-44F2-A97D-0608F5DAC57F}"/>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19802166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796698"/>
          </a:xfrm>
        </p:spPr>
        <p:txBody>
          <a:bodyPr rtlCol="0" anchor="t">
            <a:noAutofit/>
          </a:bodyPr>
          <a:lstStyle/>
          <a:p>
            <a:pPr rtl="0"/>
            <a:r>
              <a:rPr lang="en-gb" dirty="0"/>
              <a:t>VISION FOR ADMINISTRATION </a:t>
            </a:r>
            <a:br>
              <a:rPr lang="en-gb" dirty="0"/>
            </a:br>
            <a:r>
              <a:rPr lang="en-gb" dirty="0"/>
              <a:t>AND SERVICES</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rtlCol="0">
            <a:normAutofit lnSpcReduction="10000"/>
          </a:bodyPr>
          <a:lstStyle/>
          <a:p>
            <a:pPr rtl="0"/>
            <a:r>
              <a:rPr lang="en-gb" dirty="0">
                <a:solidFill>
                  <a:srgbClr val="211A52"/>
                </a:solidFill>
              </a:rPr>
              <a:t>E</a:t>
            </a:r>
            <a:r>
              <a:rPr lang="en-gb" b="0" i="0" dirty="0">
                <a:solidFill>
                  <a:srgbClr val="211A52"/>
                </a:solidFill>
                <a:effectLst/>
                <a:latin typeface="+mn-lt"/>
              </a:rPr>
              <a:t>xemplary cooperation between technical-administrative services and scientific environments </a:t>
            </a:r>
          </a:p>
          <a:p>
            <a:pPr marL="0" indent="0" rtl="0">
              <a:buNone/>
            </a:pPr>
            <a:endParaRPr lang="da-DK" b="0" i="0" dirty="0">
              <a:solidFill>
                <a:srgbClr val="211A52"/>
              </a:solidFill>
              <a:effectLst/>
            </a:endParaRPr>
          </a:p>
          <a:p>
            <a:pPr rtl="0"/>
            <a:r>
              <a:rPr lang="en-gb" dirty="0">
                <a:solidFill>
                  <a:srgbClr val="211A52"/>
                </a:solidFill>
              </a:rPr>
              <a:t>A</a:t>
            </a:r>
            <a:r>
              <a:rPr lang="en-gb" b="0" i="0" dirty="0">
                <a:solidFill>
                  <a:srgbClr val="211A52"/>
                </a:solidFill>
                <a:effectLst/>
                <a:latin typeface="+mn-lt"/>
              </a:rPr>
              <a:t>dministrative services are quality-conscious, efficient and user-oriented</a:t>
            </a:r>
          </a:p>
          <a:p>
            <a:pPr marL="0" indent="0" rtl="0">
              <a:buNone/>
            </a:pPr>
            <a:endParaRPr lang="da-DK" b="0" i="0" dirty="0">
              <a:solidFill>
                <a:srgbClr val="211A52"/>
              </a:solidFill>
              <a:effectLst/>
              <a:latin typeface="+mn-lt"/>
            </a:endParaRPr>
          </a:p>
          <a:p>
            <a:pPr rtl="0"/>
            <a:r>
              <a:rPr lang="en-gb" dirty="0">
                <a:solidFill>
                  <a:srgbClr val="211A52"/>
                </a:solidFill>
              </a:rPr>
              <a:t>A</a:t>
            </a:r>
            <a:r>
              <a:rPr lang="en-gb" b="0" i="0" dirty="0">
                <a:solidFill>
                  <a:srgbClr val="211A52"/>
                </a:solidFill>
                <a:effectLst/>
                <a:latin typeface="+mn-lt"/>
              </a:rPr>
              <a:t>dministrative services create joint digital solutions with user-friendliness and security at the centre</a:t>
            </a:r>
            <a:endParaRPr lang="da-DK" b="0" i="0" dirty="0">
              <a:solidFill>
                <a:srgbClr val="211A52"/>
              </a:solidFill>
              <a:effectLst/>
            </a:endParaRPr>
          </a:p>
        </p:txBody>
      </p:sp>
      <p:pic>
        <p:nvPicPr>
          <p:cNvPr id="8" name="Pladsholder til billede 7" descr="Et billede, der indeholder person&#10;&#10;Automatisk genereret beskrivelse">
            <a:extLst>
              <a:ext uri="{FF2B5EF4-FFF2-40B4-BE49-F238E27FC236}">
                <a16:creationId xmlns:a16="http://schemas.microsoft.com/office/drawing/2014/main" id="{DD6D823A-3AA2-4CC3-B16A-1F700AEFF37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407595926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lede 9">
            <a:extLst>
              <a:ext uri="{FF2B5EF4-FFF2-40B4-BE49-F238E27FC236}">
                <a16:creationId xmlns:a16="http://schemas.microsoft.com/office/drawing/2014/main" id="{35F763B0-2C60-4AEE-8423-68E613A019A5}"/>
              </a:ext>
            </a:extLst>
          </p:cNvPr>
          <p:cNvPicPr>
            <a:picLocks noChangeAspect="1"/>
          </p:cNvPicPr>
          <p:nvPr/>
        </p:nvPicPr>
        <p:blipFill>
          <a:blip r:embed="rId3" cstate="print">
            <a:alphaModFix amt="35000"/>
            <a:extLst>
              <a:ext uri="{28A0092B-C50C-407E-A947-70E740481C1C}">
                <a14:useLocalDpi xmlns:a14="http://schemas.microsoft.com/office/drawing/2010/main" val="0"/>
              </a:ext>
            </a:extLst>
          </a:blip>
          <a:stretch>
            <a:fillRect/>
          </a:stretch>
        </p:blipFill>
        <p:spPr>
          <a:xfrm>
            <a:off x="0" y="-888284"/>
            <a:ext cx="12192000" cy="8097672"/>
          </a:xfrm>
          <a:prstGeom prst="rect">
            <a:avLst/>
          </a:prstGeom>
        </p:spPr>
      </p:pic>
      <p:sp>
        <p:nvSpPr>
          <p:cNvPr id="3" name="Titel 2">
            <a:extLst>
              <a:ext uri="{FF2B5EF4-FFF2-40B4-BE49-F238E27FC236}">
                <a16:creationId xmlns:a16="http://schemas.microsoft.com/office/drawing/2014/main" id="{783ACD71-6F6A-451B-9ED6-BF11A62F2D1E}"/>
              </a:ext>
            </a:extLst>
          </p:cNvPr>
          <p:cNvSpPr>
            <a:spLocks noGrp="1"/>
          </p:cNvSpPr>
          <p:nvPr>
            <p:ph type="title"/>
          </p:nvPr>
        </p:nvSpPr>
        <p:spPr>
          <a:xfrm>
            <a:off x="751637" y="967097"/>
            <a:ext cx="10234569" cy="1036319"/>
          </a:xfrm>
          <a:noFill/>
        </p:spPr>
        <p:txBody>
          <a:bodyPr rtlCol="0"/>
          <a:lstStyle/>
          <a:p>
            <a:pPr algn="l" rtl="0"/>
            <a:r>
              <a:rPr lang="en-GB" sz="2800" dirty="0"/>
              <a:t>Prioritised Goals for 2024</a:t>
            </a:r>
          </a:p>
        </p:txBody>
      </p:sp>
      <p:sp>
        <p:nvSpPr>
          <p:cNvPr id="11" name="Pladsholder til tekst 3">
            <a:extLst>
              <a:ext uri="{FF2B5EF4-FFF2-40B4-BE49-F238E27FC236}">
                <a16:creationId xmlns:a16="http://schemas.microsoft.com/office/drawing/2014/main" id="{54B5A8BD-243E-4ACD-BC34-24AA639D8DC3}"/>
              </a:ext>
            </a:extLst>
          </p:cNvPr>
          <p:cNvSpPr>
            <a:spLocks noGrp="1"/>
          </p:cNvSpPr>
          <p:nvPr>
            <p:ph type="body" sz="quarter" idx="12"/>
          </p:nvPr>
        </p:nvSpPr>
        <p:spPr>
          <a:xfrm>
            <a:off x="751637" y="1917865"/>
            <a:ext cx="5229891" cy="5120226"/>
          </a:xfrm>
          <a:noFill/>
        </p:spPr>
        <p:txBody>
          <a:bodyPr rtlCol="0">
            <a:normAutofit/>
          </a:bodyPr>
          <a:lstStyle/>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1. Education</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1.1 Integration of SSH and STEM competences in AAU degree programmes</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1.2 Strengthening of lifelong learning by offering more and new types of attractive continuing </a:t>
            </a:r>
            <a:r>
              <a:rPr lang="en-GB" sz="1200" spc="0" dirty="0">
                <a:solidFill>
                  <a:srgbClr val="211A52"/>
                </a:solidFill>
                <a:latin typeface="Arial"/>
              </a:rPr>
              <a:t>and further education programmes</a:t>
            </a: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R="0" lvl="0" algn="l" defTabSz="685739" rtl="0" eaLnBrk="1" fontAlgn="auto" latinLnBrk="0" hangingPunct="1">
              <a:lnSpc>
                <a:spcPct val="120000"/>
              </a:lnSpc>
              <a:spcBef>
                <a:spcPts val="750"/>
              </a:spcBef>
              <a:spcAft>
                <a:spcPts val="0"/>
              </a:spcAft>
              <a:buClrTx/>
              <a:buSzTx/>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2. Research</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2.1 Mission-oriented research</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2.3 </a:t>
            </a:r>
            <a:r>
              <a:rPr lang="en-GB" sz="1200" spc="0" dirty="0">
                <a:solidFill>
                  <a:srgbClr val="211A52"/>
                </a:solidFill>
                <a:latin typeface="Arial"/>
              </a:rPr>
              <a:t>Development of a new research</a:t>
            </a:r>
            <a:r>
              <a:rPr lang="en-GB" sz="1200" b="0" i="0" u="none" strike="noStrike" kern="1200" cap="none" spc="0" normalizeH="0" noProof="0" dirty="0">
                <a:ln>
                  <a:noFill/>
                </a:ln>
                <a:solidFill>
                  <a:srgbClr val="211A52"/>
                </a:solidFill>
                <a:effectLst/>
                <a:uLnTx/>
                <a:uFillTx/>
                <a:latin typeface="Arial"/>
                <a:ea typeface="+mn-ea"/>
                <a:cs typeface="+mn-cs"/>
              </a:rPr>
              <a:t> talent programme (NEW GOAL)</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3. Knowledge collaboration</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200" b="0" i="1" u="none" strike="noStrike" kern="1200" cap="none" spc="0" normalizeH="0" noProof="0" dirty="0">
                <a:ln>
                  <a:noFill/>
                </a:ln>
                <a:solidFill>
                  <a:srgbClr val="211A52"/>
                </a:solidFill>
                <a:effectLst/>
                <a:uLnTx/>
                <a:uFillTx/>
                <a:latin typeface="Arial"/>
                <a:ea typeface="+mn-ea"/>
                <a:cs typeface="+mn-cs"/>
              </a:rPr>
              <a:t>No goals in 2024</a:t>
            </a:r>
          </a:p>
          <a:p>
            <a:pPr marR="0" lvl="0" algn="l" defTabSz="685739" rtl="0" eaLnBrk="1" fontAlgn="auto" latinLnBrk="0" hangingPunct="1">
              <a:lnSpc>
                <a:spcPct val="120000"/>
              </a:lnSpc>
              <a:spcBef>
                <a:spcPts val="750"/>
              </a:spcBef>
              <a:spcAft>
                <a:spcPts val="0"/>
              </a:spcAft>
              <a:buClrTx/>
              <a:buSzTx/>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p:txBody>
      </p:sp>
      <p:sp>
        <p:nvSpPr>
          <p:cNvPr id="12" name="Pladsholder til tekst 3">
            <a:extLst>
              <a:ext uri="{FF2B5EF4-FFF2-40B4-BE49-F238E27FC236}">
                <a16:creationId xmlns:a16="http://schemas.microsoft.com/office/drawing/2014/main" id="{6AE7E17D-5107-4875-9315-09E554486A1F}"/>
              </a:ext>
            </a:extLst>
          </p:cNvPr>
          <p:cNvSpPr txBox="1">
            <a:spLocks/>
          </p:cNvSpPr>
          <p:nvPr/>
        </p:nvSpPr>
        <p:spPr>
          <a:xfrm>
            <a:off x="6392101" y="1917865"/>
            <a:ext cx="5738580" cy="5424480"/>
          </a:xfrm>
          <a:prstGeom prst="rect">
            <a:avLst/>
          </a:prstGeom>
        </p:spPr>
        <p:txBody>
          <a:bodyPr vert="horz" lIns="0" tIns="45720" rIns="0" bIns="45720" rtlCol="0">
            <a:normAutofit/>
          </a:bodyPr>
          <a:lstStyle>
            <a:lvl1pPr marL="214313" indent="-214313" algn="l" defTabSz="685739" rtl="0" eaLnBrk="1" latinLnBrk="0" hangingPunct="1">
              <a:lnSpc>
                <a:spcPct val="120000"/>
              </a:lnSpc>
              <a:spcBef>
                <a:spcPts val="750"/>
              </a:spcBef>
              <a:buFontTx/>
              <a:buBlip>
                <a:blip r:embed="rId4"/>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4"/>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5"/>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5"/>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5"/>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4. Communication and profiling</a:t>
            </a: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200" b="0" i="1" u="none" strike="noStrike" kern="1200" cap="none" spc="0" normalizeH="0" noProof="0" dirty="0">
                <a:ln>
                  <a:noFill/>
                </a:ln>
                <a:solidFill>
                  <a:srgbClr val="211A52"/>
                </a:solidFill>
                <a:effectLst/>
                <a:uLnTx/>
                <a:uFillTx/>
                <a:latin typeface="Arial"/>
                <a:ea typeface="+mn-ea"/>
                <a:cs typeface="+mn-cs"/>
              </a:rPr>
              <a:t>No goals in 2024</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sng"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5. Organisation and management</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200" b="0" i="1" u="none" strike="noStrike" kern="1200" cap="none" spc="0" normalizeH="0" noProof="0" dirty="0">
                <a:ln>
                  <a:noFill/>
                </a:ln>
                <a:solidFill>
                  <a:srgbClr val="211A52"/>
                </a:solidFill>
                <a:effectLst/>
                <a:uLnTx/>
                <a:uFillTx/>
                <a:latin typeface="Arial"/>
                <a:ea typeface="+mn-ea"/>
                <a:cs typeface="+mn-cs"/>
              </a:rPr>
              <a:t>No goals in 2024</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6. Administration and service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6.1 A united administrative organisation </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6.3 A strong security culture at AAU (NEW GOAL)</a:t>
            </a:r>
          </a:p>
        </p:txBody>
      </p:sp>
    </p:spTree>
    <p:extLst>
      <p:ext uri="{BB962C8B-B14F-4D97-AF65-F5344CB8AC3E}">
        <p14:creationId xmlns:p14="http://schemas.microsoft.com/office/powerpoint/2010/main" val="156347250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ladsholder til indhold 3"/>
          <p:cNvSpPr txBox="1">
            <a:spLocks/>
          </p:cNvSpPr>
          <p:nvPr/>
        </p:nvSpPr>
        <p:spPr>
          <a:xfrm>
            <a:off x="840259" y="2038067"/>
            <a:ext cx="10716039" cy="53991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rtl="0"/>
            <a:endParaRPr lang="da-DK" sz="1400">
              <a:solidFill>
                <a:srgbClr val="002060"/>
              </a:solidFill>
              <a:cs typeface="Arial" panose="020B0604020202020204" pitchFamily="34" charset="0"/>
            </a:endParaRPr>
          </a:p>
        </p:txBody>
      </p:sp>
      <p:sp>
        <p:nvSpPr>
          <p:cNvPr id="2" name="Titel 1"/>
          <p:cNvSpPr>
            <a:spLocks noGrp="1"/>
          </p:cNvSpPr>
          <p:nvPr>
            <p:ph type="title"/>
          </p:nvPr>
        </p:nvSpPr>
        <p:spPr>
          <a:xfrm>
            <a:off x="587374" y="370290"/>
            <a:ext cx="8695419" cy="1474385"/>
          </a:xfrm>
        </p:spPr>
        <p:txBody>
          <a:bodyPr rtlCol="0">
            <a:normAutofit fontScale="90000"/>
          </a:bodyPr>
          <a:lstStyle/>
          <a:p>
            <a:pPr rtl="0"/>
            <a:r>
              <a:rPr lang="da-DK" dirty="0">
                <a:solidFill>
                  <a:srgbClr val="002060"/>
                </a:solidFill>
              </a:rPr>
              <a:t>AALBORG UNIVERSITETS VISION</a:t>
            </a:r>
            <a:r>
              <a:rPr lang="en-gb" dirty="0">
                <a:solidFill>
                  <a:srgbClr val="002060"/>
                </a:solidFill>
              </a:rPr>
              <a:t> </a:t>
            </a:r>
            <a:br>
              <a:rPr lang="da-DK" dirty="0">
                <a:solidFill>
                  <a:srgbClr val="002060"/>
                </a:solidFill>
              </a:rPr>
            </a:br>
            <a:r>
              <a:rPr lang="da-DK" dirty="0">
                <a:solidFill>
                  <a:srgbClr val="002060"/>
                </a:solidFill>
              </a:rPr>
              <a:t>MOD 2021</a:t>
            </a:r>
            <a:br>
              <a:rPr lang="da-DK" dirty="0">
                <a:solidFill>
                  <a:srgbClr val="002060"/>
                </a:solidFill>
              </a:rPr>
            </a:br>
            <a:endParaRPr lang="da-DK" dirty="0"/>
          </a:p>
        </p:txBody>
      </p:sp>
      <p:sp>
        <p:nvSpPr>
          <p:cNvPr id="3" name="Pladsholder til tekst 2"/>
          <p:cNvSpPr>
            <a:spLocks noGrp="1"/>
          </p:cNvSpPr>
          <p:nvPr>
            <p:ph type="body" sz="quarter" idx="12"/>
          </p:nvPr>
        </p:nvSpPr>
        <p:spPr>
          <a:xfrm>
            <a:off x="587374" y="2065337"/>
            <a:ext cx="10679340" cy="3703696"/>
          </a:xfrm>
        </p:spPr>
        <p:txBody>
          <a:bodyPr rtlCol="0">
            <a:normAutofit/>
          </a:bodyPr>
          <a:lstStyle/>
          <a:p>
            <a:pPr rtl="0"/>
            <a:r>
              <a:rPr lang="da-DK" dirty="0"/>
              <a:t>AAU fungerer og anerkendes som et universitet med en </a:t>
            </a:r>
            <a:r>
              <a:rPr lang="da-DK" b="1" dirty="0"/>
              <a:t>unik profil </a:t>
            </a:r>
            <a:r>
              <a:rPr lang="da-DK" dirty="0"/>
              <a:t>og med </a:t>
            </a:r>
            <a:r>
              <a:rPr lang="da-DK" b="1" dirty="0"/>
              <a:t>høj kvalitet </a:t>
            </a:r>
            <a:r>
              <a:rPr lang="da-DK" dirty="0"/>
              <a:t>i alle aktiviteter. </a:t>
            </a:r>
          </a:p>
          <a:p>
            <a:pPr rtl="0"/>
            <a:r>
              <a:rPr lang="da-DK" dirty="0"/>
              <a:t>AAU er internationalt anerkendt for </a:t>
            </a:r>
            <a:r>
              <a:rPr lang="da-DK" b="1" dirty="0"/>
              <a:t>fremragende problem- og løsningsorienteret forskning</a:t>
            </a:r>
            <a:r>
              <a:rPr lang="da-DK" dirty="0"/>
              <a:t>.</a:t>
            </a:r>
          </a:p>
          <a:p>
            <a:pPr rtl="0"/>
            <a:r>
              <a:rPr lang="da-DK" dirty="0"/>
              <a:t>AAU uddanner </a:t>
            </a:r>
            <a:r>
              <a:rPr lang="da-DK" b="1" dirty="0"/>
              <a:t>studerende til fremtidens samfund</a:t>
            </a:r>
            <a:r>
              <a:rPr lang="da-DK" dirty="0"/>
              <a:t>.</a:t>
            </a:r>
          </a:p>
          <a:p>
            <a:pPr rtl="0"/>
            <a:r>
              <a:rPr lang="da-DK" dirty="0"/>
              <a:t>AAU </a:t>
            </a:r>
            <a:r>
              <a:rPr lang="da-DK" b="1" dirty="0"/>
              <a:t>udlever</a:t>
            </a:r>
            <a:r>
              <a:rPr lang="da-DK" dirty="0"/>
              <a:t> </a:t>
            </a:r>
            <a:r>
              <a:rPr lang="da-DK" b="1" dirty="0"/>
              <a:t>dets grundprincipper</a:t>
            </a:r>
            <a:r>
              <a:rPr lang="da-DK" dirty="0"/>
              <a:t> for problem- og projektbaseret læring og er internatonalt anerkendt for læringsformens dokumenterede resultater. </a:t>
            </a:r>
          </a:p>
          <a:p>
            <a:pPr rtl="0"/>
            <a:r>
              <a:rPr lang="da-DK" dirty="0"/>
              <a:t>AAU er en </a:t>
            </a:r>
            <a:r>
              <a:rPr lang="da-DK" b="1" dirty="0"/>
              <a:t>attraktiv samarbejdspartner </a:t>
            </a:r>
            <a:r>
              <a:rPr lang="da-DK" dirty="0"/>
              <a:t>for virksomheder, myndigheder og institutioner, og vores vidensamarbejder er gensidige, fokuserede og særligt udvalgte. </a:t>
            </a:r>
            <a:endParaRPr lang="en-US" dirty="0"/>
          </a:p>
        </p:txBody>
      </p:sp>
      <p:pic>
        <p:nvPicPr>
          <p:cNvPr id="4" name="Billed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926924"/>
            <a:ext cx="12349290" cy="8243152"/>
          </a:xfrm>
          <a:prstGeom prst="rect">
            <a:avLst/>
          </a:prstGeom>
        </p:spPr>
      </p:pic>
      <p:sp>
        <p:nvSpPr>
          <p:cNvPr id="6" name="Titel 2"/>
          <p:cNvSpPr txBox="1">
            <a:spLocks/>
          </p:cNvSpPr>
          <p:nvPr/>
        </p:nvSpPr>
        <p:spPr>
          <a:xfrm>
            <a:off x="2441575" y="2676493"/>
            <a:ext cx="7341129" cy="1036319"/>
          </a:xfrm>
          <a:prstGeom prst="rect">
            <a:avLst/>
          </a:prstGeom>
          <a:solidFill>
            <a:schemeClr val="bg1"/>
          </a:solidFill>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pPr algn="ctr"/>
            <a:r>
              <a:rPr lang="en-gb" dirty="0">
                <a:solidFill>
                  <a:srgbClr val="211A52"/>
                </a:solidFill>
              </a:rPr>
              <a:t>SUSTAINABILITY ON AAU</a:t>
            </a:r>
            <a:br>
              <a:rPr lang="da-DK" dirty="0">
                <a:solidFill>
                  <a:srgbClr val="211A52"/>
                </a:solidFill>
              </a:rPr>
            </a:br>
            <a:endParaRPr lang="da-DK" dirty="0"/>
          </a:p>
        </p:txBody>
      </p:sp>
    </p:spTree>
    <p:extLst>
      <p:ext uri="{BB962C8B-B14F-4D97-AF65-F5344CB8AC3E}">
        <p14:creationId xmlns:p14="http://schemas.microsoft.com/office/powerpoint/2010/main" val="397577661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6978347" cy="1621619"/>
          </a:xfrm>
        </p:spPr>
        <p:txBody>
          <a:bodyPr/>
          <a:lstStyle/>
          <a:p>
            <a:r>
              <a:rPr lang="en-US" sz="2400" dirty="0"/>
              <a:t>AALBORG UNIVERSITY POLICY ON BALANCED AND SUSTAINABLE DEVELOPMENT</a:t>
            </a:r>
            <a:r>
              <a:rPr lang="da-DK" sz="1100" dirty="0"/>
              <a:t>(EXCERPT)</a:t>
            </a:r>
            <a:endParaRPr lang="da-DK" sz="2400" dirty="0"/>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4367418"/>
          </a:xfrm>
        </p:spPr>
        <p:txBody>
          <a:bodyPr>
            <a:normAutofit fontScale="85000" lnSpcReduction="20000"/>
          </a:bodyPr>
          <a:lstStyle/>
          <a:p>
            <a:pPr marL="0" indent="0">
              <a:buNone/>
            </a:pPr>
            <a:r>
              <a:rPr lang="da-DK" sz="1600" dirty="0">
                <a:solidFill>
                  <a:srgbClr val="211A52"/>
                </a:solidFill>
                <a:latin typeface="Arial"/>
              </a:rPr>
              <a:t>AAU </a:t>
            </a:r>
            <a:r>
              <a:rPr lang="en-US" sz="1600" dirty="0" err="1">
                <a:solidFill>
                  <a:srgbClr val="211A52"/>
                </a:solidFill>
                <a:latin typeface="Arial"/>
              </a:rPr>
              <a:t>endeavours</a:t>
            </a:r>
            <a:r>
              <a:rPr lang="da-DK" sz="1600" dirty="0">
                <a:solidFill>
                  <a:srgbClr val="211A52"/>
                </a:solidFill>
                <a:latin typeface="Arial"/>
              </a:rPr>
              <a:t> to:</a:t>
            </a:r>
            <a:endParaRPr lang="da-DK" dirty="0"/>
          </a:p>
          <a:p>
            <a:endParaRPr lang="da-DK" dirty="0"/>
          </a:p>
          <a:p>
            <a:r>
              <a:rPr lang="en-US" dirty="0">
                <a:solidFill>
                  <a:srgbClr val="211A52"/>
                </a:solidFill>
              </a:rPr>
              <a:t>Integrate environmental, financial and social sustainability at all levels of all strategic and operational activities</a:t>
            </a:r>
          </a:p>
          <a:p>
            <a:pPr marL="0" indent="0">
              <a:buNone/>
            </a:pPr>
            <a:endParaRPr lang="en-US" dirty="0">
              <a:solidFill>
                <a:srgbClr val="211A52"/>
              </a:solidFill>
            </a:endParaRPr>
          </a:p>
          <a:p>
            <a:r>
              <a:rPr lang="en-US" dirty="0"/>
              <a:t>Embody openness, co-determination and equal opportunities for all and a high level of diversity among staff and students </a:t>
            </a:r>
          </a:p>
          <a:p>
            <a:endParaRPr lang="en-US" dirty="0"/>
          </a:p>
          <a:p>
            <a:r>
              <a:rPr lang="en-US" dirty="0"/>
              <a:t>Offer the highest quality education that prepares graduates with knowledge, commitment, critical thinking and practical tools that enable them to contribute to a sustainable society</a:t>
            </a:r>
          </a:p>
          <a:p>
            <a:endParaRPr lang="da-DK" dirty="0"/>
          </a:p>
          <a:p>
            <a:r>
              <a:rPr lang="en-US" dirty="0"/>
              <a:t>Deliver the highest quality research that contributes to sustainable and innovative solutions to societal challenges</a:t>
            </a:r>
            <a:r>
              <a:rPr lang="da-DK" dirty="0"/>
              <a:t> </a:t>
            </a:r>
            <a:br>
              <a:rPr lang="da-DK" dirty="0"/>
            </a:br>
            <a:r>
              <a:rPr lang="da-DK" dirty="0"/>
              <a:t> </a:t>
            </a:r>
          </a:p>
          <a:p>
            <a:r>
              <a:rPr lang="en-US" dirty="0"/>
              <a:t>Take preventive measures to protect the environment and prevent the environmental impact of the operation of AAU</a:t>
            </a:r>
          </a:p>
          <a:p>
            <a:endParaRPr lang="en-US" dirty="0"/>
          </a:p>
          <a:p>
            <a:r>
              <a:rPr lang="en-US" dirty="0"/>
              <a:t>Work with partners who contribute to sustainable development and promote sustainable development in conjunction with local, national and global actors</a:t>
            </a:r>
            <a:endParaRPr lang="da-DK" dirty="0"/>
          </a:p>
          <a:p>
            <a:endParaRPr lang="da-DK" dirty="0"/>
          </a:p>
        </p:txBody>
      </p:sp>
      <p:pic>
        <p:nvPicPr>
          <p:cNvPr id="7" name="Pladsholder til billede 2">
            <a:extLst>
              <a:ext uri="{FF2B5EF4-FFF2-40B4-BE49-F238E27FC236}">
                <a16:creationId xmlns:a16="http://schemas.microsoft.com/office/drawing/2014/main" id="{CA91BBA8-3C98-4E01-9A1E-8B65CBF0A39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a:xfrm>
            <a:off x="7439025" y="0"/>
            <a:ext cx="4752975" cy="6858000"/>
          </a:xfrm>
          <a:prstGeom prst="rect">
            <a:avLst/>
          </a:prstGeom>
        </p:spPr>
      </p:pic>
    </p:spTree>
    <p:extLst>
      <p:ext uri="{BB962C8B-B14F-4D97-AF65-F5344CB8AC3E}">
        <p14:creationId xmlns:p14="http://schemas.microsoft.com/office/powerpoint/2010/main" val="34485633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05730" y="383766"/>
            <a:ext cx="6662513" cy="1126627"/>
          </a:xfrm>
        </p:spPr>
        <p:txBody>
          <a:bodyPr rtlCol="0"/>
          <a:lstStyle/>
          <a:p>
            <a:pPr rtl="0"/>
            <a:r>
              <a:rPr lang="en-GB" sz="3400" dirty="0"/>
              <a:t>CLIMATE GOALS FOR AAU</a:t>
            </a:r>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3752115"/>
          </a:xfrm>
        </p:spPr>
        <p:txBody>
          <a:bodyPr rtlCol="0"/>
          <a:lstStyle/>
          <a:p>
            <a:pPr rtl="0"/>
            <a:r>
              <a:rPr lang="en-GB" dirty="0"/>
              <a:t>AAU has reduced greenhouse gas emissions by 70% by 2030 (compared to 1990)</a:t>
            </a:r>
          </a:p>
          <a:p>
            <a:pPr marL="0" indent="0" rtl="0">
              <a:buNone/>
            </a:pPr>
            <a:endParaRPr lang="da-DK" dirty="0"/>
          </a:p>
          <a:p>
            <a:pPr rtl="0"/>
            <a:r>
              <a:rPr lang="en-GB" dirty="0"/>
              <a:t>AAU is climate neutral by 2045</a:t>
            </a:r>
          </a:p>
          <a:p>
            <a:pPr rtl="0"/>
            <a:endParaRPr lang="da-DK" dirty="0"/>
          </a:p>
          <a:p>
            <a:pPr rtl="0"/>
            <a:r>
              <a:rPr lang="en-GB" dirty="0">
                <a:solidFill>
                  <a:srgbClr val="211A52"/>
                </a:solidFill>
              </a:rPr>
              <a:t>AAU will contribute to Denmark achieving the 70% target by 2023 and climate neutrality by 2045 in the best and cheapest way, as well as work on making it technologically, organisationally and humanely possible to fine-tune these goals. </a:t>
            </a:r>
          </a:p>
          <a:p>
            <a:pPr rtl="0"/>
            <a:endParaRPr lang="da-DK" dirty="0"/>
          </a:p>
        </p:txBody>
      </p:sp>
      <p:pic>
        <p:nvPicPr>
          <p:cNvPr id="10" name="Pladsholder til billede 9" descr="Et billede, der indeholder blomst, kage, plante, dekoreret&#10;&#10;Automatisk genereret beskrivelse">
            <a:extLst>
              <a:ext uri="{FF2B5EF4-FFF2-40B4-BE49-F238E27FC236}">
                <a16:creationId xmlns:a16="http://schemas.microsoft.com/office/drawing/2014/main" id="{B94899F3-25F6-4721-ACCF-1F04B41C341F}"/>
              </a:ext>
            </a:extLst>
          </p:cNvPr>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98844443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REVENUE</a:t>
            </a:r>
            <a:br>
              <a:rPr lang="da-DK" dirty="0"/>
            </a:br>
            <a:br>
              <a:rPr lang="da-DK" dirty="0"/>
            </a:br>
            <a:endParaRPr lang="da-DK" dirty="0"/>
          </a:p>
        </p:txBody>
      </p:sp>
      <p:sp>
        <p:nvSpPr>
          <p:cNvPr id="4" name="Pladsholder til tekst 6"/>
          <p:cNvSpPr txBox="1">
            <a:spLocks/>
          </p:cNvSpPr>
          <p:nvPr/>
        </p:nvSpPr>
        <p:spPr>
          <a:xfrm>
            <a:off x="685346" y="1999488"/>
            <a:ext cx="4690878" cy="3861017"/>
          </a:xfrm>
          <a:prstGeom prst="rect">
            <a:avLst/>
          </a:prstGeom>
        </p:spPr>
        <p:txBody>
          <a:bodyPr>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en-US" altLang="da-DK" sz="2000" b="0" i="0" u="none" strike="noStrike" kern="1200" cap="none" spc="0" normalizeH="0" baseline="0" noProof="0" dirty="0">
                <a:ln>
                  <a:noFill/>
                </a:ln>
                <a:solidFill>
                  <a:srgbClr val="211A52"/>
                </a:solidFill>
                <a:effectLst/>
                <a:uLnTx/>
                <a:uFillTx/>
                <a:latin typeface="Arial"/>
                <a:ea typeface="+mn-ea"/>
                <a:cs typeface="+mn-cs"/>
              </a:rPr>
              <a:t>MILL. DKK </a:t>
            </a:r>
            <a:r>
              <a:rPr kumimoji="0" lang="da-DK" altLang="da-DK" sz="2000" b="0"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rPr>
              <a:t>(2024):</a:t>
            </a:r>
          </a:p>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da-DK" altLang="da-DK" sz="2000" b="1"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rPr>
              <a:t>Total </a:t>
            </a:r>
            <a:r>
              <a:rPr lang="da-DK" altLang="da-DK" sz="2000" b="1" dirty="0">
                <a:solidFill>
                  <a:srgbClr val="002654"/>
                </a:solidFill>
                <a:latin typeface="Arial" panose="020B0604020202020204" pitchFamily="34" charset="0"/>
                <a:cs typeface="Arial" panose="020B0604020202020204" pitchFamily="34" charset="0"/>
              </a:rPr>
              <a:t>3,297</a:t>
            </a:r>
            <a:endParaRPr kumimoji="0" lang="da-DK" altLang="da-DK" sz="2000" b="1"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endParaRPr>
          </a:p>
        </p:txBody>
      </p:sp>
      <p:graphicFrame>
        <p:nvGraphicFramePr>
          <p:cNvPr id="7" name="Diagram 6">
            <a:extLst>
              <a:ext uri="{FF2B5EF4-FFF2-40B4-BE49-F238E27FC236}">
                <a16:creationId xmlns:a16="http://schemas.microsoft.com/office/drawing/2014/main" id="{1F662EB4-FE7F-470C-9756-CF6AE596C002}"/>
              </a:ext>
            </a:extLst>
          </p:cNvPr>
          <p:cNvGraphicFramePr/>
          <p:nvPr>
            <p:extLst>
              <p:ext uri="{D42A27DB-BD31-4B8C-83A1-F6EECF244321}">
                <p14:modId xmlns:p14="http://schemas.microsoft.com/office/powerpoint/2010/main" val="3799778343"/>
              </p:ext>
            </p:extLst>
          </p:nvPr>
        </p:nvGraphicFramePr>
        <p:xfrm>
          <a:off x="4003380" y="868296"/>
          <a:ext cx="7868451" cy="533150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66477847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991F4A1-9598-45E6-880A-47CD68CAB6D3}"/>
              </a:ext>
            </a:extLst>
          </p:cNvPr>
          <p:cNvSpPr>
            <a:spLocks noGrp="1"/>
          </p:cNvSpPr>
          <p:nvPr>
            <p:ph type="title"/>
          </p:nvPr>
        </p:nvSpPr>
        <p:spPr>
          <a:xfrm>
            <a:off x="587374" y="359273"/>
            <a:ext cx="11148824" cy="1621619"/>
          </a:xfrm>
        </p:spPr>
        <p:txBody>
          <a:bodyPr/>
          <a:lstStyle/>
          <a:p>
            <a:r>
              <a:rPr lang="en-GB" dirty="0"/>
              <a:t>SUSTAINABLE DEVELOPMENT AT THE HIGHEST INTERNATIONAL LEVEL</a:t>
            </a:r>
            <a:endParaRPr lang="da-DK" dirty="0"/>
          </a:p>
        </p:txBody>
      </p:sp>
      <p:pic>
        <p:nvPicPr>
          <p:cNvPr id="4" name="Billede 3">
            <a:extLst>
              <a:ext uri="{FF2B5EF4-FFF2-40B4-BE49-F238E27FC236}">
                <a16:creationId xmlns:a16="http://schemas.microsoft.com/office/drawing/2014/main" id="{4EEAAFE2-7C91-40DD-B51C-8BD800731A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84025" y="2058048"/>
            <a:ext cx="2207804" cy="2207804"/>
          </a:xfrm>
          <a:prstGeom prst="rect">
            <a:avLst/>
          </a:prstGeom>
        </p:spPr>
      </p:pic>
      <p:sp>
        <p:nvSpPr>
          <p:cNvPr id="9" name="Tekstfelt 8">
            <a:extLst>
              <a:ext uri="{FF2B5EF4-FFF2-40B4-BE49-F238E27FC236}">
                <a16:creationId xmlns:a16="http://schemas.microsoft.com/office/drawing/2014/main" id="{F5012C58-E846-4111-82EE-DC102A3919A6}"/>
              </a:ext>
            </a:extLst>
          </p:cNvPr>
          <p:cNvSpPr txBox="1"/>
          <p:nvPr/>
        </p:nvSpPr>
        <p:spPr>
          <a:xfrm>
            <a:off x="1006574" y="4347458"/>
            <a:ext cx="447058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AMONG THE BEST IN SUSTAINABLE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DEVELOPMENT</a:t>
            </a:r>
          </a:p>
        </p:txBody>
      </p:sp>
      <p:sp>
        <p:nvSpPr>
          <p:cNvPr id="10" name="Tekstfelt 9">
            <a:extLst>
              <a:ext uri="{FF2B5EF4-FFF2-40B4-BE49-F238E27FC236}">
                <a16:creationId xmlns:a16="http://schemas.microsoft.com/office/drawing/2014/main" id="{A27EBB7B-D70D-4EEA-B6BD-D1DB0032D9B8}"/>
              </a:ext>
            </a:extLst>
          </p:cNvPr>
          <p:cNvSpPr txBox="1"/>
          <p:nvPr/>
        </p:nvSpPr>
        <p:spPr>
          <a:xfrm>
            <a:off x="1006575" y="5266985"/>
            <a:ext cx="3557392"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AAU is ranked no. 9 in the world in the overall assessment of contributions to the UN’s Sustainable Development Goals </a:t>
            </a:r>
          </a:p>
        </p:txBody>
      </p:sp>
      <p:pic>
        <p:nvPicPr>
          <p:cNvPr id="14" name="Billede 13">
            <a:extLst>
              <a:ext uri="{FF2B5EF4-FFF2-40B4-BE49-F238E27FC236}">
                <a16:creationId xmlns:a16="http://schemas.microsoft.com/office/drawing/2014/main" id="{942C19B9-51ED-96AE-6041-929B898D0A92}"/>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096000" y="2406034"/>
            <a:ext cx="1501224" cy="1501224"/>
          </a:xfrm>
          <a:prstGeom prst="rect">
            <a:avLst/>
          </a:prstGeom>
        </p:spPr>
      </p:pic>
      <p:pic>
        <p:nvPicPr>
          <p:cNvPr id="15" name="Billede 14">
            <a:extLst>
              <a:ext uri="{FF2B5EF4-FFF2-40B4-BE49-F238E27FC236}">
                <a16:creationId xmlns:a16="http://schemas.microsoft.com/office/drawing/2014/main" id="{B2B7365D-B20C-1B99-72FC-A8D30AF9A1A9}"/>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9747511" y="2423570"/>
            <a:ext cx="1501200" cy="1501200"/>
          </a:xfrm>
          <a:prstGeom prst="rect">
            <a:avLst/>
          </a:prstGeom>
        </p:spPr>
      </p:pic>
      <p:pic>
        <p:nvPicPr>
          <p:cNvPr id="17" name="Billede 16">
            <a:extLst>
              <a:ext uri="{FF2B5EF4-FFF2-40B4-BE49-F238E27FC236}">
                <a16:creationId xmlns:a16="http://schemas.microsoft.com/office/drawing/2014/main" id="{39836C48-536F-329A-D351-A1F657D17512}"/>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7909151" y="2406034"/>
            <a:ext cx="1501200" cy="1501200"/>
          </a:xfrm>
          <a:prstGeom prst="rect">
            <a:avLst/>
          </a:prstGeom>
        </p:spPr>
      </p:pic>
      <p:sp>
        <p:nvSpPr>
          <p:cNvPr id="18" name="Tekstfelt 17">
            <a:extLst>
              <a:ext uri="{FF2B5EF4-FFF2-40B4-BE49-F238E27FC236}">
                <a16:creationId xmlns:a16="http://schemas.microsoft.com/office/drawing/2014/main" id="{377561E2-2FC5-763A-5FC7-D8B9AE792727}"/>
              </a:ext>
            </a:extLst>
          </p:cNvPr>
          <p:cNvSpPr txBox="1"/>
          <p:nvPr/>
        </p:nvSpPr>
        <p:spPr>
          <a:xfrm>
            <a:off x="5837936" y="4347458"/>
            <a:ext cx="6244136" cy="584775"/>
          </a:xfrm>
          <a:prstGeom prst="rect">
            <a:avLst/>
          </a:prstGeom>
          <a:noFill/>
        </p:spPr>
        <p:txBody>
          <a:bodyPr wrap="square" rtlCol="0">
            <a:spAutoFit/>
          </a:bodyPr>
          <a:lstStyle/>
          <a:p>
            <a:pPr defTabSz="914400">
              <a:defRPr/>
            </a:pPr>
            <a:r>
              <a:rPr lang="en-GB" sz="1600" b="1" dirty="0">
                <a:solidFill>
                  <a:srgbClr val="211A52"/>
                </a:solidFill>
                <a:latin typeface="Arial Black"/>
              </a:rPr>
              <a:t>AMONG THE </a:t>
            </a:r>
            <a:r>
              <a:rPr kumimoji="0" lang="en-GB" sz="1600" b="1" i="0" u="none" strike="noStrike" kern="1200" cap="none" spc="0" normalizeH="0" baseline="0" noProof="0" dirty="0">
                <a:ln>
                  <a:noFill/>
                </a:ln>
                <a:solidFill>
                  <a:srgbClr val="211A52"/>
                </a:solidFill>
                <a:effectLst/>
                <a:uLnTx/>
                <a:uFillTx/>
                <a:latin typeface="Arial Black"/>
                <a:ea typeface="+mn-ea"/>
                <a:cs typeface="+mn-cs"/>
              </a:rPr>
              <a:t>TOP CONTRIBUTORS FOR SDG 4, 10 </a:t>
            </a:r>
          </a:p>
          <a:p>
            <a:pPr defTabSz="914400">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AND 17</a:t>
            </a:r>
            <a:endParaRPr kumimoji="0" lang="da-DK" sz="1600" b="1" i="0" u="none" strike="noStrike" kern="1200" cap="none" spc="0" normalizeH="0" baseline="0" noProof="0" dirty="0">
              <a:ln>
                <a:noFill/>
              </a:ln>
              <a:solidFill>
                <a:srgbClr val="211A52"/>
              </a:solidFill>
              <a:effectLst/>
              <a:uLnTx/>
              <a:uFillTx/>
              <a:latin typeface="Arial Black"/>
              <a:ea typeface="+mn-ea"/>
              <a:cs typeface="+mn-cs"/>
            </a:endParaRPr>
          </a:p>
        </p:txBody>
      </p:sp>
      <p:sp>
        <p:nvSpPr>
          <p:cNvPr id="19" name="Tekstfelt 18">
            <a:extLst>
              <a:ext uri="{FF2B5EF4-FFF2-40B4-BE49-F238E27FC236}">
                <a16:creationId xmlns:a16="http://schemas.microsoft.com/office/drawing/2014/main" id="{BDA13901-01F4-B0EF-5AC5-6F9A5DFBD006}"/>
              </a:ext>
            </a:extLst>
          </p:cNvPr>
          <p:cNvSpPr txBox="1"/>
          <p:nvPr/>
        </p:nvSpPr>
        <p:spPr>
          <a:xfrm>
            <a:off x="5837936" y="5159263"/>
            <a:ext cx="5410775" cy="523220"/>
          </a:xfrm>
          <a:prstGeom prst="rect">
            <a:avLst/>
          </a:prstGeom>
          <a:noFill/>
        </p:spPr>
        <p:txBody>
          <a:bodyPr wrap="square" rtlCol="0">
            <a:spAutoFit/>
          </a:bodyPr>
          <a:lstStyle/>
          <a:p>
            <a:pPr defTabSz="914400">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is </a:t>
            </a:r>
            <a:r>
              <a:rPr kumimoji="0" lang="da-DK" sz="1400" b="0" i="0" u="none" strike="noStrike" kern="1200" cap="none" spc="0" normalizeH="0" baseline="0" noProof="0" dirty="0" err="1">
                <a:ln>
                  <a:noFill/>
                </a:ln>
                <a:solidFill>
                  <a:srgbClr val="211A52"/>
                </a:solidFill>
                <a:effectLst/>
                <a:uLnTx/>
                <a:uFillTx/>
                <a:latin typeface="Arial"/>
                <a:ea typeface="+mn-ea"/>
                <a:cs typeface="+mn-cs"/>
              </a:rPr>
              <a:t>ranked</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r>
              <a:rPr kumimoji="0" lang="en-GB" sz="1400" b="0" i="0" u="none" strike="noStrike" kern="1200" cap="none" spc="0" normalizeH="0" baseline="0" noProof="0" dirty="0">
                <a:ln>
                  <a:noFill/>
                </a:ln>
                <a:solidFill>
                  <a:srgbClr val="211A52"/>
                </a:solidFill>
                <a:effectLst/>
                <a:uLnTx/>
                <a:uFillTx/>
                <a:latin typeface="Arial"/>
                <a:ea typeface="+mn-ea"/>
                <a:cs typeface="+mn-cs"/>
              </a:rPr>
              <a:t>no. 2 in the world in SDG 4 quality education, SDG 10 reduced inequality, SDG 17 partnerships for goals</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Tree>
    <p:extLst>
      <p:ext uri="{BB962C8B-B14F-4D97-AF65-F5344CB8AC3E}">
        <p14:creationId xmlns:p14="http://schemas.microsoft.com/office/powerpoint/2010/main" val="136308403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
            <a:extLst>
              <a:ext uri="{FF2B5EF4-FFF2-40B4-BE49-F238E27FC236}">
                <a16:creationId xmlns:a16="http://schemas.microsoft.com/office/drawing/2014/main" id="{AFD625E1-426D-4152-B572-C297E6F4EE0C}"/>
              </a:ext>
            </a:extLst>
          </p:cNvPr>
          <p:cNvSpPr>
            <a:spLocks/>
          </p:cNvSpPr>
          <p:nvPr/>
        </p:nvSpPr>
        <p:spPr bwMode="auto">
          <a:xfrm>
            <a:off x="5121143" y="1737406"/>
            <a:ext cx="1438418" cy="2230589"/>
          </a:xfrm>
          <a:custGeom>
            <a:avLst/>
            <a:gdLst>
              <a:gd name="T0" fmla="*/ 1707 w 3585"/>
              <a:gd name="T1" fmla="*/ 53 h 5565"/>
              <a:gd name="T2" fmla="*/ 1329 w 3585"/>
              <a:gd name="T3" fmla="*/ 302 h 5565"/>
              <a:gd name="T4" fmla="*/ 990 w 3585"/>
              <a:gd name="T5" fmla="*/ 596 h 5565"/>
              <a:gd name="T6" fmla="*/ 693 w 3585"/>
              <a:gd name="T7" fmla="*/ 934 h 5565"/>
              <a:gd name="T8" fmla="*/ 443 w 3585"/>
              <a:gd name="T9" fmla="*/ 1309 h 5565"/>
              <a:gd name="T10" fmla="*/ 244 w 3585"/>
              <a:gd name="T11" fmla="*/ 1718 h 5565"/>
              <a:gd name="T12" fmla="*/ 101 w 3585"/>
              <a:gd name="T13" fmla="*/ 2156 h 5565"/>
              <a:gd name="T14" fmla="*/ 19 w 3585"/>
              <a:gd name="T15" fmla="*/ 2618 h 5565"/>
              <a:gd name="T16" fmla="*/ 0 w 3585"/>
              <a:gd name="T17" fmla="*/ 2977 h 5565"/>
              <a:gd name="T18" fmla="*/ 12 w 3585"/>
              <a:gd name="T19" fmla="*/ 3267 h 5565"/>
              <a:gd name="T20" fmla="*/ 66 w 3585"/>
              <a:gd name="T21" fmla="*/ 3643 h 5565"/>
              <a:gd name="T22" fmla="*/ 161 w 3585"/>
              <a:gd name="T23" fmla="*/ 4004 h 5565"/>
              <a:gd name="T24" fmla="*/ 292 w 3585"/>
              <a:gd name="T25" fmla="*/ 4348 h 5565"/>
              <a:gd name="T26" fmla="*/ 459 w 3585"/>
              <a:gd name="T27" fmla="*/ 4673 h 5565"/>
              <a:gd name="T28" fmla="*/ 661 w 3585"/>
              <a:gd name="T29" fmla="*/ 4976 h 5565"/>
              <a:gd name="T30" fmla="*/ 892 w 3585"/>
              <a:gd name="T31" fmla="*/ 5255 h 5565"/>
              <a:gd name="T32" fmla="*/ 1152 w 3585"/>
              <a:gd name="T33" fmla="*/ 5508 h 5565"/>
              <a:gd name="T34" fmla="*/ 1226 w 3585"/>
              <a:gd name="T35" fmla="*/ 5525 h 5565"/>
              <a:gd name="T36" fmla="*/ 1271 w 3585"/>
              <a:gd name="T37" fmla="*/ 5377 h 5565"/>
              <a:gd name="T38" fmla="*/ 1352 w 3585"/>
              <a:gd name="T39" fmla="*/ 5248 h 5565"/>
              <a:gd name="T40" fmla="*/ 1463 w 3585"/>
              <a:gd name="T41" fmla="*/ 5144 h 5565"/>
              <a:gd name="T42" fmla="*/ 1562 w 3585"/>
              <a:gd name="T43" fmla="*/ 5087 h 5565"/>
              <a:gd name="T44" fmla="*/ 1617 w 3585"/>
              <a:gd name="T45" fmla="*/ 4821 h 5565"/>
              <a:gd name="T46" fmla="*/ 1725 w 3585"/>
              <a:gd name="T47" fmla="*/ 4474 h 5565"/>
              <a:gd name="T48" fmla="*/ 1869 w 3585"/>
              <a:gd name="T49" fmla="*/ 4141 h 5565"/>
              <a:gd name="T50" fmla="*/ 2049 w 3585"/>
              <a:gd name="T51" fmla="*/ 3824 h 5565"/>
              <a:gd name="T52" fmla="*/ 2263 w 3585"/>
              <a:gd name="T53" fmla="*/ 3526 h 5565"/>
              <a:gd name="T54" fmla="*/ 2512 w 3585"/>
              <a:gd name="T55" fmla="*/ 3252 h 5565"/>
              <a:gd name="T56" fmla="*/ 2794 w 3585"/>
              <a:gd name="T57" fmla="*/ 3004 h 5565"/>
              <a:gd name="T58" fmla="*/ 3109 w 3585"/>
              <a:gd name="T59" fmla="*/ 2783 h 5565"/>
              <a:gd name="T60" fmla="*/ 3290 w 3585"/>
              <a:gd name="T61" fmla="*/ 2680 h 5565"/>
              <a:gd name="T62" fmla="*/ 3585 w 3585"/>
              <a:gd name="T63" fmla="*/ 2540 h 5565"/>
              <a:gd name="T64" fmla="*/ 3531 w 3585"/>
              <a:gd name="T65" fmla="*/ 2233 h 5565"/>
              <a:gd name="T66" fmla="*/ 3417 w 3585"/>
              <a:gd name="T67" fmla="*/ 1841 h 5565"/>
              <a:gd name="T68" fmla="*/ 3257 w 3585"/>
              <a:gd name="T69" fmla="*/ 1470 h 5565"/>
              <a:gd name="T70" fmla="*/ 3056 w 3585"/>
              <a:gd name="T71" fmla="*/ 1123 h 5565"/>
              <a:gd name="T72" fmla="*/ 2815 w 3585"/>
              <a:gd name="T73" fmla="*/ 804 h 5565"/>
              <a:gd name="T74" fmla="*/ 2540 w 3585"/>
              <a:gd name="T75" fmla="*/ 517 h 5565"/>
              <a:gd name="T76" fmla="*/ 2232 w 3585"/>
              <a:gd name="T77" fmla="*/ 264 h 5565"/>
              <a:gd name="T78" fmla="*/ 1896 w 3585"/>
              <a:gd name="T79" fmla="*/ 48 h 5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5" h="5565">
                <a:moveTo>
                  <a:pt x="1807" y="0"/>
                </a:moveTo>
                <a:lnTo>
                  <a:pt x="1707" y="53"/>
                </a:lnTo>
                <a:lnTo>
                  <a:pt x="1514" y="171"/>
                </a:lnTo>
                <a:lnTo>
                  <a:pt x="1329" y="302"/>
                </a:lnTo>
                <a:lnTo>
                  <a:pt x="1155" y="443"/>
                </a:lnTo>
                <a:lnTo>
                  <a:pt x="990" y="596"/>
                </a:lnTo>
                <a:lnTo>
                  <a:pt x="836" y="761"/>
                </a:lnTo>
                <a:lnTo>
                  <a:pt x="693" y="934"/>
                </a:lnTo>
                <a:lnTo>
                  <a:pt x="562" y="1117"/>
                </a:lnTo>
                <a:lnTo>
                  <a:pt x="443" y="1309"/>
                </a:lnTo>
                <a:lnTo>
                  <a:pt x="336" y="1510"/>
                </a:lnTo>
                <a:lnTo>
                  <a:pt x="244" y="1718"/>
                </a:lnTo>
                <a:lnTo>
                  <a:pt x="165" y="1933"/>
                </a:lnTo>
                <a:lnTo>
                  <a:pt x="101" y="2156"/>
                </a:lnTo>
                <a:lnTo>
                  <a:pt x="52" y="2384"/>
                </a:lnTo>
                <a:lnTo>
                  <a:pt x="19" y="2618"/>
                </a:lnTo>
                <a:lnTo>
                  <a:pt x="2" y="2856"/>
                </a:lnTo>
                <a:lnTo>
                  <a:pt x="0" y="2977"/>
                </a:lnTo>
                <a:lnTo>
                  <a:pt x="1" y="3074"/>
                </a:lnTo>
                <a:lnTo>
                  <a:pt x="12" y="3267"/>
                </a:lnTo>
                <a:lnTo>
                  <a:pt x="34" y="3457"/>
                </a:lnTo>
                <a:lnTo>
                  <a:pt x="66" y="3643"/>
                </a:lnTo>
                <a:lnTo>
                  <a:pt x="108" y="3825"/>
                </a:lnTo>
                <a:lnTo>
                  <a:pt x="161" y="4004"/>
                </a:lnTo>
                <a:lnTo>
                  <a:pt x="221" y="4179"/>
                </a:lnTo>
                <a:lnTo>
                  <a:pt x="292" y="4348"/>
                </a:lnTo>
                <a:lnTo>
                  <a:pt x="372" y="4514"/>
                </a:lnTo>
                <a:lnTo>
                  <a:pt x="459" y="4673"/>
                </a:lnTo>
                <a:lnTo>
                  <a:pt x="556" y="4827"/>
                </a:lnTo>
                <a:lnTo>
                  <a:pt x="661" y="4976"/>
                </a:lnTo>
                <a:lnTo>
                  <a:pt x="773" y="5118"/>
                </a:lnTo>
                <a:lnTo>
                  <a:pt x="892" y="5255"/>
                </a:lnTo>
                <a:lnTo>
                  <a:pt x="1018" y="5385"/>
                </a:lnTo>
                <a:lnTo>
                  <a:pt x="1152" y="5508"/>
                </a:lnTo>
                <a:lnTo>
                  <a:pt x="1222" y="5565"/>
                </a:lnTo>
                <a:lnTo>
                  <a:pt x="1226" y="5525"/>
                </a:lnTo>
                <a:lnTo>
                  <a:pt x="1244" y="5449"/>
                </a:lnTo>
                <a:lnTo>
                  <a:pt x="1271" y="5377"/>
                </a:lnTo>
                <a:lnTo>
                  <a:pt x="1308" y="5310"/>
                </a:lnTo>
                <a:lnTo>
                  <a:pt x="1352" y="5248"/>
                </a:lnTo>
                <a:lnTo>
                  <a:pt x="1405" y="5193"/>
                </a:lnTo>
                <a:lnTo>
                  <a:pt x="1463" y="5144"/>
                </a:lnTo>
                <a:lnTo>
                  <a:pt x="1528" y="5104"/>
                </a:lnTo>
                <a:lnTo>
                  <a:pt x="1562" y="5087"/>
                </a:lnTo>
                <a:lnTo>
                  <a:pt x="1578" y="4997"/>
                </a:lnTo>
                <a:lnTo>
                  <a:pt x="1617" y="4821"/>
                </a:lnTo>
                <a:lnTo>
                  <a:pt x="1667" y="4646"/>
                </a:lnTo>
                <a:lnTo>
                  <a:pt x="1725" y="4474"/>
                </a:lnTo>
                <a:lnTo>
                  <a:pt x="1793" y="4306"/>
                </a:lnTo>
                <a:lnTo>
                  <a:pt x="1869" y="4141"/>
                </a:lnTo>
                <a:lnTo>
                  <a:pt x="1954" y="3981"/>
                </a:lnTo>
                <a:lnTo>
                  <a:pt x="2049" y="3824"/>
                </a:lnTo>
                <a:lnTo>
                  <a:pt x="2151" y="3673"/>
                </a:lnTo>
                <a:lnTo>
                  <a:pt x="2263" y="3526"/>
                </a:lnTo>
                <a:lnTo>
                  <a:pt x="2384" y="3386"/>
                </a:lnTo>
                <a:lnTo>
                  <a:pt x="2512" y="3252"/>
                </a:lnTo>
                <a:lnTo>
                  <a:pt x="2649" y="3124"/>
                </a:lnTo>
                <a:lnTo>
                  <a:pt x="2794" y="3004"/>
                </a:lnTo>
                <a:lnTo>
                  <a:pt x="2948" y="2890"/>
                </a:lnTo>
                <a:lnTo>
                  <a:pt x="3109" y="2783"/>
                </a:lnTo>
                <a:lnTo>
                  <a:pt x="3193" y="2734"/>
                </a:lnTo>
                <a:lnTo>
                  <a:pt x="3290" y="2680"/>
                </a:lnTo>
                <a:lnTo>
                  <a:pt x="3485" y="2583"/>
                </a:lnTo>
                <a:lnTo>
                  <a:pt x="3585" y="2540"/>
                </a:lnTo>
                <a:lnTo>
                  <a:pt x="3571" y="2437"/>
                </a:lnTo>
                <a:lnTo>
                  <a:pt x="3531" y="2233"/>
                </a:lnTo>
                <a:lnTo>
                  <a:pt x="3480" y="2034"/>
                </a:lnTo>
                <a:lnTo>
                  <a:pt x="3417" y="1841"/>
                </a:lnTo>
                <a:lnTo>
                  <a:pt x="3342" y="1652"/>
                </a:lnTo>
                <a:lnTo>
                  <a:pt x="3257" y="1470"/>
                </a:lnTo>
                <a:lnTo>
                  <a:pt x="3161" y="1293"/>
                </a:lnTo>
                <a:lnTo>
                  <a:pt x="3056" y="1123"/>
                </a:lnTo>
                <a:lnTo>
                  <a:pt x="2940" y="960"/>
                </a:lnTo>
                <a:lnTo>
                  <a:pt x="2815" y="804"/>
                </a:lnTo>
                <a:lnTo>
                  <a:pt x="2682" y="656"/>
                </a:lnTo>
                <a:lnTo>
                  <a:pt x="2540" y="517"/>
                </a:lnTo>
                <a:lnTo>
                  <a:pt x="2389" y="385"/>
                </a:lnTo>
                <a:lnTo>
                  <a:pt x="2232" y="264"/>
                </a:lnTo>
                <a:lnTo>
                  <a:pt x="2067" y="150"/>
                </a:lnTo>
                <a:lnTo>
                  <a:pt x="1896" y="48"/>
                </a:lnTo>
                <a:lnTo>
                  <a:pt x="1807" y="0"/>
                </a:lnTo>
                <a:close/>
              </a:path>
            </a:pathLst>
          </a:custGeom>
          <a:solidFill>
            <a:srgbClr val="F4B183"/>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white">
                  <a:lumMod val="65000"/>
                </a:prstClr>
              </a:solidFill>
              <a:effectLst/>
              <a:uLnTx/>
              <a:uFillTx/>
              <a:latin typeface="Calibri" panose="020F0502020204030204"/>
              <a:ea typeface="+mn-ea"/>
              <a:cs typeface="+mn-cs"/>
            </a:endParaRPr>
          </a:p>
        </p:txBody>
      </p:sp>
      <p:sp>
        <p:nvSpPr>
          <p:cNvPr id="5" name="Freeform 7">
            <a:extLst>
              <a:ext uri="{FF2B5EF4-FFF2-40B4-BE49-F238E27FC236}">
                <a16:creationId xmlns:a16="http://schemas.microsoft.com/office/drawing/2014/main" id="{078011CC-0550-4F0D-9F8C-80B196F4625C}"/>
              </a:ext>
            </a:extLst>
          </p:cNvPr>
          <p:cNvSpPr>
            <a:spLocks/>
          </p:cNvSpPr>
          <p:nvPr/>
        </p:nvSpPr>
        <p:spPr bwMode="auto">
          <a:xfrm>
            <a:off x="3894400" y="2653053"/>
            <a:ext cx="1815260" cy="1616416"/>
          </a:xfrm>
          <a:custGeom>
            <a:avLst/>
            <a:gdLst>
              <a:gd name="T0" fmla="*/ 4282 w 4528"/>
              <a:gd name="T1" fmla="*/ 3309 h 4031"/>
              <a:gd name="T2" fmla="*/ 4215 w 4528"/>
              <a:gd name="T3" fmla="*/ 3224 h 4031"/>
              <a:gd name="T4" fmla="*/ 3955 w 4528"/>
              <a:gd name="T5" fmla="*/ 2971 h 4031"/>
              <a:gd name="T6" fmla="*/ 3724 w 4528"/>
              <a:gd name="T7" fmla="*/ 2692 h 4031"/>
              <a:gd name="T8" fmla="*/ 3522 w 4528"/>
              <a:gd name="T9" fmla="*/ 2389 h 4031"/>
              <a:gd name="T10" fmla="*/ 3355 w 4528"/>
              <a:gd name="T11" fmla="*/ 2064 h 4031"/>
              <a:gd name="T12" fmla="*/ 3224 w 4528"/>
              <a:gd name="T13" fmla="*/ 1720 h 4031"/>
              <a:gd name="T14" fmla="*/ 3129 w 4528"/>
              <a:gd name="T15" fmla="*/ 1359 h 4031"/>
              <a:gd name="T16" fmla="*/ 3075 w 4528"/>
              <a:gd name="T17" fmla="*/ 983 h 4031"/>
              <a:gd name="T18" fmla="*/ 3063 w 4528"/>
              <a:gd name="T19" fmla="*/ 693 h 4031"/>
              <a:gd name="T20" fmla="*/ 3079 w 4528"/>
              <a:gd name="T21" fmla="*/ 364 h 4031"/>
              <a:gd name="T22" fmla="*/ 2995 w 4528"/>
              <a:gd name="T23" fmla="*/ 217 h 4031"/>
              <a:gd name="T24" fmla="*/ 2601 w 4528"/>
              <a:gd name="T25" fmla="*/ 96 h 4031"/>
              <a:gd name="T26" fmla="*/ 2201 w 4528"/>
              <a:gd name="T27" fmla="*/ 22 h 4031"/>
              <a:gd name="T28" fmla="*/ 1799 w 4528"/>
              <a:gd name="T29" fmla="*/ 0 h 4031"/>
              <a:gd name="T30" fmla="*/ 1400 w 4528"/>
              <a:gd name="T31" fmla="*/ 25 h 4031"/>
              <a:gd name="T32" fmla="*/ 1009 w 4528"/>
              <a:gd name="T33" fmla="*/ 97 h 4031"/>
              <a:gd name="T34" fmla="*/ 628 w 4528"/>
              <a:gd name="T35" fmla="*/ 215 h 4031"/>
              <a:gd name="T36" fmla="*/ 263 w 4528"/>
              <a:gd name="T37" fmla="*/ 377 h 4031"/>
              <a:gd name="T38" fmla="*/ 3 w 4528"/>
              <a:gd name="T39" fmla="*/ 526 h 4031"/>
              <a:gd name="T40" fmla="*/ 5 w 4528"/>
              <a:gd name="T41" fmla="*/ 866 h 4031"/>
              <a:gd name="T42" fmla="*/ 61 w 4528"/>
              <a:gd name="T43" fmla="*/ 1313 h 4031"/>
              <a:gd name="T44" fmla="*/ 176 w 4528"/>
              <a:gd name="T45" fmla="*/ 1748 h 4031"/>
              <a:gd name="T46" fmla="*/ 347 w 4528"/>
              <a:gd name="T47" fmla="*/ 2164 h 4031"/>
              <a:gd name="T48" fmla="*/ 575 w 4528"/>
              <a:gd name="T49" fmla="*/ 2556 h 4031"/>
              <a:gd name="T50" fmla="*/ 856 w 4528"/>
              <a:gd name="T51" fmla="*/ 2917 h 4031"/>
              <a:gd name="T52" fmla="*/ 1189 w 4528"/>
              <a:gd name="T53" fmla="*/ 3239 h 4031"/>
              <a:gd name="T54" fmla="*/ 1574 w 4528"/>
              <a:gd name="T55" fmla="*/ 3518 h 4031"/>
              <a:gd name="T56" fmla="*/ 1762 w 4528"/>
              <a:gd name="T57" fmla="*/ 3628 h 4031"/>
              <a:gd name="T58" fmla="*/ 2110 w 4528"/>
              <a:gd name="T59" fmla="*/ 3791 h 4031"/>
              <a:gd name="T60" fmla="*/ 2466 w 4528"/>
              <a:gd name="T61" fmla="*/ 3912 h 4031"/>
              <a:gd name="T62" fmla="*/ 2828 w 4528"/>
              <a:gd name="T63" fmla="*/ 3989 h 4031"/>
              <a:gd name="T64" fmla="*/ 3193 w 4528"/>
              <a:gd name="T65" fmla="*/ 4026 h 4031"/>
              <a:gd name="T66" fmla="*/ 3557 w 4528"/>
              <a:gd name="T67" fmla="*/ 4024 h 4031"/>
              <a:gd name="T68" fmla="*/ 3918 w 4528"/>
              <a:gd name="T69" fmla="*/ 3982 h 4031"/>
              <a:gd name="T70" fmla="*/ 4271 w 4528"/>
              <a:gd name="T71" fmla="*/ 3901 h 4031"/>
              <a:gd name="T72" fmla="*/ 4528 w 4528"/>
              <a:gd name="T73" fmla="*/ 3816 h 4031"/>
              <a:gd name="T74" fmla="*/ 4450 w 4528"/>
              <a:gd name="T75" fmla="*/ 3750 h 4031"/>
              <a:gd name="T76" fmla="*/ 4365 w 4528"/>
              <a:gd name="T77" fmla="*/ 3642 h 4031"/>
              <a:gd name="T78" fmla="*/ 4308 w 4528"/>
              <a:gd name="T79" fmla="*/ 3515 h 4031"/>
              <a:gd name="T80" fmla="*/ 4282 w 4528"/>
              <a:gd name="T81" fmla="*/ 3374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8" h="4031">
                <a:moveTo>
                  <a:pt x="4281" y="3337"/>
                </a:moveTo>
                <a:lnTo>
                  <a:pt x="4282" y="3309"/>
                </a:lnTo>
                <a:lnTo>
                  <a:pt x="4285" y="3281"/>
                </a:lnTo>
                <a:lnTo>
                  <a:pt x="4215" y="3224"/>
                </a:lnTo>
                <a:lnTo>
                  <a:pt x="4081" y="3101"/>
                </a:lnTo>
                <a:lnTo>
                  <a:pt x="3955" y="2971"/>
                </a:lnTo>
                <a:lnTo>
                  <a:pt x="3836" y="2834"/>
                </a:lnTo>
                <a:lnTo>
                  <a:pt x="3724" y="2692"/>
                </a:lnTo>
                <a:lnTo>
                  <a:pt x="3619" y="2543"/>
                </a:lnTo>
                <a:lnTo>
                  <a:pt x="3522" y="2389"/>
                </a:lnTo>
                <a:lnTo>
                  <a:pt x="3435" y="2230"/>
                </a:lnTo>
                <a:lnTo>
                  <a:pt x="3355" y="2064"/>
                </a:lnTo>
                <a:lnTo>
                  <a:pt x="3284" y="1895"/>
                </a:lnTo>
                <a:lnTo>
                  <a:pt x="3224" y="1720"/>
                </a:lnTo>
                <a:lnTo>
                  <a:pt x="3171" y="1541"/>
                </a:lnTo>
                <a:lnTo>
                  <a:pt x="3129" y="1359"/>
                </a:lnTo>
                <a:lnTo>
                  <a:pt x="3097" y="1173"/>
                </a:lnTo>
                <a:lnTo>
                  <a:pt x="3075" y="983"/>
                </a:lnTo>
                <a:lnTo>
                  <a:pt x="3064" y="790"/>
                </a:lnTo>
                <a:lnTo>
                  <a:pt x="3063" y="693"/>
                </a:lnTo>
                <a:lnTo>
                  <a:pt x="3064" y="582"/>
                </a:lnTo>
                <a:lnTo>
                  <a:pt x="3079" y="364"/>
                </a:lnTo>
                <a:lnTo>
                  <a:pt x="3092" y="256"/>
                </a:lnTo>
                <a:lnTo>
                  <a:pt x="2995" y="217"/>
                </a:lnTo>
                <a:lnTo>
                  <a:pt x="2799" y="150"/>
                </a:lnTo>
                <a:lnTo>
                  <a:pt x="2601" y="96"/>
                </a:lnTo>
                <a:lnTo>
                  <a:pt x="2402" y="53"/>
                </a:lnTo>
                <a:lnTo>
                  <a:pt x="2201" y="22"/>
                </a:lnTo>
                <a:lnTo>
                  <a:pt x="2001" y="6"/>
                </a:lnTo>
                <a:lnTo>
                  <a:pt x="1799" y="0"/>
                </a:lnTo>
                <a:lnTo>
                  <a:pt x="1599" y="7"/>
                </a:lnTo>
                <a:lnTo>
                  <a:pt x="1400" y="25"/>
                </a:lnTo>
                <a:lnTo>
                  <a:pt x="1204" y="55"/>
                </a:lnTo>
                <a:lnTo>
                  <a:pt x="1009" y="97"/>
                </a:lnTo>
                <a:lnTo>
                  <a:pt x="817" y="150"/>
                </a:lnTo>
                <a:lnTo>
                  <a:pt x="628" y="215"/>
                </a:lnTo>
                <a:lnTo>
                  <a:pt x="444" y="290"/>
                </a:lnTo>
                <a:lnTo>
                  <a:pt x="263" y="377"/>
                </a:lnTo>
                <a:lnTo>
                  <a:pt x="89" y="473"/>
                </a:lnTo>
                <a:lnTo>
                  <a:pt x="3" y="526"/>
                </a:lnTo>
                <a:lnTo>
                  <a:pt x="0" y="640"/>
                </a:lnTo>
                <a:lnTo>
                  <a:pt x="5" y="866"/>
                </a:lnTo>
                <a:lnTo>
                  <a:pt x="26" y="1091"/>
                </a:lnTo>
                <a:lnTo>
                  <a:pt x="61" y="1313"/>
                </a:lnTo>
                <a:lnTo>
                  <a:pt x="111" y="1532"/>
                </a:lnTo>
                <a:lnTo>
                  <a:pt x="176" y="1748"/>
                </a:lnTo>
                <a:lnTo>
                  <a:pt x="255" y="1959"/>
                </a:lnTo>
                <a:lnTo>
                  <a:pt x="347" y="2164"/>
                </a:lnTo>
                <a:lnTo>
                  <a:pt x="455" y="2363"/>
                </a:lnTo>
                <a:lnTo>
                  <a:pt x="575" y="2556"/>
                </a:lnTo>
                <a:lnTo>
                  <a:pt x="709" y="2740"/>
                </a:lnTo>
                <a:lnTo>
                  <a:pt x="856" y="2917"/>
                </a:lnTo>
                <a:lnTo>
                  <a:pt x="1016" y="3083"/>
                </a:lnTo>
                <a:lnTo>
                  <a:pt x="1189" y="3239"/>
                </a:lnTo>
                <a:lnTo>
                  <a:pt x="1375" y="3384"/>
                </a:lnTo>
                <a:lnTo>
                  <a:pt x="1574" y="3518"/>
                </a:lnTo>
                <a:lnTo>
                  <a:pt x="1677" y="3580"/>
                </a:lnTo>
                <a:lnTo>
                  <a:pt x="1762" y="3628"/>
                </a:lnTo>
                <a:lnTo>
                  <a:pt x="1934" y="3715"/>
                </a:lnTo>
                <a:lnTo>
                  <a:pt x="2110" y="3791"/>
                </a:lnTo>
                <a:lnTo>
                  <a:pt x="2286" y="3857"/>
                </a:lnTo>
                <a:lnTo>
                  <a:pt x="2466" y="3912"/>
                </a:lnTo>
                <a:lnTo>
                  <a:pt x="2647" y="3955"/>
                </a:lnTo>
                <a:lnTo>
                  <a:pt x="2828" y="3989"/>
                </a:lnTo>
                <a:lnTo>
                  <a:pt x="3011" y="4013"/>
                </a:lnTo>
                <a:lnTo>
                  <a:pt x="3193" y="4026"/>
                </a:lnTo>
                <a:lnTo>
                  <a:pt x="3375" y="4031"/>
                </a:lnTo>
                <a:lnTo>
                  <a:pt x="3557" y="4024"/>
                </a:lnTo>
                <a:lnTo>
                  <a:pt x="3738" y="4007"/>
                </a:lnTo>
                <a:lnTo>
                  <a:pt x="3918" y="3982"/>
                </a:lnTo>
                <a:lnTo>
                  <a:pt x="4096" y="3946"/>
                </a:lnTo>
                <a:lnTo>
                  <a:pt x="4271" y="3901"/>
                </a:lnTo>
                <a:lnTo>
                  <a:pt x="4444" y="3848"/>
                </a:lnTo>
                <a:lnTo>
                  <a:pt x="4528" y="3816"/>
                </a:lnTo>
                <a:lnTo>
                  <a:pt x="4501" y="3796"/>
                </a:lnTo>
                <a:lnTo>
                  <a:pt x="4450" y="3750"/>
                </a:lnTo>
                <a:lnTo>
                  <a:pt x="4405" y="3698"/>
                </a:lnTo>
                <a:lnTo>
                  <a:pt x="4365" y="3642"/>
                </a:lnTo>
                <a:lnTo>
                  <a:pt x="4334" y="3580"/>
                </a:lnTo>
                <a:lnTo>
                  <a:pt x="4308" y="3515"/>
                </a:lnTo>
                <a:lnTo>
                  <a:pt x="4291" y="3446"/>
                </a:lnTo>
                <a:lnTo>
                  <a:pt x="4282" y="3374"/>
                </a:lnTo>
                <a:lnTo>
                  <a:pt x="4281" y="3337"/>
                </a:lnTo>
                <a:close/>
              </a:path>
            </a:pathLst>
          </a:custGeom>
          <a:solidFill>
            <a:srgbClr val="00B05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8">
            <a:extLst>
              <a:ext uri="{FF2B5EF4-FFF2-40B4-BE49-F238E27FC236}">
                <a16:creationId xmlns:a16="http://schemas.microsoft.com/office/drawing/2014/main" id="{25285174-D4FE-474F-8B4E-3FF217120B16}"/>
              </a:ext>
            </a:extLst>
          </p:cNvPr>
          <p:cNvSpPr>
            <a:spLocks/>
          </p:cNvSpPr>
          <p:nvPr/>
        </p:nvSpPr>
        <p:spPr bwMode="auto">
          <a:xfrm>
            <a:off x="3894399" y="3992048"/>
            <a:ext cx="2049384" cy="1337392"/>
          </a:xfrm>
          <a:custGeom>
            <a:avLst/>
            <a:gdLst>
              <a:gd name="T0" fmla="*/ 4823 w 5114"/>
              <a:gd name="T1" fmla="*/ 588 h 3338"/>
              <a:gd name="T2" fmla="*/ 4645 w 5114"/>
              <a:gd name="T3" fmla="*/ 544 h 3338"/>
              <a:gd name="T4" fmla="*/ 4528 w 5114"/>
              <a:gd name="T5" fmla="*/ 479 h 3338"/>
              <a:gd name="T6" fmla="*/ 4271 w 5114"/>
              <a:gd name="T7" fmla="*/ 564 h 3338"/>
              <a:gd name="T8" fmla="*/ 3918 w 5114"/>
              <a:gd name="T9" fmla="*/ 645 h 3338"/>
              <a:gd name="T10" fmla="*/ 3557 w 5114"/>
              <a:gd name="T11" fmla="*/ 687 h 3338"/>
              <a:gd name="T12" fmla="*/ 3193 w 5114"/>
              <a:gd name="T13" fmla="*/ 689 h 3338"/>
              <a:gd name="T14" fmla="*/ 2828 w 5114"/>
              <a:gd name="T15" fmla="*/ 652 h 3338"/>
              <a:gd name="T16" fmla="*/ 2466 w 5114"/>
              <a:gd name="T17" fmla="*/ 575 h 3338"/>
              <a:gd name="T18" fmla="*/ 2110 w 5114"/>
              <a:gd name="T19" fmla="*/ 454 h 3338"/>
              <a:gd name="T20" fmla="*/ 1762 w 5114"/>
              <a:gd name="T21" fmla="*/ 291 h 3338"/>
              <a:gd name="T22" fmla="*/ 1581 w 5114"/>
              <a:gd name="T23" fmla="*/ 187 h 3338"/>
              <a:gd name="T24" fmla="*/ 1314 w 5114"/>
              <a:gd name="T25" fmla="*/ 0 h 3338"/>
              <a:gd name="T26" fmla="*/ 1075 w 5114"/>
              <a:gd name="T27" fmla="*/ 200 h 3338"/>
              <a:gd name="T28" fmla="*/ 792 w 5114"/>
              <a:gd name="T29" fmla="*/ 496 h 3338"/>
              <a:gd name="T30" fmla="*/ 551 w 5114"/>
              <a:gd name="T31" fmla="*/ 820 h 3338"/>
              <a:gd name="T32" fmla="*/ 351 w 5114"/>
              <a:gd name="T33" fmla="*/ 1168 h 3338"/>
              <a:gd name="T34" fmla="*/ 196 w 5114"/>
              <a:gd name="T35" fmla="*/ 1535 h 3338"/>
              <a:gd name="T36" fmla="*/ 84 w 5114"/>
              <a:gd name="T37" fmla="*/ 1918 h 3338"/>
              <a:gd name="T38" fmla="*/ 18 w 5114"/>
              <a:gd name="T39" fmla="*/ 2311 h 3338"/>
              <a:gd name="T40" fmla="*/ 0 w 5114"/>
              <a:gd name="T41" fmla="*/ 2711 h 3338"/>
              <a:gd name="T42" fmla="*/ 100 w 5114"/>
              <a:gd name="T43" fmla="*/ 2871 h 3338"/>
              <a:gd name="T44" fmla="*/ 502 w 5114"/>
              <a:gd name="T45" fmla="*/ 3074 h 3338"/>
              <a:gd name="T46" fmla="*/ 928 w 5114"/>
              <a:gd name="T47" fmla="*/ 3220 h 3338"/>
              <a:gd name="T48" fmla="*/ 1369 w 5114"/>
              <a:gd name="T49" fmla="*/ 3309 h 3338"/>
              <a:gd name="T50" fmla="*/ 1819 w 5114"/>
              <a:gd name="T51" fmla="*/ 3338 h 3338"/>
              <a:gd name="T52" fmla="*/ 2273 w 5114"/>
              <a:gd name="T53" fmla="*/ 3307 h 3338"/>
              <a:gd name="T54" fmla="*/ 2722 w 5114"/>
              <a:gd name="T55" fmla="*/ 3211 h 3338"/>
              <a:gd name="T56" fmla="*/ 3163 w 5114"/>
              <a:gd name="T57" fmla="*/ 3052 h 3338"/>
              <a:gd name="T58" fmla="*/ 3483 w 5114"/>
              <a:gd name="T59" fmla="*/ 2887 h 3338"/>
              <a:gd name="T60" fmla="*/ 3729 w 5114"/>
              <a:gd name="T61" fmla="*/ 2732 h 3338"/>
              <a:gd name="T62" fmla="*/ 4027 w 5114"/>
              <a:gd name="T63" fmla="*/ 2497 h 3338"/>
              <a:gd name="T64" fmla="*/ 4294 w 5114"/>
              <a:gd name="T65" fmla="*/ 2235 h 3338"/>
              <a:gd name="T66" fmla="*/ 4525 w 5114"/>
              <a:gd name="T67" fmla="*/ 1949 h 3338"/>
              <a:gd name="T68" fmla="*/ 4723 w 5114"/>
              <a:gd name="T69" fmla="*/ 1642 h 3338"/>
              <a:gd name="T70" fmla="*/ 4885 w 5114"/>
              <a:gd name="T71" fmla="*/ 1316 h 3338"/>
              <a:gd name="T72" fmla="*/ 5009 w 5114"/>
              <a:gd name="T73" fmla="*/ 976 h 3338"/>
              <a:gd name="T74" fmla="*/ 5098 w 5114"/>
              <a:gd name="T75" fmla="*/ 624 h 3338"/>
              <a:gd name="T76" fmla="*/ 5086 w 5114"/>
              <a:gd name="T77" fmla="*/ 548 h 3338"/>
              <a:gd name="T78" fmla="*/ 4966 w 5114"/>
              <a:gd name="T79" fmla="*/ 581 h 3338"/>
              <a:gd name="T80" fmla="*/ 4870 w 5114"/>
              <a:gd name="T81" fmla="*/ 589 h 3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4" h="3338">
                <a:moveTo>
                  <a:pt x="4870" y="589"/>
                </a:moveTo>
                <a:lnTo>
                  <a:pt x="4823" y="588"/>
                </a:lnTo>
                <a:lnTo>
                  <a:pt x="4731" y="572"/>
                </a:lnTo>
                <a:lnTo>
                  <a:pt x="4645" y="544"/>
                </a:lnTo>
                <a:lnTo>
                  <a:pt x="4566" y="505"/>
                </a:lnTo>
                <a:lnTo>
                  <a:pt x="4528" y="479"/>
                </a:lnTo>
                <a:lnTo>
                  <a:pt x="4444" y="511"/>
                </a:lnTo>
                <a:lnTo>
                  <a:pt x="4271" y="564"/>
                </a:lnTo>
                <a:lnTo>
                  <a:pt x="4096" y="609"/>
                </a:lnTo>
                <a:lnTo>
                  <a:pt x="3918" y="645"/>
                </a:lnTo>
                <a:lnTo>
                  <a:pt x="3738" y="671"/>
                </a:lnTo>
                <a:lnTo>
                  <a:pt x="3557" y="687"/>
                </a:lnTo>
                <a:lnTo>
                  <a:pt x="3375" y="694"/>
                </a:lnTo>
                <a:lnTo>
                  <a:pt x="3193" y="689"/>
                </a:lnTo>
                <a:lnTo>
                  <a:pt x="3011" y="676"/>
                </a:lnTo>
                <a:lnTo>
                  <a:pt x="2828" y="652"/>
                </a:lnTo>
                <a:lnTo>
                  <a:pt x="2647" y="618"/>
                </a:lnTo>
                <a:lnTo>
                  <a:pt x="2466" y="575"/>
                </a:lnTo>
                <a:lnTo>
                  <a:pt x="2286" y="520"/>
                </a:lnTo>
                <a:lnTo>
                  <a:pt x="2110" y="454"/>
                </a:lnTo>
                <a:lnTo>
                  <a:pt x="1934" y="378"/>
                </a:lnTo>
                <a:lnTo>
                  <a:pt x="1762" y="291"/>
                </a:lnTo>
                <a:lnTo>
                  <a:pt x="1677" y="243"/>
                </a:lnTo>
                <a:lnTo>
                  <a:pt x="1581" y="187"/>
                </a:lnTo>
                <a:lnTo>
                  <a:pt x="1400" y="65"/>
                </a:lnTo>
                <a:lnTo>
                  <a:pt x="1314" y="0"/>
                </a:lnTo>
                <a:lnTo>
                  <a:pt x="1232" y="65"/>
                </a:lnTo>
                <a:lnTo>
                  <a:pt x="1075" y="200"/>
                </a:lnTo>
                <a:lnTo>
                  <a:pt x="928" y="344"/>
                </a:lnTo>
                <a:lnTo>
                  <a:pt x="792" y="496"/>
                </a:lnTo>
                <a:lnTo>
                  <a:pt x="667" y="654"/>
                </a:lnTo>
                <a:lnTo>
                  <a:pt x="551" y="820"/>
                </a:lnTo>
                <a:lnTo>
                  <a:pt x="445" y="992"/>
                </a:lnTo>
                <a:lnTo>
                  <a:pt x="351" y="1168"/>
                </a:lnTo>
                <a:lnTo>
                  <a:pt x="268" y="1349"/>
                </a:lnTo>
                <a:lnTo>
                  <a:pt x="196" y="1535"/>
                </a:lnTo>
                <a:lnTo>
                  <a:pt x="134" y="1725"/>
                </a:lnTo>
                <a:lnTo>
                  <a:pt x="84" y="1918"/>
                </a:lnTo>
                <a:lnTo>
                  <a:pt x="45" y="2114"/>
                </a:lnTo>
                <a:lnTo>
                  <a:pt x="18" y="2311"/>
                </a:lnTo>
                <a:lnTo>
                  <a:pt x="3" y="2511"/>
                </a:lnTo>
                <a:lnTo>
                  <a:pt x="0" y="2711"/>
                </a:lnTo>
                <a:lnTo>
                  <a:pt x="3" y="2811"/>
                </a:lnTo>
                <a:lnTo>
                  <a:pt x="100" y="2871"/>
                </a:lnTo>
                <a:lnTo>
                  <a:pt x="298" y="2980"/>
                </a:lnTo>
                <a:lnTo>
                  <a:pt x="502" y="3074"/>
                </a:lnTo>
                <a:lnTo>
                  <a:pt x="713" y="3154"/>
                </a:lnTo>
                <a:lnTo>
                  <a:pt x="928" y="3220"/>
                </a:lnTo>
                <a:lnTo>
                  <a:pt x="1146" y="3272"/>
                </a:lnTo>
                <a:lnTo>
                  <a:pt x="1369" y="3309"/>
                </a:lnTo>
                <a:lnTo>
                  <a:pt x="1593" y="3332"/>
                </a:lnTo>
                <a:lnTo>
                  <a:pt x="1819" y="3338"/>
                </a:lnTo>
                <a:lnTo>
                  <a:pt x="2046" y="3330"/>
                </a:lnTo>
                <a:lnTo>
                  <a:pt x="2273" y="3307"/>
                </a:lnTo>
                <a:lnTo>
                  <a:pt x="2499" y="3266"/>
                </a:lnTo>
                <a:lnTo>
                  <a:pt x="2722" y="3211"/>
                </a:lnTo>
                <a:lnTo>
                  <a:pt x="2945" y="3139"/>
                </a:lnTo>
                <a:lnTo>
                  <a:pt x="3163" y="3052"/>
                </a:lnTo>
                <a:lnTo>
                  <a:pt x="3379" y="2947"/>
                </a:lnTo>
                <a:lnTo>
                  <a:pt x="3483" y="2887"/>
                </a:lnTo>
                <a:lnTo>
                  <a:pt x="3567" y="2838"/>
                </a:lnTo>
                <a:lnTo>
                  <a:pt x="3729" y="2732"/>
                </a:lnTo>
                <a:lnTo>
                  <a:pt x="3882" y="2619"/>
                </a:lnTo>
                <a:lnTo>
                  <a:pt x="4027" y="2497"/>
                </a:lnTo>
                <a:lnTo>
                  <a:pt x="4164" y="2370"/>
                </a:lnTo>
                <a:lnTo>
                  <a:pt x="4294" y="2235"/>
                </a:lnTo>
                <a:lnTo>
                  <a:pt x="4414" y="2095"/>
                </a:lnTo>
                <a:lnTo>
                  <a:pt x="4525" y="1949"/>
                </a:lnTo>
                <a:lnTo>
                  <a:pt x="4628" y="1798"/>
                </a:lnTo>
                <a:lnTo>
                  <a:pt x="4723" y="1642"/>
                </a:lnTo>
                <a:lnTo>
                  <a:pt x="4808" y="1481"/>
                </a:lnTo>
                <a:lnTo>
                  <a:pt x="4885" y="1316"/>
                </a:lnTo>
                <a:lnTo>
                  <a:pt x="4952" y="1147"/>
                </a:lnTo>
                <a:lnTo>
                  <a:pt x="5009" y="976"/>
                </a:lnTo>
                <a:lnTo>
                  <a:pt x="5059" y="802"/>
                </a:lnTo>
                <a:lnTo>
                  <a:pt x="5098" y="624"/>
                </a:lnTo>
                <a:lnTo>
                  <a:pt x="5114" y="535"/>
                </a:lnTo>
                <a:lnTo>
                  <a:pt x="5086" y="548"/>
                </a:lnTo>
                <a:lnTo>
                  <a:pt x="5027" y="568"/>
                </a:lnTo>
                <a:lnTo>
                  <a:pt x="4966" y="581"/>
                </a:lnTo>
                <a:lnTo>
                  <a:pt x="4903" y="588"/>
                </a:lnTo>
                <a:lnTo>
                  <a:pt x="4870" y="589"/>
                </a:lnTo>
                <a:close/>
              </a:path>
            </a:pathLst>
          </a:custGeom>
          <a:solidFill>
            <a:srgbClr val="FF000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9">
            <a:extLst>
              <a:ext uri="{FF2B5EF4-FFF2-40B4-BE49-F238E27FC236}">
                <a16:creationId xmlns:a16="http://schemas.microsoft.com/office/drawing/2014/main" id="{385F539A-4A8E-42D1-9034-D8FDD4B47AB5}"/>
              </a:ext>
            </a:extLst>
          </p:cNvPr>
          <p:cNvSpPr>
            <a:spLocks/>
          </p:cNvSpPr>
          <p:nvPr/>
        </p:nvSpPr>
        <p:spPr bwMode="auto">
          <a:xfrm>
            <a:off x="5133970" y="4014499"/>
            <a:ext cx="1436814" cy="2230589"/>
          </a:xfrm>
          <a:custGeom>
            <a:avLst/>
            <a:gdLst>
              <a:gd name="T0" fmla="*/ 2358 w 3584"/>
              <a:gd name="T1" fmla="*/ 41 h 5566"/>
              <a:gd name="T2" fmla="*/ 2313 w 3584"/>
              <a:gd name="T3" fmla="*/ 189 h 5566"/>
              <a:gd name="T4" fmla="*/ 2232 w 3584"/>
              <a:gd name="T5" fmla="*/ 318 h 5566"/>
              <a:gd name="T6" fmla="*/ 2121 w 3584"/>
              <a:gd name="T7" fmla="*/ 422 h 5566"/>
              <a:gd name="T8" fmla="*/ 2022 w 3584"/>
              <a:gd name="T9" fmla="*/ 479 h 5566"/>
              <a:gd name="T10" fmla="*/ 1967 w 3584"/>
              <a:gd name="T11" fmla="*/ 746 h 5566"/>
              <a:gd name="T12" fmla="*/ 1860 w 3584"/>
              <a:gd name="T13" fmla="*/ 1091 h 5566"/>
              <a:gd name="T14" fmla="*/ 1716 w 3584"/>
              <a:gd name="T15" fmla="*/ 1425 h 5566"/>
              <a:gd name="T16" fmla="*/ 1536 w 3584"/>
              <a:gd name="T17" fmla="*/ 1742 h 5566"/>
              <a:gd name="T18" fmla="*/ 1322 w 3584"/>
              <a:gd name="T19" fmla="*/ 2039 h 5566"/>
              <a:gd name="T20" fmla="*/ 1072 w 3584"/>
              <a:gd name="T21" fmla="*/ 2314 h 5566"/>
              <a:gd name="T22" fmla="*/ 790 w 3584"/>
              <a:gd name="T23" fmla="*/ 2563 h 5566"/>
              <a:gd name="T24" fmla="*/ 475 w 3584"/>
              <a:gd name="T25" fmla="*/ 2782 h 5566"/>
              <a:gd name="T26" fmla="*/ 296 w 3584"/>
              <a:gd name="T27" fmla="*/ 2886 h 5566"/>
              <a:gd name="T28" fmla="*/ 0 w 3584"/>
              <a:gd name="T29" fmla="*/ 3025 h 5566"/>
              <a:gd name="T30" fmla="*/ 54 w 3584"/>
              <a:gd name="T31" fmla="*/ 3332 h 5566"/>
              <a:gd name="T32" fmla="*/ 169 w 3584"/>
              <a:gd name="T33" fmla="*/ 3725 h 5566"/>
              <a:gd name="T34" fmla="*/ 328 w 3584"/>
              <a:gd name="T35" fmla="*/ 4096 h 5566"/>
              <a:gd name="T36" fmla="*/ 529 w 3584"/>
              <a:gd name="T37" fmla="*/ 4443 h 5566"/>
              <a:gd name="T38" fmla="*/ 769 w 3584"/>
              <a:gd name="T39" fmla="*/ 4762 h 5566"/>
              <a:gd name="T40" fmla="*/ 1044 w 3584"/>
              <a:gd name="T41" fmla="*/ 5050 h 5566"/>
              <a:gd name="T42" fmla="*/ 1352 w 3584"/>
              <a:gd name="T43" fmla="*/ 5303 h 5566"/>
              <a:gd name="T44" fmla="*/ 1689 w 3584"/>
              <a:gd name="T45" fmla="*/ 5519 h 5566"/>
              <a:gd name="T46" fmla="*/ 1878 w 3584"/>
              <a:gd name="T47" fmla="*/ 5512 h 5566"/>
              <a:gd name="T48" fmla="*/ 2255 w 3584"/>
              <a:gd name="T49" fmla="*/ 5264 h 5566"/>
              <a:gd name="T50" fmla="*/ 2594 w 3584"/>
              <a:gd name="T51" fmla="*/ 4969 h 5566"/>
              <a:gd name="T52" fmla="*/ 2892 w 3584"/>
              <a:gd name="T53" fmla="*/ 4631 h 5566"/>
              <a:gd name="T54" fmla="*/ 3143 w 3584"/>
              <a:gd name="T55" fmla="*/ 4256 h 5566"/>
              <a:gd name="T56" fmla="*/ 3342 w 3584"/>
              <a:gd name="T57" fmla="*/ 3848 h 5566"/>
              <a:gd name="T58" fmla="*/ 3484 w 3584"/>
              <a:gd name="T59" fmla="*/ 3410 h 5566"/>
              <a:gd name="T60" fmla="*/ 3566 w 3584"/>
              <a:gd name="T61" fmla="*/ 2948 h 5566"/>
              <a:gd name="T62" fmla="*/ 3584 w 3584"/>
              <a:gd name="T63" fmla="*/ 2589 h 5566"/>
              <a:gd name="T64" fmla="*/ 3572 w 3584"/>
              <a:gd name="T65" fmla="*/ 2298 h 5566"/>
              <a:gd name="T66" fmla="*/ 3519 w 3584"/>
              <a:gd name="T67" fmla="*/ 1923 h 5566"/>
              <a:gd name="T68" fmla="*/ 3425 w 3584"/>
              <a:gd name="T69" fmla="*/ 1562 h 5566"/>
              <a:gd name="T70" fmla="*/ 3292 w 3584"/>
              <a:gd name="T71" fmla="*/ 1218 h 5566"/>
              <a:gd name="T72" fmla="*/ 3125 w 3584"/>
              <a:gd name="T73" fmla="*/ 893 h 5566"/>
              <a:gd name="T74" fmla="*/ 2923 w 3584"/>
              <a:gd name="T75" fmla="*/ 589 h 5566"/>
              <a:gd name="T76" fmla="*/ 2692 w 3584"/>
              <a:gd name="T77" fmla="*/ 311 h 5566"/>
              <a:gd name="T78" fmla="*/ 2432 w 3584"/>
              <a:gd name="T79" fmla="*/ 59 h 5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4" h="5566">
                <a:moveTo>
                  <a:pt x="2364" y="0"/>
                </a:moveTo>
                <a:lnTo>
                  <a:pt x="2358" y="41"/>
                </a:lnTo>
                <a:lnTo>
                  <a:pt x="2340" y="117"/>
                </a:lnTo>
                <a:lnTo>
                  <a:pt x="2313" y="189"/>
                </a:lnTo>
                <a:lnTo>
                  <a:pt x="2277" y="257"/>
                </a:lnTo>
                <a:lnTo>
                  <a:pt x="2232" y="318"/>
                </a:lnTo>
                <a:lnTo>
                  <a:pt x="2181" y="374"/>
                </a:lnTo>
                <a:lnTo>
                  <a:pt x="2121" y="422"/>
                </a:lnTo>
                <a:lnTo>
                  <a:pt x="2057" y="462"/>
                </a:lnTo>
                <a:lnTo>
                  <a:pt x="2022" y="479"/>
                </a:lnTo>
                <a:lnTo>
                  <a:pt x="2006" y="568"/>
                </a:lnTo>
                <a:lnTo>
                  <a:pt x="1967" y="746"/>
                </a:lnTo>
                <a:lnTo>
                  <a:pt x="1917" y="920"/>
                </a:lnTo>
                <a:lnTo>
                  <a:pt x="1860" y="1091"/>
                </a:lnTo>
                <a:lnTo>
                  <a:pt x="1793" y="1260"/>
                </a:lnTo>
                <a:lnTo>
                  <a:pt x="1716" y="1425"/>
                </a:lnTo>
                <a:lnTo>
                  <a:pt x="1631" y="1586"/>
                </a:lnTo>
                <a:lnTo>
                  <a:pt x="1536" y="1742"/>
                </a:lnTo>
                <a:lnTo>
                  <a:pt x="1433" y="1893"/>
                </a:lnTo>
                <a:lnTo>
                  <a:pt x="1322" y="2039"/>
                </a:lnTo>
                <a:lnTo>
                  <a:pt x="1202" y="2179"/>
                </a:lnTo>
                <a:lnTo>
                  <a:pt x="1072" y="2314"/>
                </a:lnTo>
                <a:lnTo>
                  <a:pt x="935" y="2441"/>
                </a:lnTo>
                <a:lnTo>
                  <a:pt x="790" y="2563"/>
                </a:lnTo>
                <a:lnTo>
                  <a:pt x="637" y="2676"/>
                </a:lnTo>
                <a:lnTo>
                  <a:pt x="475" y="2782"/>
                </a:lnTo>
                <a:lnTo>
                  <a:pt x="391" y="2831"/>
                </a:lnTo>
                <a:lnTo>
                  <a:pt x="296" y="2886"/>
                </a:lnTo>
                <a:lnTo>
                  <a:pt x="99" y="2982"/>
                </a:lnTo>
                <a:lnTo>
                  <a:pt x="0" y="3025"/>
                </a:lnTo>
                <a:lnTo>
                  <a:pt x="15" y="3128"/>
                </a:lnTo>
                <a:lnTo>
                  <a:pt x="54" y="3332"/>
                </a:lnTo>
                <a:lnTo>
                  <a:pt x="106" y="3531"/>
                </a:lnTo>
                <a:lnTo>
                  <a:pt x="169" y="3725"/>
                </a:lnTo>
                <a:lnTo>
                  <a:pt x="243" y="3913"/>
                </a:lnTo>
                <a:lnTo>
                  <a:pt x="328" y="4096"/>
                </a:lnTo>
                <a:lnTo>
                  <a:pt x="424" y="4273"/>
                </a:lnTo>
                <a:lnTo>
                  <a:pt x="529" y="4443"/>
                </a:lnTo>
                <a:lnTo>
                  <a:pt x="644" y="4606"/>
                </a:lnTo>
                <a:lnTo>
                  <a:pt x="769" y="4762"/>
                </a:lnTo>
                <a:lnTo>
                  <a:pt x="903" y="4909"/>
                </a:lnTo>
                <a:lnTo>
                  <a:pt x="1044" y="5050"/>
                </a:lnTo>
                <a:lnTo>
                  <a:pt x="1195" y="5180"/>
                </a:lnTo>
                <a:lnTo>
                  <a:pt x="1352" y="5303"/>
                </a:lnTo>
                <a:lnTo>
                  <a:pt x="1517" y="5415"/>
                </a:lnTo>
                <a:lnTo>
                  <a:pt x="1689" y="5519"/>
                </a:lnTo>
                <a:lnTo>
                  <a:pt x="1778" y="5566"/>
                </a:lnTo>
                <a:lnTo>
                  <a:pt x="1878" y="5512"/>
                </a:lnTo>
                <a:lnTo>
                  <a:pt x="2070" y="5395"/>
                </a:lnTo>
                <a:lnTo>
                  <a:pt x="2255" y="5264"/>
                </a:lnTo>
                <a:lnTo>
                  <a:pt x="2430" y="5123"/>
                </a:lnTo>
                <a:lnTo>
                  <a:pt x="2594" y="4969"/>
                </a:lnTo>
                <a:lnTo>
                  <a:pt x="2749" y="4806"/>
                </a:lnTo>
                <a:lnTo>
                  <a:pt x="2892" y="4631"/>
                </a:lnTo>
                <a:lnTo>
                  <a:pt x="3023" y="4448"/>
                </a:lnTo>
                <a:lnTo>
                  <a:pt x="3143" y="4256"/>
                </a:lnTo>
                <a:lnTo>
                  <a:pt x="3248" y="4056"/>
                </a:lnTo>
                <a:lnTo>
                  <a:pt x="3342" y="3848"/>
                </a:lnTo>
                <a:lnTo>
                  <a:pt x="3420" y="3632"/>
                </a:lnTo>
                <a:lnTo>
                  <a:pt x="3484" y="3410"/>
                </a:lnTo>
                <a:lnTo>
                  <a:pt x="3533" y="3182"/>
                </a:lnTo>
                <a:lnTo>
                  <a:pt x="3566" y="2948"/>
                </a:lnTo>
                <a:lnTo>
                  <a:pt x="3583" y="2710"/>
                </a:lnTo>
                <a:lnTo>
                  <a:pt x="3584" y="2589"/>
                </a:lnTo>
                <a:lnTo>
                  <a:pt x="3583" y="2492"/>
                </a:lnTo>
                <a:lnTo>
                  <a:pt x="3572" y="2298"/>
                </a:lnTo>
                <a:lnTo>
                  <a:pt x="3551" y="2110"/>
                </a:lnTo>
                <a:lnTo>
                  <a:pt x="3519" y="1923"/>
                </a:lnTo>
                <a:lnTo>
                  <a:pt x="3476" y="1741"/>
                </a:lnTo>
                <a:lnTo>
                  <a:pt x="3425" y="1562"/>
                </a:lnTo>
                <a:lnTo>
                  <a:pt x="3363" y="1388"/>
                </a:lnTo>
                <a:lnTo>
                  <a:pt x="3292" y="1218"/>
                </a:lnTo>
                <a:lnTo>
                  <a:pt x="3213" y="1053"/>
                </a:lnTo>
                <a:lnTo>
                  <a:pt x="3125" y="893"/>
                </a:lnTo>
                <a:lnTo>
                  <a:pt x="3028" y="738"/>
                </a:lnTo>
                <a:lnTo>
                  <a:pt x="2923" y="589"/>
                </a:lnTo>
                <a:lnTo>
                  <a:pt x="2812" y="447"/>
                </a:lnTo>
                <a:lnTo>
                  <a:pt x="2692" y="311"/>
                </a:lnTo>
                <a:lnTo>
                  <a:pt x="2566" y="181"/>
                </a:lnTo>
                <a:lnTo>
                  <a:pt x="2432" y="59"/>
                </a:lnTo>
                <a:lnTo>
                  <a:pt x="2364" y="0"/>
                </a:lnTo>
                <a:close/>
              </a:path>
            </a:pathLst>
          </a:custGeom>
          <a:solidFill>
            <a:srgbClr val="FFC00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0">
            <a:extLst>
              <a:ext uri="{FF2B5EF4-FFF2-40B4-BE49-F238E27FC236}">
                <a16:creationId xmlns:a16="http://schemas.microsoft.com/office/drawing/2014/main" id="{793A252C-D8EE-48A5-9845-529AE9AADFDC}"/>
              </a:ext>
            </a:extLst>
          </p:cNvPr>
          <p:cNvSpPr>
            <a:spLocks/>
          </p:cNvSpPr>
          <p:nvPr/>
        </p:nvSpPr>
        <p:spPr bwMode="auto">
          <a:xfrm>
            <a:off x="5982269" y="3713024"/>
            <a:ext cx="1816864" cy="1616416"/>
          </a:xfrm>
          <a:custGeom>
            <a:avLst/>
            <a:gdLst>
              <a:gd name="T0" fmla="*/ 2767 w 4529"/>
              <a:gd name="T1" fmla="*/ 403 h 4031"/>
              <a:gd name="T2" fmla="*/ 2420 w 4529"/>
              <a:gd name="T3" fmla="*/ 240 h 4031"/>
              <a:gd name="T4" fmla="*/ 2063 w 4529"/>
              <a:gd name="T5" fmla="*/ 120 h 4031"/>
              <a:gd name="T6" fmla="*/ 1700 w 4529"/>
              <a:gd name="T7" fmla="*/ 41 h 4031"/>
              <a:gd name="T8" fmla="*/ 1335 w 4529"/>
              <a:gd name="T9" fmla="*/ 4 h 4031"/>
              <a:gd name="T10" fmla="*/ 971 w 4529"/>
              <a:gd name="T11" fmla="*/ 7 h 4031"/>
              <a:gd name="T12" fmla="*/ 611 w 4529"/>
              <a:gd name="T13" fmla="*/ 49 h 4031"/>
              <a:gd name="T14" fmla="*/ 257 w 4529"/>
              <a:gd name="T15" fmla="*/ 129 h 4031"/>
              <a:gd name="T16" fmla="*/ 0 w 4529"/>
              <a:gd name="T17" fmla="*/ 214 h 4031"/>
              <a:gd name="T18" fmla="*/ 78 w 4529"/>
              <a:gd name="T19" fmla="*/ 282 h 4031"/>
              <a:gd name="T20" fmla="*/ 163 w 4529"/>
              <a:gd name="T21" fmla="*/ 389 h 4031"/>
              <a:gd name="T22" fmla="*/ 220 w 4529"/>
              <a:gd name="T23" fmla="*/ 517 h 4031"/>
              <a:gd name="T24" fmla="*/ 246 w 4529"/>
              <a:gd name="T25" fmla="*/ 656 h 4031"/>
              <a:gd name="T26" fmla="*/ 247 w 4529"/>
              <a:gd name="T27" fmla="*/ 721 h 4031"/>
              <a:gd name="T28" fmla="*/ 313 w 4529"/>
              <a:gd name="T29" fmla="*/ 808 h 4031"/>
              <a:gd name="T30" fmla="*/ 574 w 4529"/>
              <a:gd name="T31" fmla="*/ 1060 h 4031"/>
              <a:gd name="T32" fmla="*/ 806 w 4529"/>
              <a:gd name="T33" fmla="*/ 1338 h 4031"/>
              <a:gd name="T34" fmla="*/ 1006 w 4529"/>
              <a:gd name="T35" fmla="*/ 1642 h 4031"/>
              <a:gd name="T36" fmla="*/ 1173 w 4529"/>
              <a:gd name="T37" fmla="*/ 1966 h 4031"/>
              <a:gd name="T38" fmla="*/ 1306 w 4529"/>
              <a:gd name="T39" fmla="*/ 2311 h 4031"/>
              <a:gd name="T40" fmla="*/ 1400 w 4529"/>
              <a:gd name="T41" fmla="*/ 2672 h 4031"/>
              <a:gd name="T42" fmla="*/ 1453 w 4529"/>
              <a:gd name="T43" fmla="*/ 3047 h 4031"/>
              <a:gd name="T44" fmla="*/ 1465 w 4529"/>
              <a:gd name="T45" fmla="*/ 3338 h 4031"/>
              <a:gd name="T46" fmla="*/ 1450 w 4529"/>
              <a:gd name="T47" fmla="*/ 3667 h 4031"/>
              <a:gd name="T48" fmla="*/ 1534 w 4529"/>
              <a:gd name="T49" fmla="*/ 3813 h 4031"/>
              <a:gd name="T50" fmla="*/ 1927 w 4529"/>
              <a:gd name="T51" fmla="*/ 3936 h 4031"/>
              <a:gd name="T52" fmla="*/ 2327 w 4529"/>
              <a:gd name="T53" fmla="*/ 4008 h 4031"/>
              <a:gd name="T54" fmla="*/ 2729 w 4529"/>
              <a:gd name="T55" fmla="*/ 4031 h 4031"/>
              <a:gd name="T56" fmla="*/ 3128 w 4529"/>
              <a:gd name="T57" fmla="*/ 4005 h 4031"/>
              <a:gd name="T58" fmla="*/ 3520 w 4529"/>
              <a:gd name="T59" fmla="*/ 3935 h 4031"/>
              <a:gd name="T60" fmla="*/ 3900 w 4529"/>
              <a:gd name="T61" fmla="*/ 3817 h 4031"/>
              <a:gd name="T62" fmla="*/ 4265 w 4529"/>
              <a:gd name="T63" fmla="*/ 3655 h 4031"/>
              <a:gd name="T64" fmla="*/ 4526 w 4529"/>
              <a:gd name="T65" fmla="*/ 3504 h 4031"/>
              <a:gd name="T66" fmla="*/ 4524 w 4529"/>
              <a:gd name="T67" fmla="*/ 3164 h 4031"/>
              <a:gd name="T68" fmla="*/ 4467 w 4529"/>
              <a:gd name="T69" fmla="*/ 2718 h 4031"/>
              <a:gd name="T70" fmla="*/ 4353 w 4529"/>
              <a:gd name="T71" fmla="*/ 2283 h 4031"/>
              <a:gd name="T72" fmla="*/ 4181 w 4529"/>
              <a:gd name="T73" fmla="*/ 1867 h 4031"/>
              <a:gd name="T74" fmla="*/ 3954 w 4529"/>
              <a:gd name="T75" fmla="*/ 1476 h 4031"/>
              <a:gd name="T76" fmla="*/ 3673 w 4529"/>
              <a:gd name="T77" fmla="*/ 1115 h 4031"/>
              <a:gd name="T78" fmla="*/ 3339 w 4529"/>
              <a:gd name="T79" fmla="*/ 792 h 4031"/>
              <a:gd name="T80" fmla="*/ 2956 w 4529"/>
              <a:gd name="T81" fmla="*/ 512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9" h="4031">
                <a:moveTo>
                  <a:pt x="2851" y="450"/>
                </a:moveTo>
                <a:lnTo>
                  <a:pt x="2767" y="403"/>
                </a:lnTo>
                <a:lnTo>
                  <a:pt x="2594" y="315"/>
                </a:lnTo>
                <a:lnTo>
                  <a:pt x="2420" y="240"/>
                </a:lnTo>
                <a:lnTo>
                  <a:pt x="2242" y="175"/>
                </a:lnTo>
                <a:lnTo>
                  <a:pt x="2063" y="120"/>
                </a:lnTo>
                <a:lnTo>
                  <a:pt x="1882" y="76"/>
                </a:lnTo>
                <a:lnTo>
                  <a:pt x="1700" y="41"/>
                </a:lnTo>
                <a:lnTo>
                  <a:pt x="1518" y="17"/>
                </a:lnTo>
                <a:lnTo>
                  <a:pt x="1335" y="4"/>
                </a:lnTo>
                <a:lnTo>
                  <a:pt x="1153" y="0"/>
                </a:lnTo>
                <a:lnTo>
                  <a:pt x="971" y="7"/>
                </a:lnTo>
                <a:lnTo>
                  <a:pt x="790" y="23"/>
                </a:lnTo>
                <a:lnTo>
                  <a:pt x="611" y="49"/>
                </a:lnTo>
                <a:lnTo>
                  <a:pt x="434" y="85"/>
                </a:lnTo>
                <a:lnTo>
                  <a:pt x="257" y="129"/>
                </a:lnTo>
                <a:lnTo>
                  <a:pt x="85" y="184"/>
                </a:lnTo>
                <a:lnTo>
                  <a:pt x="0" y="214"/>
                </a:lnTo>
                <a:lnTo>
                  <a:pt x="28" y="235"/>
                </a:lnTo>
                <a:lnTo>
                  <a:pt x="78" y="282"/>
                </a:lnTo>
                <a:lnTo>
                  <a:pt x="123" y="333"/>
                </a:lnTo>
                <a:lnTo>
                  <a:pt x="163" y="389"/>
                </a:lnTo>
                <a:lnTo>
                  <a:pt x="195" y="450"/>
                </a:lnTo>
                <a:lnTo>
                  <a:pt x="220" y="517"/>
                </a:lnTo>
                <a:lnTo>
                  <a:pt x="237" y="585"/>
                </a:lnTo>
                <a:lnTo>
                  <a:pt x="246" y="656"/>
                </a:lnTo>
                <a:lnTo>
                  <a:pt x="247" y="693"/>
                </a:lnTo>
                <a:lnTo>
                  <a:pt x="247" y="721"/>
                </a:lnTo>
                <a:lnTo>
                  <a:pt x="245" y="749"/>
                </a:lnTo>
                <a:lnTo>
                  <a:pt x="313" y="808"/>
                </a:lnTo>
                <a:lnTo>
                  <a:pt x="447" y="930"/>
                </a:lnTo>
                <a:lnTo>
                  <a:pt x="574" y="1060"/>
                </a:lnTo>
                <a:lnTo>
                  <a:pt x="693" y="1196"/>
                </a:lnTo>
                <a:lnTo>
                  <a:pt x="806" y="1338"/>
                </a:lnTo>
                <a:lnTo>
                  <a:pt x="909" y="1487"/>
                </a:lnTo>
                <a:lnTo>
                  <a:pt x="1006" y="1642"/>
                </a:lnTo>
                <a:lnTo>
                  <a:pt x="1094" y="1802"/>
                </a:lnTo>
                <a:lnTo>
                  <a:pt x="1173" y="1966"/>
                </a:lnTo>
                <a:lnTo>
                  <a:pt x="1244" y="2137"/>
                </a:lnTo>
                <a:lnTo>
                  <a:pt x="1306" y="2311"/>
                </a:lnTo>
                <a:lnTo>
                  <a:pt x="1357" y="2490"/>
                </a:lnTo>
                <a:lnTo>
                  <a:pt x="1400" y="2672"/>
                </a:lnTo>
                <a:lnTo>
                  <a:pt x="1432" y="2859"/>
                </a:lnTo>
                <a:lnTo>
                  <a:pt x="1453" y="3047"/>
                </a:lnTo>
                <a:lnTo>
                  <a:pt x="1464" y="3241"/>
                </a:lnTo>
                <a:lnTo>
                  <a:pt x="1465" y="3338"/>
                </a:lnTo>
                <a:lnTo>
                  <a:pt x="1464" y="3449"/>
                </a:lnTo>
                <a:lnTo>
                  <a:pt x="1450" y="3667"/>
                </a:lnTo>
                <a:lnTo>
                  <a:pt x="1437" y="3774"/>
                </a:lnTo>
                <a:lnTo>
                  <a:pt x="1534" y="3813"/>
                </a:lnTo>
                <a:lnTo>
                  <a:pt x="1729" y="3881"/>
                </a:lnTo>
                <a:lnTo>
                  <a:pt x="1927" y="3936"/>
                </a:lnTo>
                <a:lnTo>
                  <a:pt x="2127" y="3978"/>
                </a:lnTo>
                <a:lnTo>
                  <a:pt x="2327" y="4008"/>
                </a:lnTo>
                <a:lnTo>
                  <a:pt x="2529" y="4026"/>
                </a:lnTo>
                <a:lnTo>
                  <a:pt x="2729" y="4031"/>
                </a:lnTo>
                <a:lnTo>
                  <a:pt x="2929" y="4025"/>
                </a:lnTo>
                <a:lnTo>
                  <a:pt x="3128" y="4005"/>
                </a:lnTo>
                <a:lnTo>
                  <a:pt x="3324" y="3976"/>
                </a:lnTo>
                <a:lnTo>
                  <a:pt x="3520" y="3935"/>
                </a:lnTo>
                <a:lnTo>
                  <a:pt x="3712" y="3881"/>
                </a:lnTo>
                <a:lnTo>
                  <a:pt x="3900" y="3817"/>
                </a:lnTo>
                <a:lnTo>
                  <a:pt x="4085" y="3741"/>
                </a:lnTo>
                <a:lnTo>
                  <a:pt x="4265" y="3655"/>
                </a:lnTo>
                <a:lnTo>
                  <a:pt x="4440" y="3557"/>
                </a:lnTo>
                <a:lnTo>
                  <a:pt x="4526" y="3504"/>
                </a:lnTo>
                <a:lnTo>
                  <a:pt x="4529" y="3390"/>
                </a:lnTo>
                <a:lnTo>
                  <a:pt x="4524" y="3164"/>
                </a:lnTo>
                <a:lnTo>
                  <a:pt x="4503" y="2940"/>
                </a:lnTo>
                <a:lnTo>
                  <a:pt x="4467" y="2718"/>
                </a:lnTo>
                <a:lnTo>
                  <a:pt x="4417" y="2499"/>
                </a:lnTo>
                <a:lnTo>
                  <a:pt x="4353" y="2283"/>
                </a:lnTo>
                <a:lnTo>
                  <a:pt x="4274" y="2072"/>
                </a:lnTo>
                <a:lnTo>
                  <a:pt x="4181" y="1867"/>
                </a:lnTo>
                <a:lnTo>
                  <a:pt x="4074" y="1668"/>
                </a:lnTo>
                <a:lnTo>
                  <a:pt x="3954" y="1476"/>
                </a:lnTo>
                <a:lnTo>
                  <a:pt x="3819" y="1290"/>
                </a:lnTo>
                <a:lnTo>
                  <a:pt x="3673" y="1115"/>
                </a:lnTo>
                <a:lnTo>
                  <a:pt x="3512" y="948"/>
                </a:lnTo>
                <a:lnTo>
                  <a:pt x="3339" y="792"/>
                </a:lnTo>
                <a:lnTo>
                  <a:pt x="3154" y="646"/>
                </a:lnTo>
                <a:lnTo>
                  <a:pt x="2956" y="512"/>
                </a:lnTo>
                <a:lnTo>
                  <a:pt x="2851" y="450"/>
                </a:lnTo>
                <a:close/>
              </a:path>
            </a:pathLst>
          </a:custGeom>
          <a:solidFill>
            <a:schemeClr val="accent5">
              <a:lumMod val="40000"/>
              <a:lumOff val="60000"/>
            </a:schemeClr>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394">
            <a:extLst>
              <a:ext uri="{FF2B5EF4-FFF2-40B4-BE49-F238E27FC236}">
                <a16:creationId xmlns:a16="http://schemas.microsoft.com/office/drawing/2014/main" id="{E80040B2-E28A-4EE1-91BE-92362CB6DC9C}"/>
              </a:ext>
            </a:extLst>
          </p:cNvPr>
          <p:cNvSpPr>
            <a:spLocks/>
          </p:cNvSpPr>
          <p:nvPr/>
        </p:nvSpPr>
        <p:spPr bwMode="auto">
          <a:xfrm>
            <a:off x="5748145" y="2653053"/>
            <a:ext cx="2050988" cy="1338996"/>
          </a:xfrm>
          <a:custGeom>
            <a:avLst/>
            <a:gdLst>
              <a:gd name="T0" fmla="*/ 5015 w 5115"/>
              <a:gd name="T1" fmla="*/ 467 h 3337"/>
              <a:gd name="T2" fmla="*/ 4612 w 5115"/>
              <a:gd name="T3" fmla="*/ 264 h 3337"/>
              <a:gd name="T4" fmla="*/ 4187 w 5115"/>
              <a:gd name="T5" fmla="*/ 117 h 3337"/>
              <a:gd name="T6" fmla="*/ 3746 w 5115"/>
              <a:gd name="T7" fmla="*/ 29 h 3337"/>
              <a:gd name="T8" fmla="*/ 3296 w 5115"/>
              <a:gd name="T9" fmla="*/ 0 h 3337"/>
              <a:gd name="T10" fmla="*/ 2843 w 5115"/>
              <a:gd name="T11" fmla="*/ 31 h 3337"/>
              <a:gd name="T12" fmla="*/ 2392 w 5115"/>
              <a:gd name="T13" fmla="*/ 127 h 3337"/>
              <a:gd name="T14" fmla="*/ 1951 w 5115"/>
              <a:gd name="T15" fmla="*/ 287 h 3337"/>
              <a:gd name="T16" fmla="*/ 1631 w 5115"/>
              <a:gd name="T17" fmla="*/ 450 h 3337"/>
              <a:gd name="T18" fmla="*/ 1386 w 5115"/>
              <a:gd name="T19" fmla="*/ 605 h 3337"/>
              <a:gd name="T20" fmla="*/ 1087 w 5115"/>
              <a:gd name="T21" fmla="*/ 840 h 3337"/>
              <a:gd name="T22" fmla="*/ 822 w 5115"/>
              <a:gd name="T23" fmla="*/ 1102 h 3337"/>
              <a:gd name="T24" fmla="*/ 589 w 5115"/>
              <a:gd name="T25" fmla="*/ 1389 h 3337"/>
              <a:gd name="T26" fmla="*/ 392 w 5115"/>
              <a:gd name="T27" fmla="*/ 1697 h 3337"/>
              <a:gd name="T28" fmla="*/ 231 w 5115"/>
              <a:gd name="T29" fmla="*/ 2022 h 3337"/>
              <a:gd name="T30" fmla="*/ 105 w 5115"/>
              <a:gd name="T31" fmla="*/ 2362 h 3337"/>
              <a:gd name="T32" fmla="*/ 16 w 5115"/>
              <a:gd name="T33" fmla="*/ 2713 h 3337"/>
              <a:gd name="T34" fmla="*/ 28 w 5115"/>
              <a:gd name="T35" fmla="*/ 2791 h 3337"/>
              <a:gd name="T36" fmla="*/ 148 w 5115"/>
              <a:gd name="T37" fmla="*/ 2757 h 3337"/>
              <a:gd name="T38" fmla="*/ 245 w 5115"/>
              <a:gd name="T39" fmla="*/ 2749 h 3337"/>
              <a:gd name="T40" fmla="*/ 383 w 5115"/>
              <a:gd name="T41" fmla="*/ 2765 h 3337"/>
              <a:gd name="T42" fmla="*/ 549 w 5115"/>
              <a:gd name="T43" fmla="*/ 2833 h 3337"/>
              <a:gd name="T44" fmla="*/ 671 w 5115"/>
              <a:gd name="T45" fmla="*/ 2828 h 3337"/>
              <a:gd name="T46" fmla="*/ 1020 w 5115"/>
              <a:gd name="T47" fmla="*/ 2729 h 3337"/>
              <a:gd name="T48" fmla="*/ 1376 w 5115"/>
              <a:gd name="T49" fmla="*/ 2667 h 3337"/>
              <a:gd name="T50" fmla="*/ 1739 w 5115"/>
              <a:gd name="T51" fmla="*/ 2644 h 3337"/>
              <a:gd name="T52" fmla="*/ 2104 w 5115"/>
              <a:gd name="T53" fmla="*/ 2661 h 3337"/>
              <a:gd name="T54" fmla="*/ 2468 w 5115"/>
              <a:gd name="T55" fmla="*/ 2720 h 3337"/>
              <a:gd name="T56" fmla="*/ 2828 w 5115"/>
              <a:gd name="T57" fmla="*/ 2819 h 3337"/>
              <a:gd name="T58" fmla="*/ 3180 w 5115"/>
              <a:gd name="T59" fmla="*/ 2959 h 3337"/>
              <a:gd name="T60" fmla="*/ 3437 w 5115"/>
              <a:gd name="T61" fmla="*/ 3094 h 3337"/>
              <a:gd name="T62" fmla="*/ 3715 w 5115"/>
              <a:gd name="T63" fmla="*/ 3273 h 3337"/>
              <a:gd name="T64" fmla="*/ 3883 w 5115"/>
              <a:gd name="T65" fmla="*/ 3273 h 3337"/>
              <a:gd name="T66" fmla="*/ 4186 w 5115"/>
              <a:gd name="T67" fmla="*/ 2993 h 3337"/>
              <a:gd name="T68" fmla="*/ 4449 w 5115"/>
              <a:gd name="T69" fmla="*/ 2683 h 3337"/>
              <a:gd name="T70" fmla="*/ 4669 w 5115"/>
              <a:gd name="T71" fmla="*/ 2347 h 3337"/>
              <a:gd name="T72" fmla="*/ 4847 w 5115"/>
              <a:gd name="T73" fmla="*/ 1988 h 3337"/>
              <a:gd name="T74" fmla="*/ 4980 w 5115"/>
              <a:gd name="T75" fmla="*/ 1613 h 3337"/>
              <a:gd name="T76" fmla="*/ 5069 w 5115"/>
              <a:gd name="T77" fmla="*/ 1224 h 3337"/>
              <a:gd name="T78" fmla="*/ 5112 w 5115"/>
              <a:gd name="T79" fmla="*/ 828 h 3337"/>
              <a:gd name="T80" fmla="*/ 5112 w 5115"/>
              <a:gd name="T81" fmla="*/ 526 h 3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5" h="3337">
                <a:moveTo>
                  <a:pt x="5112" y="526"/>
                </a:moveTo>
                <a:lnTo>
                  <a:pt x="5015" y="467"/>
                </a:lnTo>
                <a:lnTo>
                  <a:pt x="4816" y="359"/>
                </a:lnTo>
                <a:lnTo>
                  <a:pt x="4612" y="264"/>
                </a:lnTo>
                <a:lnTo>
                  <a:pt x="4402" y="183"/>
                </a:lnTo>
                <a:lnTo>
                  <a:pt x="4187" y="117"/>
                </a:lnTo>
                <a:lnTo>
                  <a:pt x="3968" y="65"/>
                </a:lnTo>
                <a:lnTo>
                  <a:pt x="3746" y="29"/>
                </a:lnTo>
                <a:lnTo>
                  <a:pt x="3521" y="7"/>
                </a:lnTo>
                <a:lnTo>
                  <a:pt x="3296" y="0"/>
                </a:lnTo>
                <a:lnTo>
                  <a:pt x="3069" y="8"/>
                </a:lnTo>
                <a:lnTo>
                  <a:pt x="2843" y="31"/>
                </a:lnTo>
                <a:lnTo>
                  <a:pt x="2617" y="71"/>
                </a:lnTo>
                <a:lnTo>
                  <a:pt x="2392" y="127"/>
                </a:lnTo>
                <a:lnTo>
                  <a:pt x="2170" y="198"/>
                </a:lnTo>
                <a:lnTo>
                  <a:pt x="1951" y="287"/>
                </a:lnTo>
                <a:lnTo>
                  <a:pt x="1737" y="391"/>
                </a:lnTo>
                <a:lnTo>
                  <a:pt x="1631" y="450"/>
                </a:lnTo>
                <a:lnTo>
                  <a:pt x="1547" y="499"/>
                </a:lnTo>
                <a:lnTo>
                  <a:pt x="1386" y="605"/>
                </a:lnTo>
                <a:lnTo>
                  <a:pt x="1232" y="720"/>
                </a:lnTo>
                <a:lnTo>
                  <a:pt x="1087" y="840"/>
                </a:lnTo>
                <a:lnTo>
                  <a:pt x="950" y="968"/>
                </a:lnTo>
                <a:lnTo>
                  <a:pt x="822" y="1102"/>
                </a:lnTo>
                <a:lnTo>
                  <a:pt x="701" y="1242"/>
                </a:lnTo>
                <a:lnTo>
                  <a:pt x="589" y="1389"/>
                </a:lnTo>
                <a:lnTo>
                  <a:pt x="487" y="1540"/>
                </a:lnTo>
                <a:lnTo>
                  <a:pt x="392" y="1697"/>
                </a:lnTo>
                <a:lnTo>
                  <a:pt x="307" y="1857"/>
                </a:lnTo>
                <a:lnTo>
                  <a:pt x="231" y="2022"/>
                </a:lnTo>
                <a:lnTo>
                  <a:pt x="163" y="2190"/>
                </a:lnTo>
                <a:lnTo>
                  <a:pt x="105" y="2362"/>
                </a:lnTo>
                <a:lnTo>
                  <a:pt x="56" y="2537"/>
                </a:lnTo>
                <a:lnTo>
                  <a:pt x="16" y="2713"/>
                </a:lnTo>
                <a:lnTo>
                  <a:pt x="0" y="2803"/>
                </a:lnTo>
                <a:lnTo>
                  <a:pt x="28" y="2791"/>
                </a:lnTo>
                <a:lnTo>
                  <a:pt x="88" y="2770"/>
                </a:lnTo>
                <a:lnTo>
                  <a:pt x="148" y="2757"/>
                </a:lnTo>
                <a:lnTo>
                  <a:pt x="213" y="2749"/>
                </a:lnTo>
                <a:lnTo>
                  <a:pt x="245" y="2749"/>
                </a:lnTo>
                <a:lnTo>
                  <a:pt x="292" y="2750"/>
                </a:lnTo>
                <a:lnTo>
                  <a:pt x="383" y="2765"/>
                </a:lnTo>
                <a:lnTo>
                  <a:pt x="469" y="2793"/>
                </a:lnTo>
                <a:lnTo>
                  <a:pt x="549" y="2833"/>
                </a:lnTo>
                <a:lnTo>
                  <a:pt x="586" y="2858"/>
                </a:lnTo>
                <a:lnTo>
                  <a:pt x="671" y="2828"/>
                </a:lnTo>
                <a:lnTo>
                  <a:pt x="843" y="2773"/>
                </a:lnTo>
                <a:lnTo>
                  <a:pt x="1020" y="2729"/>
                </a:lnTo>
                <a:lnTo>
                  <a:pt x="1197" y="2693"/>
                </a:lnTo>
                <a:lnTo>
                  <a:pt x="1376" y="2667"/>
                </a:lnTo>
                <a:lnTo>
                  <a:pt x="1557" y="2651"/>
                </a:lnTo>
                <a:lnTo>
                  <a:pt x="1739" y="2644"/>
                </a:lnTo>
                <a:lnTo>
                  <a:pt x="1921" y="2648"/>
                </a:lnTo>
                <a:lnTo>
                  <a:pt x="2104" y="2661"/>
                </a:lnTo>
                <a:lnTo>
                  <a:pt x="2286" y="2685"/>
                </a:lnTo>
                <a:lnTo>
                  <a:pt x="2468" y="2720"/>
                </a:lnTo>
                <a:lnTo>
                  <a:pt x="2649" y="2764"/>
                </a:lnTo>
                <a:lnTo>
                  <a:pt x="2828" y="2819"/>
                </a:lnTo>
                <a:lnTo>
                  <a:pt x="3006" y="2884"/>
                </a:lnTo>
                <a:lnTo>
                  <a:pt x="3180" y="2959"/>
                </a:lnTo>
                <a:lnTo>
                  <a:pt x="3353" y="3047"/>
                </a:lnTo>
                <a:lnTo>
                  <a:pt x="3437" y="3094"/>
                </a:lnTo>
                <a:lnTo>
                  <a:pt x="3533" y="3150"/>
                </a:lnTo>
                <a:lnTo>
                  <a:pt x="3715" y="3273"/>
                </a:lnTo>
                <a:lnTo>
                  <a:pt x="3801" y="3337"/>
                </a:lnTo>
                <a:lnTo>
                  <a:pt x="3883" y="3273"/>
                </a:lnTo>
                <a:lnTo>
                  <a:pt x="4040" y="3137"/>
                </a:lnTo>
                <a:lnTo>
                  <a:pt x="4186" y="2993"/>
                </a:lnTo>
                <a:lnTo>
                  <a:pt x="4323" y="2841"/>
                </a:lnTo>
                <a:lnTo>
                  <a:pt x="4449" y="2683"/>
                </a:lnTo>
                <a:lnTo>
                  <a:pt x="4564" y="2517"/>
                </a:lnTo>
                <a:lnTo>
                  <a:pt x="4669" y="2347"/>
                </a:lnTo>
                <a:lnTo>
                  <a:pt x="4763" y="2170"/>
                </a:lnTo>
                <a:lnTo>
                  <a:pt x="4847" y="1988"/>
                </a:lnTo>
                <a:lnTo>
                  <a:pt x="4920" y="1802"/>
                </a:lnTo>
                <a:lnTo>
                  <a:pt x="4980" y="1613"/>
                </a:lnTo>
                <a:lnTo>
                  <a:pt x="5031" y="1420"/>
                </a:lnTo>
                <a:lnTo>
                  <a:pt x="5069" y="1224"/>
                </a:lnTo>
                <a:lnTo>
                  <a:pt x="5096" y="1027"/>
                </a:lnTo>
                <a:lnTo>
                  <a:pt x="5112" y="828"/>
                </a:lnTo>
                <a:lnTo>
                  <a:pt x="5115" y="627"/>
                </a:lnTo>
                <a:lnTo>
                  <a:pt x="5112" y="526"/>
                </a:lnTo>
                <a:close/>
              </a:path>
            </a:pathLst>
          </a:custGeom>
          <a:solidFill>
            <a:srgbClr val="00B0F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TextBox 44">
            <a:extLst>
              <a:ext uri="{FF2B5EF4-FFF2-40B4-BE49-F238E27FC236}">
                <a16:creationId xmlns:a16="http://schemas.microsoft.com/office/drawing/2014/main" id="{C882463D-5296-4AF7-BCBF-E308B4D737D3}"/>
              </a:ext>
            </a:extLst>
          </p:cNvPr>
          <p:cNvSpPr txBox="1"/>
          <p:nvPr/>
        </p:nvSpPr>
        <p:spPr>
          <a:xfrm>
            <a:off x="8225753" y="5120537"/>
            <a:ext cx="3579068"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US" sz="1400" b="1" i="0" u="none" strike="noStrike" kern="1200" cap="none" spc="0" normalizeH="0" noProof="0" dirty="0">
                <a:ln>
                  <a:noFill/>
                </a:ln>
                <a:solidFill>
                  <a:srgbClr val="4472C4">
                    <a:lumMod val="40000"/>
                    <a:lumOff val="60000"/>
                  </a:srgbClr>
                </a:solidFill>
                <a:effectLst/>
                <a:uLnTx/>
                <a:uFillTx/>
                <a:latin typeface="Arial"/>
                <a:ea typeface="+mn-ea"/>
                <a:cs typeface="+mn-cs"/>
              </a:rPr>
              <a:t>In the pipeline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CO2 accounts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solidFill>
                  <a:srgbClr val="211A52"/>
                </a:solidFill>
              </a:rPr>
              <a:t>C</a:t>
            </a:r>
            <a:r>
              <a:rPr lang="en-US" sz="1100" i="0" dirty="0">
                <a:solidFill>
                  <a:srgbClr val="211A52"/>
                </a:solidFill>
                <a:effectLst/>
              </a:rPr>
              <a:t>limate action plan</a:t>
            </a:r>
            <a:r>
              <a:rPr lang="en-US" sz="1100" dirty="0">
                <a:solidFill>
                  <a:srgbClr val="211A52"/>
                </a:solidFill>
              </a:rPr>
              <a:t>s cf. AAU’s c</a:t>
            </a:r>
            <a:r>
              <a:rPr lang="en-US" sz="1100" i="0" dirty="0">
                <a:solidFill>
                  <a:srgbClr val="211A52"/>
                </a:solidFill>
                <a:effectLst/>
              </a:rPr>
              <a:t>limate objectives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i="0" dirty="0">
                <a:solidFill>
                  <a:srgbClr val="211A52"/>
                </a:solidFill>
                <a:effectLst/>
              </a:rPr>
              <a:t>Charging points for electric cars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i="0" u="none" strike="noStrike" kern="1200" cap="none" spc="0" normalizeH="0" noProof="0" dirty="0">
                <a:ln>
                  <a:noFill/>
                </a:ln>
                <a:solidFill>
                  <a:srgbClr val="211A52"/>
                </a:solidFill>
                <a:effectLst/>
                <a:uLnTx/>
                <a:uFillTx/>
                <a:ea typeface="+mn-ea"/>
                <a:cs typeface="+mn-cs"/>
              </a:rPr>
              <a:t>Pilot projects regarding indoor environment</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Development of smart buildings and IOT technology</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District cooling at AAU Faculty of Medicine (lake water cooling system)</a:t>
            </a:r>
          </a:p>
        </p:txBody>
      </p:sp>
      <p:sp>
        <p:nvSpPr>
          <p:cNvPr id="25" name="TextBox 47">
            <a:extLst>
              <a:ext uri="{FF2B5EF4-FFF2-40B4-BE49-F238E27FC236}">
                <a16:creationId xmlns:a16="http://schemas.microsoft.com/office/drawing/2014/main" id="{E856C9F8-DCA7-4796-98C9-378DACAFAC7C}"/>
              </a:ext>
            </a:extLst>
          </p:cNvPr>
          <p:cNvSpPr txBox="1"/>
          <p:nvPr/>
        </p:nvSpPr>
        <p:spPr>
          <a:xfrm>
            <a:off x="317164" y="5120537"/>
            <a:ext cx="3816000"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FFC000"/>
                </a:solidFill>
                <a:effectLst/>
                <a:uLnTx/>
                <a:uFillTx/>
                <a:latin typeface="Arial"/>
                <a:ea typeface="+mn-ea"/>
                <a:cs typeface="+mn-cs"/>
              </a:rPr>
              <a:t>Student collaboration</a:t>
            </a:r>
            <a:endParaRPr kumimoji="0" lang="da-DK" sz="1400" b="1" i="0" u="none" strike="noStrike" kern="1200" cap="none" spc="0" normalizeH="0" baseline="0" noProof="0" dirty="0">
              <a:ln>
                <a:noFill/>
              </a:ln>
              <a:solidFill>
                <a:srgbClr val="FFC000"/>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Sustainable Campus Forum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students and employees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Study activities/internships on construction, furniture and study environment, energy consumption, etc.</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Campus as a living lab, e.g. parking sensors, biodiversity, building data, etc.</a:t>
            </a:r>
          </a:p>
        </p:txBody>
      </p:sp>
      <p:sp>
        <p:nvSpPr>
          <p:cNvPr id="23" name="TextBox 50">
            <a:extLst>
              <a:ext uri="{FF2B5EF4-FFF2-40B4-BE49-F238E27FC236}">
                <a16:creationId xmlns:a16="http://schemas.microsoft.com/office/drawing/2014/main" id="{53B09678-6110-46A2-813C-937C397FC99F}"/>
              </a:ext>
            </a:extLst>
          </p:cNvPr>
          <p:cNvSpPr txBox="1"/>
          <p:nvPr/>
        </p:nvSpPr>
        <p:spPr>
          <a:xfrm>
            <a:off x="8231599" y="2030074"/>
            <a:ext cx="3499082"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ED7D31">
                    <a:lumMod val="60000"/>
                    <a:lumOff val="40000"/>
                  </a:srgbClr>
                </a:solidFill>
                <a:effectLst/>
                <a:uLnTx/>
                <a:uFillTx/>
                <a:latin typeface="Arial"/>
                <a:ea typeface="+mn-ea"/>
                <a:cs typeface="+mn-cs"/>
              </a:rPr>
              <a:t>Facility operations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Restructure of gardening services (“Grow Wild”)</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Improved management of buildings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Cleaning based on activity and needs using minimal water and chemicals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aseline="0" dirty="0">
                <a:solidFill>
                  <a:srgbClr val="211A52"/>
                </a:solidFill>
                <a:latin typeface="Arial"/>
              </a:rPr>
              <a:t>Focus on climate-friendly operation of campus e.g. </a:t>
            </a:r>
            <a:r>
              <a:rPr lang="da-DK" sz="1100" i="0" dirty="0">
                <a:solidFill>
                  <a:srgbClr val="000000"/>
                </a:solidFill>
                <a:effectLst/>
              </a:rPr>
              <a:t>Energy demand management</a:t>
            </a:r>
            <a:endParaRPr kumimoji="0" lang="da-DK" sz="1100" i="0" u="none" strike="noStrike" kern="1200" cap="none" spc="0" normalizeH="0" baseline="0" noProof="0" dirty="0">
              <a:ln>
                <a:noFill/>
              </a:ln>
              <a:solidFill>
                <a:srgbClr val="211A52"/>
              </a:solidFill>
              <a:effectLst/>
              <a:uLnTx/>
              <a:uFillTx/>
              <a:ea typeface="+mn-ea"/>
              <a:cs typeface="+mn-cs"/>
            </a:endParaRPr>
          </a:p>
          <a:p>
            <a:pPr marL="351450" indent="-171450">
              <a:buFont typeface="Arial" panose="020B0604020202020204" pitchFamily="34" charset="0"/>
              <a:buChar char="•"/>
              <a:defRPr/>
            </a:pPr>
            <a:r>
              <a:rPr lang="en-gb" sz="1100" dirty="0">
                <a:solidFill>
                  <a:srgbClr val="211A52"/>
                </a:solidFill>
              </a:rPr>
              <a:t>Green electricity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21" name="TextBox 53">
            <a:extLst>
              <a:ext uri="{FF2B5EF4-FFF2-40B4-BE49-F238E27FC236}">
                <a16:creationId xmlns:a16="http://schemas.microsoft.com/office/drawing/2014/main" id="{0A443B00-7E1C-4A41-8C01-58CE3A00BDFD}"/>
              </a:ext>
            </a:extLst>
          </p:cNvPr>
          <p:cNvSpPr txBox="1"/>
          <p:nvPr/>
        </p:nvSpPr>
        <p:spPr>
          <a:xfrm>
            <a:off x="317164" y="1925998"/>
            <a:ext cx="3816000"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00B050"/>
                </a:solidFill>
                <a:effectLst/>
                <a:uLnTx/>
                <a:uFillTx/>
                <a:latin typeface="Arial"/>
                <a:ea typeface="+mn-ea"/>
                <a:cs typeface="+mn-cs"/>
              </a:rPr>
              <a:t>Campus planning</a:t>
            </a:r>
            <a:endParaRPr kumimoji="0" lang="da-DK" sz="1400" b="1" i="0" u="none" strike="noStrike" kern="1200" cap="none" spc="0" normalizeH="0" baseline="0" noProof="0" dirty="0">
              <a:ln>
                <a:noFill/>
              </a:ln>
              <a:solidFill>
                <a:srgbClr val="00B050"/>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Phase-out of buildings with high energy consumption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Efficient use of the building stock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flexible seating and activity based design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Sustainable urban development around main campus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More and better natural areas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dirty="0">
                <a:solidFill>
                  <a:srgbClr val="211A52"/>
                </a:solidFill>
                <a:latin typeface="Arial"/>
              </a:rPr>
              <a:t>Better public transportation options (BRT)</a:t>
            </a:r>
            <a:endParaRPr lang="en-gb" sz="1100" b="0" i="0" u="none" strike="noStrike" kern="1200" cap="none" spc="0" normalizeH="0" noProof="0" dirty="0">
              <a:ln>
                <a:noFill/>
              </a:ln>
              <a:solidFill>
                <a:srgbClr val="211A52"/>
              </a:solidFill>
              <a:effectLst/>
              <a:uLnTx/>
              <a:uFillTx/>
              <a:latin typeface="Arial"/>
              <a:ea typeface="+mn-ea"/>
              <a:cs typeface="+mn-cs"/>
            </a:endParaRPr>
          </a:p>
        </p:txBody>
      </p:sp>
      <p:sp>
        <p:nvSpPr>
          <p:cNvPr id="19" name="TextBox 91">
            <a:extLst>
              <a:ext uri="{FF2B5EF4-FFF2-40B4-BE49-F238E27FC236}">
                <a16:creationId xmlns:a16="http://schemas.microsoft.com/office/drawing/2014/main" id="{19E3EC29-EC8B-4355-9899-46C9CB9E4CE0}"/>
              </a:ext>
            </a:extLst>
          </p:cNvPr>
          <p:cNvSpPr txBox="1"/>
          <p:nvPr/>
        </p:nvSpPr>
        <p:spPr>
          <a:xfrm>
            <a:off x="8219904" y="3659944"/>
            <a:ext cx="3584917"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dirty="0" err="1">
                <a:solidFill>
                  <a:srgbClr val="00B0F0"/>
                </a:solidFill>
                <a:latin typeface="Arial"/>
              </a:rPr>
              <a:t>Thr</a:t>
            </a:r>
            <a:r>
              <a:rPr lang="en-gb" sz="1400" b="1" dirty="0">
                <a:solidFill>
                  <a:srgbClr val="00B0F0"/>
                </a:solidFill>
                <a:latin typeface="Arial"/>
              </a:rPr>
              <a:t> b</a:t>
            </a:r>
            <a:r>
              <a:rPr lang="en-gb" sz="1400" b="1" i="0" u="none" strike="noStrike" kern="1200" cap="none" spc="0" normalizeH="0" noProof="0" dirty="0" err="1">
                <a:ln>
                  <a:noFill/>
                </a:ln>
                <a:solidFill>
                  <a:srgbClr val="00B0F0"/>
                </a:solidFill>
                <a:effectLst/>
                <a:uLnTx/>
                <a:uFillTx/>
                <a:latin typeface="Arial"/>
                <a:ea typeface="+mn-ea"/>
                <a:cs typeface="+mn-cs"/>
              </a:rPr>
              <a:t>lue</a:t>
            </a:r>
            <a:r>
              <a:rPr lang="en-gb" sz="1400" b="1" i="0" u="none" strike="noStrike" kern="1200" cap="none" spc="0" normalizeH="0" noProof="0" dirty="0">
                <a:ln>
                  <a:noFill/>
                </a:ln>
                <a:solidFill>
                  <a:srgbClr val="00B0F0"/>
                </a:solidFill>
                <a:effectLst/>
                <a:uLnTx/>
                <a:uFillTx/>
                <a:latin typeface="Arial"/>
                <a:ea typeface="+mn-ea"/>
                <a:cs typeface="+mn-cs"/>
              </a:rPr>
              <a:t> and the green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“Grow Wild”: less grass, more flowers and bees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Public green spaces and squares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da-DK" sz="1100" b="0" i="0" u="none" strike="noStrike" kern="1200" cap="none" spc="0" normalizeH="0" noProof="0" dirty="0">
                <a:ln>
                  <a:noFill/>
                </a:ln>
                <a:solidFill>
                  <a:srgbClr val="211A52"/>
                </a:solidFill>
                <a:effectLst/>
                <a:uLnTx/>
                <a:uFillTx/>
                <a:latin typeface="Arial"/>
                <a:ea typeface="+mn-ea"/>
                <a:cs typeface="+mn-cs"/>
              </a:rPr>
              <a:t>Green houses and</a:t>
            </a:r>
            <a:r>
              <a:rPr lang="en-gb" sz="1100" b="0" i="0" u="none" strike="noStrike" kern="1200" cap="none" spc="0" normalizeH="0" noProof="0" dirty="0">
                <a:ln>
                  <a:noFill/>
                </a:ln>
                <a:solidFill>
                  <a:srgbClr val="211A52"/>
                </a:solidFill>
                <a:effectLst/>
                <a:uLnTx/>
                <a:uFillTx/>
                <a:latin typeface="Arial"/>
                <a:ea typeface="+mn-ea"/>
                <a:cs typeface="+mn-cs"/>
              </a:rPr>
              <a:t> outdoor study environments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Lake and canal systems, rainwater management and quality of nature</a:t>
            </a: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Urban gardening and beehives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17" name="TextBox 94">
            <a:extLst>
              <a:ext uri="{FF2B5EF4-FFF2-40B4-BE49-F238E27FC236}">
                <a16:creationId xmlns:a16="http://schemas.microsoft.com/office/drawing/2014/main" id="{7E40D596-9E09-4075-9A23-37C34F6602F4}"/>
              </a:ext>
            </a:extLst>
          </p:cNvPr>
          <p:cNvSpPr txBox="1"/>
          <p:nvPr/>
        </p:nvSpPr>
        <p:spPr>
          <a:xfrm>
            <a:off x="317164" y="3499736"/>
            <a:ext cx="3816000"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FF0000"/>
                </a:solidFill>
                <a:effectLst/>
                <a:uLnTx/>
                <a:uFillTx/>
                <a:latin typeface="Arial"/>
                <a:ea typeface="+mn-ea"/>
                <a:cs typeface="+mn-cs"/>
              </a:rPr>
              <a:t>Consumption and waste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Climate objectives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reduction of CO2 emission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Cold water taps to replace bottled water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Waste sorting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Recycling surplus furniture</a:t>
            </a:r>
          </a:p>
          <a:p>
            <a:pPr marL="351450" indent="-171450">
              <a:buFont typeface="Arial" panose="020B0604020202020204" pitchFamily="34" charset="0"/>
              <a:buChar char="•"/>
              <a:defRPr/>
            </a:pPr>
            <a:r>
              <a:rPr lang="en-gb" sz="1100" b="0" i="0" u="none" strike="noStrike" kern="1200" cap="none" spc="0" normalizeH="0" noProof="0" dirty="0">
                <a:ln>
                  <a:noFill/>
                </a:ln>
                <a:solidFill>
                  <a:srgbClr val="211A52"/>
                </a:solidFill>
                <a:effectLst/>
                <a:uLnTx/>
                <a:uFillTx/>
                <a:latin typeface="Arial"/>
                <a:ea typeface="+mn-ea"/>
                <a:cs typeface="+mn-cs"/>
              </a:rPr>
              <a:t>Phase-out of disposable tableware in the </a:t>
            </a:r>
            <a:r>
              <a:rPr lang="en-gb" sz="1100" dirty="0">
                <a:solidFill>
                  <a:srgbClr val="211A52"/>
                </a:solidFill>
              </a:rPr>
              <a:t>canteen</a:t>
            </a:r>
          </a:p>
          <a:p>
            <a:pPr marL="351450" indent="-171450">
              <a:buFont typeface="Arial" panose="020B0604020202020204" pitchFamily="34" charset="0"/>
              <a:buChar char="•"/>
              <a:defRPr/>
            </a:pPr>
            <a:r>
              <a:rPr lang="en-gb" sz="1100" dirty="0">
                <a:solidFill>
                  <a:srgbClr val="211A52"/>
                </a:solidFill>
              </a:rPr>
              <a:t>Minimising food waste in the canteen</a:t>
            </a:r>
            <a:endParaRPr lang="da-DK" sz="1100" dirty="0">
              <a:solidFill>
                <a:srgbClr val="211A52"/>
              </a:solidFill>
            </a:endParaRPr>
          </a:p>
        </p:txBody>
      </p:sp>
      <p:sp>
        <p:nvSpPr>
          <p:cNvPr id="28" name="Tekstboks 4"/>
          <p:cNvSpPr txBox="1"/>
          <p:nvPr/>
        </p:nvSpPr>
        <p:spPr>
          <a:xfrm>
            <a:off x="1528653" y="347922"/>
            <a:ext cx="40477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3300" b="1" i="0" u="none" strike="noStrike" kern="1200" cap="none" spc="0" normalizeH="0" noProof="0" dirty="0">
                <a:ln>
                  <a:noFill/>
                </a:ln>
                <a:solidFill>
                  <a:srgbClr val="002060"/>
                </a:solidFill>
                <a:effectLst/>
                <a:uLnTx/>
                <a:uFillTx/>
                <a:latin typeface="Arial"/>
                <a:ea typeface="+mn-ea"/>
                <a:cs typeface="+mn-cs"/>
              </a:rPr>
              <a:t>Sustainable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3300" b="1" i="0" u="none" strike="noStrike" kern="1200" cap="none" spc="0" normalizeH="0" noProof="0" dirty="0">
                <a:ln>
                  <a:noFill/>
                </a:ln>
                <a:solidFill>
                  <a:srgbClr val="002060"/>
                </a:solidFill>
                <a:effectLst/>
                <a:uLnTx/>
                <a:uFillTx/>
                <a:latin typeface="Arial"/>
                <a:ea typeface="+mn-ea"/>
                <a:cs typeface="+mn-cs"/>
              </a:rPr>
              <a:t> operations</a:t>
            </a:r>
            <a:endParaRPr kumimoji="0" lang="da-DK" sz="3300" b="1" i="0" u="none" strike="noStrike" kern="1200" cap="none" spc="0" normalizeH="0" baseline="0" noProof="0" dirty="0">
              <a:ln>
                <a:noFill/>
              </a:ln>
              <a:solidFill>
                <a:srgbClr val="002060"/>
              </a:solidFill>
              <a:effectLst/>
              <a:uLnTx/>
              <a:uFillTx/>
              <a:latin typeface="Arial"/>
              <a:ea typeface="+mn-ea"/>
              <a:cs typeface="+mn-cs"/>
            </a:endParaRPr>
          </a:p>
        </p:txBody>
      </p:sp>
      <p:pic>
        <p:nvPicPr>
          <p:cNvPr id="29" name="Billede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2026" y="234491"/>
            <a:ext cx="1246272" cy="1246272"/>
          </a:xfrm>
          <a:prstGeom prst="rect">
            <a:avLst/>
          </a:prstGeom>
          <a:noFill/>
        </p:spPr>
      </p:pic>
      <p:sp>
        <p:nvSpPr>
          <p:cNvPr id="3" name="Oval 4">
            <a:extLst>
              <a:ext uri="{FF2B5EF4-FFF2-40B4-BE49-F238E27FC236}">
                <a16:creationId xmlns:a16="http://schemas.microsoft.com/office/drawing/2014/main" id="{66589980-B360-4619-995D-18DCF10FE511}"/>
              </a:ext>
            </a:extLst>
          </p:cNvPr>
          <p:cNvSpPr/>
          <p:nvPr/>
        </p:nvSpPr>
        <p:spPr>
          <a:xfrm>
            <a:off x="5266815" y="3412100"/>
            <a:ext cx="1159900" cy="11599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Tekstfelt 31"/>
          <p:cNvSpPr txBox="1"/>
          <p:nvPr/>
        </p:nvSpPr>
        <p:spPr>
          <a:xfrm>
            <a:off x="5263845" y="5165130"/>
            <a:ext cx="120178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Student</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collaboration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33" name="Tekstfelt 32"/>
          <p:cNvSpPr txBox="1"/>
          <p:nvPr/>
        </p:nvSpPr>
        <p:spPr>
          <a:xfrm>
            <a:off x="4268494" y="4455688"/>
            <a:ext cx="1307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Consumption and waste</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34" name="Tekstfelt 33"/>
          <p:cNvSpPr txBox="1"/>
          <p:nvPr/>
        </p:nvSpPr>
        <p:spPr>
          <a:xfrm>
            <a:off x="3916448" y="2892712"/>
            <a:ext cx="129826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Campus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planning</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1" name="Tekstfelt 40"/>
          <p:cNvSpPr txBox="1"/>
          <p:nvPr/>
        </p:nvSpPr>
        <p:spPr>
          <a:xfrm>
            <a:off x="6229350" y="2915963"/>
            <a:ext cx="133840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The blue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 and the green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2" name="Tekstfelt 41"/>
          <p:cNvSpPr txBox="1"/>
          <p:nvPr/>
        </p:nvSpPr>
        <p:spPr>
          <a:xfrm>
            <a:off x="5265311" y="2351578"/>
            <a:ext cx="107975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Facility operations</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3" name="Tekstfelt 42"/>
          <p:cNvSpPr txBox="1"/>
          <p:nvPr/>
        </p:nvSpPr>
        <p:spPr>
          <a:xfrm>
            <a:off x="6559560" y="4455689"/>
            <a:ext cx="101203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In the pipeline</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Tree>
    <p:extLst>
      <p:ext uri="{BB962C8B-B14F-4D97-AF65-F5344CB8AC3E}">
        <p14:creationId xmlns:p14="http://schemas.microsoft.com/office/powerpoint/2010/main" val="184721305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2" cstate="print">
            <a:extLst>
              <a:ext uri="{28A0092B-C50C-407E-A947-70E740481C1C}">
                <a14:useLocalDpi xmlns:a14="http://schemas.microsoft.com/office/drawing/2010/main" val="0"/>
              </a:ext>
            </a:extLst>
          </a:blip>
          <a:srcRect/>
          <a:stretch/>
        </p:blipFill>
        <p:spPr/>
      </p:pic>
      <p:sp>
        <p:nvSpPr>
          <p:cNvPr id="6" name="Titel 5"/>
          <p:cNvSpPr>
            <a:spLocks noGrp="1"/>
          </p:cNvSpPr>
          <p:nvPr>
            <p:ph type="title"/>
          </p:nvPr>
        </p:nvSpPr>
        <p:spPr/>
        <p:txBody>
          <a:bodyPr rtlCol="0"/>
          <a:lstStyle/>
          <a:p>
            <a:pPr rtl="0">
              <a:lnSpc>
                <a:spcPct val="150000"/>
              </a:lnSpc>
            </a:pPr>
            <a:r>
              <a:rPr lang="da-DK"/>
              <a:t>THANK YOU</a:t>
            </a:r>
            <a:endParaRPr lang="da-DK" dirty="0"/>
          </a:p>
        </p:txBody>
      </p:sp>
      <p:pic>
        <p:nvPicPr>
          <p:cNvPr id="60" name="Billede 5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27411921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rtlCol="0"/>
          <a:lstStyle/>
          <a:p>
            <a:pPr rtl="0"/>
            <a:r>
              <a:rPr lang="en-gb"/>
              <a:t>ONE UNIVERSITY</a:t>
            </a:r>
            <a:br>
              <a:rPr lang="en-US" dirty="0"/>
            </a:br>
            <a:r>
              <a:rPr lang="en-gb"/>
              <a:t>– THREE CAMPUSES</a:t>
            </a:r>
            <a:endParaRPr lang="en-US" dirty="0">
              <a:solidFill>
                <a:schemeClr val="accent4"/>
              </a:solidFill>
            </a:endParaRPr>
          </a:p>
        </p:txBody>
      </p:sp>
      <p:sp>
        <p:nvSpPr>
          <p:cNvPr id="66" name="TextBox 65"/>
          <p:cNvSpPr txBox="1"/>
          <p:nvPr/>
        </p:nvSpPr>
        <p:spPr>
          <a:xfrm>
            <a:off x="849583" y="2809875"/>
            <a:ext cx="4153406" cy="2277547"/>
          </a:xfrm>
          <a:prstGeom prst="rect">
            <a:avLst/>
          </a:prstGeom>
          <a:noFill/>
        </p:spPr>
        <p:txBody>
          <a:bodyPr wrap="square" lIns="0" rIns="0" rtlCol="0">
            <a:spAutoFit/>
          </a:bodyPr>
          <a:lstStyle/>
          <a:p>
            <a:pPr rtl="0"/>
            <a:r>
              <a:rPr lang="en-gb" sz="2400" b="1" spc="300" dirty="0">
                <a:solidFill>
                  <a:srgbClr val="9DBB1D"/>
                </a:solidFill>
                <a:ea typeface="Source Sans Pro" charset="0"/>
                <a:cs typeface="Source Sans Pro" charset="0"/>
              </a:rPr>
              <a:t>AALBORG</a:t>
            </a:r>
            <a:r>
              <a:rPr lang="en-gb" sz="2400" b="1"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18,000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3,125</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endParaRPr lang="en-US" sz="1400" dirty="0">
              <a:solidFill>
                <a:schemeClr val="accent1"/>
              </a:solidFill>
              <a:ea typeface="Source Sans Pro" charset="0"/>
              <a:cs typeface="Source Sans Pro" charset="0"/>
            </a:endParaRPr>
          </a:p>
          <a:p>
            <a:pPr rtl="0"/>
            <a:endParaRPr lang="en-US" sz="1400" dirty="0">
              <a:solidFill>
                <a:schemeClr val="accent1"/>
              </a:solidFill>
              <a:ea typeface="Source Sans Pro" charset="0"/>
              <a:cs typeface="Source Sans Pro" charset="0"/>
            </a:endParaRPr>
          </a:p>
          <a:p>
            <a:pPr rtl="0"/>
            <a:r>
              <a:rPr lang="en-gb" sz="2400" b="1" spc="300" dirty="0">
                <a:solidFill>
                  <a:srgbClr val="DF6752"/>
                </a:solidFill>
                <a:ea typeface="Source Sans Pro" charset="0"/>
                <a:cs typeface="Source Sans Pro" charset="0"/>
              </a:rPr>
              <a:t>COPENHAGEN</a:t>
            </a:r>
            <a:r>
              <a:rPr lang="en-gb" sz="2400" b="1"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2,650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400</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p>
          <a:p>
            <a:pPr rtl="0"/>
            <a:endParaRPr lang="en-US" sz="1400" dirty="0">
              <a:solidFill>
                <a:schemeClr val="accent1"/>
              </a:solidFill>
              <a:ea typeface="Source Sans Pro" charset="0"/>
              <a:cs typeface="Source Sans Pro" charset="0"/>
            </a:endParaRPr>
          </a:p>
          <a:p>
            <a:pPr rtl="0"/>
            <a:r>
              <a:rPr lang="en-gb" sz="2400" b="1" spc="300" dirty="0">
                <a:solidFill>
                  <a:srgbClr val="5E9695"/>
                </a:solidFill>
                <a:ea typeface="Source Sans Pro" charset="0"/>
                <a:cs typeface="Source Sans Pro" charset="0"/>
              </a:rPr>
              <a:t>ESBJERG</a:t>
            </a:r>
            <a:r>
              <a:rPr lang="en-gb" sz="2400"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370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80</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endParaRPr lang="en-US" sz="1400" dirty="0">
              <a:solidFill>
                <a:schemeClr val="accent1"/>
              </a:solidFill>
              <a:ea typeface="Source Sans Pro" charset="0"/>
              <a:cs typeface="Source Sans Pro" charset="0"/>
            </a:endParaRPr>
          </a:p>
        </p:txBody>
      </p:sp>
      <p:grpSp>
        <p:nvGrpSpPr>
          <p:cNvPr id="846" name="Gruppe 845"/>
          <p:cNvGrpSpPr/>
          <p:nvPr/>
        </p:nvGrpSpPr>
        <p:grpSpPr>
          <a:xfrm>
            <a:off x="6157912" y="374650"/>
            <a:ext cx="5232401" cy="5745163"/>
            <a:chOff x="6270625" y="374650"/>
            <a:chExt cx="5232401" cy="5745163"/>
          </a:xfrm>
          <a:solidFill>
            <a:schemeClr val="tx1"/>
          </a:solidFill>
        </p:grpSpPr>
        <p:grpSp>
          <p:nvGrpSpPr>
            <p:cNvPr id="6" name="Group 205"/>
            <p:cNvGrpSpPr>
              <a:grpSpLocks/>
            </p:cNvGrpSpPr>
            <p:nvPr/>
          </p:nvGrpSpPr>
          <p:grpSpPr bwMode="auto">
            <a:xfrm>
              <a:off x="9336088" y="3254375"/>
              <a:ext cx="1670050" cy="2865438"/>
              <a:chOff x="5881" y="2050"/>
              <a:chExt cx="1052" cy="1805"/>
            </a:xfrm>
            <a:grpFill/>
          </p:grpSpPr>
          <p:sp>
            <p:nvSpPr>
              <p:cNvPr id="646" name="Freeform 5"/>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7" name="Freeform 6"/>
              <p:cNvSpPr>
                <a:spLocks/>
              </p:cNvSpPr>
              <p:nvPr/>
            </p:nvSpPr>
            <p:spPr bwMode="auto">
              <a:xfrm>
                <a:off x="6592" y="2638"/>
                <a:ext cx="80" cy="31"/>
              </a:xfrm>
              <a:custGeom>
                <a:avLst/>
                <a:gdLst>
                  <a:gd name="T0" fmla="*/ 76 w 80"/>
                  <a:gd name="T1" fmla="*/ 0 h 31"/>
                  <a:gd name="T2" fmla="*/ 70 w 80"/>
                  <a:gd name="T3" fmla="*/ 3 h 31"/>
                  <a:gd name="T4" fmla="*/ 63 w 80"/>
                  <a:gd name="T5" fmla="*/ 11 h 31"/>
                  <a:gd name="T6" fmla="*/ 59 w 80"/>
                  <a:gd name="T7" fmla="*/ 9 h 31"/>
                  <a:gd name="T8" fmla="*/ 53 w 80"/>
                  <a:gd name="T9" fmla="*/ 3 h 31"/>
                  <a:gd name="T10" fmla="*/ 51 w 80"/>
                  <a:gd name="T11" fmla="*/ 3 h 31"/>
                  <a:gd name="T12" fmla="*/ 47 w 80"/>
                  <a:gd name="T13" fmla="*/ 3 h 31"/>
                  <a:gd name="T14" fmla="*/ 47 w 80"/>
                  <a:gd name="T15" fmla="*/ 9 h 31"/>
                  <a:gd name="T16" fmla="*/ 37 w 80"/>
                  <a:gd name="T17" fmla="*/ 5 h 31"/>
                  <a:gd name="T18" fmla="*/ 35 w 80"/>
                  <a:gd name="T19" fmla="*/ 9 h 31"/>
                  <a:gd name="T20" fmla="*/ 33 w 80"/>
                  <a:gd name="T21" fmla="*/ 19 h 31"/>
                  <a:gd name="T22" fmla="*/ 31 w 80"/>
                  <a:gd name="T23" fmla="*/ 21 h 31"/>
                  <a:gd name="T24" fmla="*/ 27 w 80"/>
                  <a:gd name="T25" fmla="*/ 23 h 31"/>
                  <a:gd name="T26" fmla="*/ 25 w 80"/>
                  <a:gd name="T27" fmla="*/ 23 h 31"/>
                  <a:gd name="T28" fmla="*/ 18 w 80"/>
                  <a:gd name="T29" fmla="*/ 21 h 31"/>
                  <a:gd name="T30" fmla="*/ 14 w 80"/>
                  <a:gd name="T31" fmla="*/ 19 h 31"/>
                  <a:gd name="T32" fmla="*/ 12 w 80"/>
                  <a:gd name="T33" fmla="*/ 15 h 31"/>
                  <a:gd name="T34" fmla="*/ 0 w 80"/>
                  <a:gd name="T35" fmla="*/ 29 h 31"/>
                  <a:gd name="T36" fmla="*/ 0 w 80"/>
                  <a:gd name="T37" fmla="*/ 31 h 31"/>
                  <a:gd name="T38" fmla="*/ 80 w 80"/>
                  <a:gd name="T39" fmla="*/ 31 h 31"/>
                  <a:gd name="T40" fmla="*/ 80 w 80"/>
                  <a:gd name="T41" fmla="*/ 0 h 31"/>
                  <a:gd name="T42" fmla="*/ 76 w 80"/>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31">
                    <a:moveTo>
                      <a:pt x="76" y="0"/>
                    </a:moveTo>
                    <a:lnTo>
                      <a:pt x="70" y="3"/>
                    </a:lnTo>
                    <a:lnTo>
                      <a:pt x="63" y="11"/>
                    </a:lnTo>
                    <a:lnTo>
                      <a:pt x="59" y="9"/>
                    </a:lnTo>
                    <a:lnTo>
                      <a:pt x="53" y="3"/>
                    </a:lnTo>
                    <a:lnTo>
                      <a:pt x="51" y="3"/>
                    </a:lnTo>
                    <a:lnTo>
                      <a:pt x="47" y="3"/>
                    </a:lnTo>
                    <a:lnTo>
                      <a:pt x="47" y="9"/>
                    </a:lnTo>
                    <a:lnTo>
                      <a:pt x="37" y="5"/>
                    </a:lnTo>
                    <a:lnTo>
                      <a:pt x="35" y="9"/>
                    </a:lnTo>
                    <a:lnTo>
                      <a:pt x="33" y="19"/>
                    </a:lnTo>
                    <a:lnTo>
                      <a:pt x="31" y="21"/>
                    </a:lnTo>
                    <a:lnTo>
                      <a:pt x="27" y="23"/>
                    </a:lnTo>
                    <a:lnTo>
                      <a:pt x="25" y="23"/>
                    </a:lnTo>
                    <a:lnTo>
                      <a:pt x="18" y="21"/>
                    </a:lnTo>
                    <a:lnTo>
                      <a:pt x="14" y="19"/>
                    </a:lnTo>
                    <a:lnTo>
                      <a:pt x="12" y="15"/>
                    </a:lnTo>
                    <a:lnTo>
                      <a:pt x="0" y="29"/>
                    </a:lnTo>
                    <a:lnTo>
                      <a:pt x="0" y="31"/>
                    </a:lnTo>
                    <a:lnTo>
                      <a:pt x="80" y="31"/>
                    </a:lnTo>
                    <a:lnTo>
                      <a:pt x="80" y="0"/>
                    </a:lnTo>
                    <a:lnTo>
                      <a:pt x="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8" name="Freeform 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9" name="Freeform 8"/>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0" name="Freeform 9"/>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1" name="Freeform 10"/>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2" name="Freeform 11"/>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4" name="Freeform 1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5" name="Freeform 14"/>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6" name="Freeform 15"/>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7" name="Freeform 16"/>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8" name="Freeform 17"/>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9" name="Freeform 18"/>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1" name="Freeform 20"/>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2" name="Freeform 21"/>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3" name="Freeform 22"/>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4" name="Freeform 23"/>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5" name="Freeform 24"/>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6" name="Freeform 25"/>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7" name="Freeform 26"/>
              <p:cNvSpPr>
                <a:spLocks/>
              </p:cNvSpPr>
              <p:nvPr/>
            </p:nvSpPr>
            <p:spPr bwMode="auto">
              <a:xfrm>
                <a:off x="6404" y="2896"/>
                <a:ext cx="253" cy="245"/>
              </a:xfrm>
              <a:custGeom>
                <a:avLst/>
                <a:gdLst>
                  <a:gd name="T0" fmla="*/ 86 w 253"/>
                  <a:gd name="T1" fmla="*/ 4 h 245"/>
                  <a:gd name="T2" fmla="*/ 86 w 253"/>
                  <a:gd name="T3" fmla="*/ 6 h 245"/>
                  <a:gd name="T4" fmla="*/ 80 w 253"/>
                  <a:gd name="T5" fmla="*/ 16 h 245"/>
                  <a:gd name="T6" fmla="*/ 59 w 253"/>
                  <a:gd name="T7" fmla="*/ 41 h 245"/>
                  <a:gd name="T8" fmla="*/ 35 w 253"/>
                  <a:gd name="T9" fmla="*/ 43 h 245"/>
                  <a:gd name="T10" fmla="*/ 21 w 253"/>
                  <a:gd name="T11" fmla="*/ 49 h 245"/>
                  <a:gd name="T12" fmla="*/ 25 w 253"/>
                  <a:gd name="T13" fmla="*/ 63 h 245"/>
                  <a:gd name="T14" fmla="*/ 27 w 253"/>
                  <a:gd name="T15" fmla="*/ 68 h 245"/>
                  <a:gd name="T16" fmla="*/ 27 w 253"/>
                  <a:gd name="T17" fmla="*/ 74 h 245"/>
                  <a:gd name="T18" fmla="*/ 14 w 253"/>
                  <a:gd name="T19" fmla="*/ 86 h 245"/>
                  <a:gd name="T20" fmla="*/ 23 w 253"/>
                  <a:gd name="T21" fmla="*/ 94 h 245"/>
                  <a:gd name="T22" fmla="*/ 12 w 253"/>
                  <a:gd name="T23" fmla="*/ 98 h 245"/>
                  <a:gd name="T24" fmla="*/ 0 w 253"/>
                  <a:gd name="T25" fmla="*/ 100 h 245"/>
                  <a:gd name="T26" fmla="*/ 10 w 253"/>
                  <a:gd name="T27" fmla="*/ 104 h 245"/>
                  <a:gd name="T28" fmla="*/ 10 w 253"/>
                  <a:gd name="T29" fmla="*/ 119 h 245"/>
                  <a:gd name="T30" fmla="*/ 19 w 253"/>
                  <a:gd name="T31" fmla="*/ 125 h 245"/>
                  <a:gd name="T32" fmla="*/ 45 w 253"/>
                  <a:gd name="T33" fmla="*/ 137 h 245"/>
                  <a:gd name="T34" fmla="*/ 51 w 253"/>
                  <a:gd name="T35" fmla="*/ 139 h 245"/>
                  <a:gd name="T36" fmla="*/ 74 w 253"/>
                  <a:gd name="T37" fmla="*/ 162 h 245"/>
                  <a:gd name="T38" fmla="*/ 80 w 253"/>
                  <a:gd name="T39" fmla="*/ 168 h 245"/>
                  <a:gd name="T40" fmla="*/ 82 w 253"/>
                  <a:gd name="T41" fmla="*/ 178 h 245"/>
                  <a:gd name="T42" fmla="*/ 98 w 253"/>
                  <a:gd name="T43" fmla="*/ 172 h 245"/>
                  <a:gd name="T44" fmla="*/ 102 w 253"/>
                  <a:gd name="T45" fmla="*/ 176 h 245"/>
                  <a:gd name="T46" fmla="*/ 100 w 253"/>
                  <a:gd name="T47" fmla="*/ 203 h 245"/>
                  <a:gd name="T48" fmla="*/ 121 w 253"/>
                  <a:gd name="T49" fmla="*/ 205 h 245"/>
                  <a:gd name="T50" fmla="*/ 139 w 253"/>
                  <a:gd name="T51" fmla="*/ 243 h 245"/>
                  <a:gd name="T52" fmla="*/ 182 w 253"/>
                  <a:gd name="T53" fmla="*/ 245 h 245"/>
                  <a:gd name="T54" fmla="*/ 184 w 253"/>
                  <a:gd name="T55" fmla="*/ 243 h 245"/>
                  <a:gd name="T56" fmla="*/ 188 w 253"/>
                  <a:gd name="T57" fmla="*/ 239 h 245"/>
                  <a:gd name="T58" fmla="*/ 200 w 253"/>
                  <a:gd name="T59" fmla="*/ 229 h 245"/>
                  <a:gd name="T60" fmla="*/ 206 w 253"/>
                  <a:gd name="T61" fmla="*/ 215 h 245"/>
                  <a:gd name="T62" fmla="*/ 213 w 253"/>
                  <a:gd name="T63" fmla="*/ 207 h 245"/>
                  <a:gd name="T64" fmla="*/ 219 w 253"/>
                  <a:gd name="T65" fmla="*/ 205 h 245"/>
                  <a:gd name="T66" fmla="*/ 229 w 253"/>
                  <a:gd name="T67" fmla="*/ 196 h 245"/>
                  <a:gd name="T68" fmla="*/ 237 w 253"/>
                  <a:gd name="T69" fmla="*/ 194 h 245"/>
                  <a:gd name="T70" fmla="*/ 249 w 253"/>
                  <a:gd name="T71" fmla="*/ 188 h 245"/>
                  <a:gd name="T72" fmla="*/ 253 w 253"/>
                  <a:gd name="T73" fmla="*/ 72 h 245"/>
                  <a:gd name="T74" fmla="*/ 245 w 253"/>
                  <a:gd name="T75" fmla="*/ 74 h 245"/>
                  <a:gd name="T76" fmla="*/ 233 w 253"/>
                  <a:gd name="T77" fmla="*/ 74 h 245"/>
                  <a:gd name="T78" fmla="*/ 221 w 253"/>
                  <a:gd name="T79" fmla="*/ 72 h 245"/>
                  <a:gd name="T80" fmla="*/ 215 w 253"/>
                  <a:gd name="T81" fmla="*/ 72 h 245"/>
                  <a:gd name="T82" fmla="*/ 209 w 253"/>
                  <a:gd name="T83" fmla="*/ 63 h 245"/>
                  <a:gd name="T84" fmla="*/ 188 w 253"/>
                  <a:gd name="T85" fmla="*/ 53 h 245"/>
                  <a:gd name="T86" fmla="*/ 180 w 253"/>
                  <a:gd name="T87" fmla="*/ 45 h 245"/>
                  <a:gd name="T88" fmla="*/ 178 w 253"/>
                  <a:gd name="T89" fmla="*/ 29 h 245"/>
                  <a:gd name="T90" fmla="*/ 166 w 253"/>
                  <a:gd name="T91" fmla="*/ 31 h 245"/>
                  <a:gd name="T92" fmla="*/ 157 w 253"/>
                  <a:gd name="T93" fmla="*/ 33 h 245"/>
                  <a:gd name="T94" fmla="*/ 153 w 253"/>
                  <a:gd name="T95" fmla="*/ 31 h 245"/>
                  <a:gd name="T96" fmla="*/ 143 w 253"/>
                  <a:gd name="T97" fmla="*/ 27 h 245"/>
                  <a:gd name="T98" fmla="*/ 139 w 253"/>
                  <a:gd name="T99" fmla="*/ 21 h 245"/>
                  <a:gd name="T100" fmla="*/ 137 w 253"/>
                  <a:gd name="T101" fmla="*/ 10 h 245"/>
                  <a:gd name="T102" fmla="*/ 129 w 253"/>
                  <a:gd name="T103" fmla="*/ 8 h 245"/>
                  <a:gd name="T104" fmla="*/ 115 w 253"/>
                  <a:gd name="T105" fmla="*/ 2 h 245"/>
                  <a:gd name="T106" fmla="*/ 92 w 253"/>
                  <a:gd name="T107" fmla="*/ 0 h 245"/>
                  <a:gd name="T108" fmla="*/ 82 w 253"/>
                  <a:gd name="T109"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45">
                    <a:moveTo>
                      <a:pt x="82" y="4"/>
                    </a:moveTo>
                    <a:lnTo>
                      <a:pt x="86" y="4"/>
                    </a:lnTo>
                    <a:lnTo>
                      <a:pt x="86" y="6"/>
                    </a:lnTo>
                    <a:lnTo>
                      <a:pt x="86" y="6"/>
                    </a:lnTo>
                    <a:lnTo>
                      <a:pt x="82" y="6"/>
                    </a:lnTo>
                    <a:lnTo>
                      <a:pt x="80" y="16"/>
                    </a:lnTo>
                    <a:lnTo>
                      <a:pt x="65" y="31"/>
                    </a:lnTo>
                    <a:lnTo>
                      <a:pt x="59" y="41"/>
                    </a:lnTo>
                    <a:lnTo>
                      <a:pt x="57" y="41"/>
                    </a:lnTo>
                    <a:lnTo>
                      <a:pt x="35" y="43"/>
                    </a:lnTo>
                    <a:lnTo>
                      <a:pt x="25" y="45"/>
                    </a:lnTo>
                    <a:lnTo>
                      <a:pt x="21" y="49"/>
                    </a:lnTo>
                    <a:lnTo>
                      <a:pt x="21" y="59"/>
                    </a:lnTo>
                    <a:lnTo>
                      <a:pt x="25" y="63"/>
                    </a:lnTo>
                    <a:lnTo>
                      <a:pt x="29" y="66"/>
                    </a:lnTo>
                    <a:lnTo>
                      <a:pt x="27" y="68"/>
                    </a:lnTo>
                    <a:lnTo>
                      <a:pt x="25" y="70"/>
                    </a:lnTo>
                    <a:lnTo>
                      <a:pt x="27" y="74"/>
                    </a:lnTo>
                    <a:lnTo>
                      <a:pt x="19" y="82"/>
                    </a:lnTo>
                    <a:lnTo>
                      <a:pt x="14" y="86"/>
                    </a:lnTo>
                    <a:lnTo>
                      <a:pt x="21" y="90"/>
                    </a:lnTo>
                    <a:lnTo>
                      <a:pt x="23" y="94"/>
                    </a:lnTo>
                    <a:lnTo>
                      <a:pt x="23" y="96"/>
                    </a:lnTo>
                    <a:lnTo>
                      <a:pt x="12" y="98"/>
                    </a:lnTo>
                    <a:lnTo>
                      <a:pt x="4" y="96"/>
                    </a:lnTo>
                    <a:lnTo>
                      <a:pt x="0" y="100"/>
                    </a:lnTo>
                    <a:lnTo>
                      <a:pt x="4" y="102"/>
                    </a:lnTo>
                    <a:lnTo>
                      <a:pt x="10" y="104"/>
                    </a:lnTo>
                    <a:lnTo>
                      <a:pt x="8" y="113"/>
                    </a:lnTo>
                    <a:lnTo>
                      <a:pt x="10" y="119"/>
                    </a:lnTo>
                    <a:lnTo>
                      <a:pt x="14" y="123"/>
                    </a:lnTo>
                    <a:lnTo>
                      <a:pt x="19" y="125"/>
                    </a:lnTo>
                    <a:lnTo>
                      <a:pt x="27" y="131"/>
                    </a:lnTo>
                    <a:lnTo>
                      <a:pt x="45" y="137"/>
                    </a:lnTo>
                    <a:lnTo>
                      <a:pt x="47" y="137"/>
                    </a:lnTo>
                    <a:lnTo>
                      <a:pt x="51" y="139"/>
                    </a:lnTo>
                    <a:lnTo>
                      <a:pt x="63" y="155"/>
                    </a:lnTo>
                    <a:lnTo>
                      <a:pt x="74" y="162"/>
                    </a:lnTo>
                    <a:lnTo>
                      <a:pt x="78" y="166"/>
                    </a:lnTo>
                    <a:lnTo>
                      <a:pt x="80" y="168"/>
                    </a:lnTo>
                    <a:lnTo>
                      <a:pt x="76" y="172"/>
                    </a:lnTo>
                    <a:lnTo>
                      <a:pt x="82" y="178"/>
                    </a:lnTo>
                    <a:lnTo>
                      <a:pt x="88" y="178"/>
                    </a:lnTo>
                    <a:lnTo>
                      <a:pt x="98" y="172"/>
                    </a:lnTo>
                    <a:lnTo>
                      <a:pt x="100" y="174"/>
                    </a:lnTo>
                    <a:lnTo>
                      <a:pt x="102" y="176"/>
                    </a:lnTo>
                    <a:lnTo>
                      <a:pt x="102" y="192"/>
                    </a:lnTo>
                    <a:lnTo>
                      <a:pt x="100" y="203"/>
                    </a:lnTo>
                    <a:lnTo>
                      <a:pt x="108" y="200"/>
                    </a:lnTo>
                    <a:lnTo>
                      <a:pt x="121" y="205"/>
                    </a:lnTo>
                    <a:lnTo>
                      <a:pt x="133" y="221"/>
                    </a:lnTo>
                    <a:lnTo>
                      <a:pt x="139" y="243"/>
                    </a:lnTo>
                    <a:lnTo>
                      <a:pt x="139" y="245"/>
                    </a:lnTo>
                    <a:lnTo>
                      <a:pt x="182" y="245"/>
                    </a:lnTo>
                    <a:lnTo>
                      <a:pt x="184" y="245"/>
                    </a:lnTo>
                    <a:lnTo>
                      <a:pt x="184" y="243"/>
                    </a:lnTo>
                    <a:lnTo>
                      <a:pt x="184" y="241"/>
                    </a:lnTo>
                    <a:lnTo>
                      <a:pt x="188" y="239"/>
                    </a:lnTo>
                    <a:lnTo>
                      <a:pt x="196" y="233"/>
                    </a:lnTo>
                    <a:lnTo>
                      <a:pt x="200" y="229"/>
                    </a:lnTo>
                    <a:lnTo>
                      <a:pt x="204" y="221"/>
                    </a:lnTo>
                    <a:lnTo>
                      <a:pt x="206" y="215"/>
                    </a:lnTo>
                    <a:lnTo>
                      <a:pt x="211" y="209"/>
                    </a:lnTo>
                    <a:lnTo>
                      <a:pt x="213" y="207"/>
                    </a:lnTo>
                    <a:lnTo>
                      <a:pt x="215" y="207"/>
                    </a:lnTo>
                    <a:lnTo>
                      <a:pt x="219" y="205"/>
                    </a:lnTo>
                    <a:lnTo>
                      <a:pt x="223" y="200"/>
                    </a:lnTo>
                    <a:lnTo>
                      <a:pt x="229" y="196"/>
                    </a:lnTo>
                    <a:lnTo>
                      <a:pt x="233" y="194"/>
                    </a:lnTo>
                    <a:lnTo>
                      <a:pt x="237" y="194"/>
                    </a:lnTo>
                    <a:lnTo>
                      <a:pt x="241" y="192"/>
                    </a:lnTo>
                    <a:lnTo>
                      <a:pt x="249" y="188"/>
                    </a:lnTo>
                    <a:lnTo>
                      <a:pt x="253" y="186"/>
                    </a:lnTo>
                    <a:lnTo>
                      <a:pt x="253" y="72"/>
                    </a:lnTo>
                    <a:lnTo>
                      <a:pt x="251" y="72"/>
                    </a:lnTo>
                    <a:lnTo>
                      <a:pt x="245" y="74"/>
                    </a:lnTo>
                    <a:lnTo>
                      <a:pt x="237" y="74"/>
                    </a:lnTo>
                    <a:lnTo>
                      <a:pt x="233" y="74"/>
                    </a:lnTo>
                    <a:lnTo>
                      <a:pt x="229" y="74"/>
                    </a:lnTo>
                    <a:lnTo>
                      <a:pt x="221" y="72"/>
                    </a:lnTo>
                    <a:lnTo>
                      <a:pt x="219" y="72"/>
                    </a:lnTo>
                    <a:lnTo>
                      <a:pt x="215" y="72"/>
                    </a:lnTo>
                    <a:lnTo>
                      <a:pt x="213" y="68"/>
                    </a:lnTo>
                    <a:lnTo>
                      <a:pt x="209" y="63"/>
                    </a:lnTo>
                    <a:lnTo>
                      <a:pt x="204" y="61"/>
                    </a:lnTo>
                    <a:lnTo>
                      <a:pt x="188" y="53"/>
                    </a:lnTo>
                    <a:lnTo>
                      <a:pt x="180" y="49"/>
                    </a:lnTo>
                    <a:lnTo>
                      <a:pt x="180" y="45"/>
                    </a:lnTo>
                    <a:lnTo>
                      <a:pt x="178" y="31"/>
                    </a:lnTo>
                    <a:lnTo>
                      <a:pt x="178" y="29"/>
                    </a:lnTo>
                    <a:lnTo>
                      <a:pt x="172" y="27"/>
                    </a:lnTo>
                    <a:lnTo>
                      <a:pt x="166" y="31"/>
                    </a:lnTo>
                    <a:lnTo>
                      <a:pt x="162" y="27"/>
                    </a:lnTo>
                    <a:lnTo>
                      <a:pt x="157" y="33"/>
                    </a:lnTo>
                    <a:lnTo>
                      <a:pt x="153" y="33"/>
                    </a:lnTo>
                    <a:lnTo>
                      <a:pt x="153" y="31"/>
                    </a:lnTo>
                    <a:lnTo>
                      <a:pt x="149" y="29"/>
                    </a:lnTo>
                    <a:lnTo>
                      <a:pt x="143" y="27"/>
                    </a:lnTo>
                    <a:lnTo>
                      <a:pt x="139" y="25"/>
                    </a:lnTo>
                    <a:lnTo>
                      <a:pt x="139" y="21"/>
                    </a:lnTo>
                    <a:lnTo>
                      <a:pt x="143" y="12"/>
                    </a:lnTo>
                    <a:lnTo>
                      <a:pt x="137" y="10"/>
                    </a:lnTo>
                    <a:lnTo>
                      <a:pt x="133" y="8"/>
                    </a:lnTo>
                    <a:lnTo>
                      <a:pt x="129" y="8"/>
                    </a:lnTo>
                    <a:lnTo>
                      <a:pt x="121" y="6"/>
                    </a:lnTo>
                    <a:lnTo>
                      <a:pt x="115" y="2"/>
                    </a:lnTo>
                    <a:lnTo>
                      <a:pt x="104" y="0"/>
                    </a:lnTo>
                    <a:lnTo>
                      <a:pt x="92" y="0"/>
                    </a:lnTo>
                    <a:lnTo>
                      <a:pt x="80" y="0"/>
                    </a:lnTo>
                    <a:lnTo>
                      <a:pt x="82"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8" name="Freeform 27"/>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9" name="Freeform 28"/>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0" name="Freeform 29"/>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1" name="Freeform 30"/>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2" name="Freeform 31"/>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4" name="Freeform 33"/>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5" name="Freeform 34"/>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6" name="Freeform 35"/>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7" name="Freeform 36"/>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8" name="Freeform 37"/>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9" name="Freeform 38"/>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0" name="Freeform 39"/>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1" name="Freeform 40"/>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2" name="Freeform 41"/>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3" name="Freeform 42"/>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4" name="Freeform 43"/>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5" name="Freeform 44"/>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6" name="Freeform 45"/>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7" name="Freeform 46"/>
              <p:cNvSpPr>
                <a:spLocks/>
              </p:cNvSpPr>
              <p:nvPr/>
            </p:nvSpPr>
            <p:spPr bwMode="auto">
              <a:xfrm>
                <a:off x="6580" y="2859"/>
                <a:ext cx="171" cy="160"/>
              </a:xfrm>
              <a:custGeom>
                <a:avLst/>
                <a:gdLst>
                  <a:gd name="T0" fmla="*/ 73 w 171"/>
                  <a:gd name="T1" fmla="*/ 15 h 160"/>
                  <a:gd name="T2" fmla="*/ 63 w 171"/>
                  <a:gd name="T3" fmla="*/ 19 h 160"/>
                  <a:gd name="T4" fmla="*/ 53 w 171"/>
                  <a:gd name="T5" fmla="*/ 25 h 160"/>
                  <a:gd name="T6" fmla="*/ 49 w 171"/>
                  <a:gd name="T7" fmla="*/ 39 h 160"/>
                  <a:gd name="T8" fmla="*/ 49 w 171"/>
                  <a:gd name="T9" fmla="*/ 60 h 160"/>
                  <a:gd name="T10" fmla="*/ 37 w 171"/>
                  <a:gd name="T11" fmla="*/ 62 h 160"/>
                  <a:gd name="T12" fmla="*/ 18 w 171"/>
                  <a:gd name="T13" fmla="*/ 62 h 160"/>
                  <a:gd name="T14" fmla="*/ 16 w 171"/>
                  <a:gd name="T15" fmla="*/ 68 h 160"/>
                  <a:gd name="T16" fmla="*/ 2 w 171"/>
                  <a:gd name="T17" fmla="*/ 66 h 160"/>
                  <a:gd name="T18" fmla="*/ 2 w 171"/>
                  <a:gd name="T19" fmla="*/ 82 h 160"/>
                  <a:gd name="T20" fmla="*/ 12 w 171"/>
                  <a:gd name="T21" fmla="*/ 90 h 160"/>
                  <a:gd name="T22" fmla="*/ 33 w 171"/>
                  <a:gd name="T23" fmla="*/ 100 h 160"/>
                  <a:gd name="T24" fmla="*/ 37 w 171"/>
                  <a:gd name="T25" fmla="*/ 109 h 160"/>
                  <a:gd name="T26" fmla="*/ 45 w 171"/>
                  <a:gd name="T27" fmla="*/ 109 h 160"/>
                  <a:gd name="T28" fmla="*/ 57 w 171"/>
                  <a:gd name="T29" fmla="*/ 111 h 160"/>
                  <a:gd name="T30" fmla="*/ 67 w 171"/>
                  <a:gd name="T31" fmla="*/ 111 h 160"/>
                  <a:gd name="T32" fmla="*/ 80 w 171"/>
                  <a:gd name="T33" fmla="*/ 105 h 160"/>
                  <a:gd name="T34" fmla="*/ 84 w 171"/>
                  <a:gd name="T35" fmla="*/ 100 h 160"/>
                  <a:gd name="T36" fmla="*/ 88 w 171"/>
                  <a:gd name="T37" fmla="*/ 105 h 160"/>
                  <a:gd name="T38" fmla="*/ 88 w 171"/>
                  <a:gd name="T39" fmla="*/ 121 h 160"/>
                  <a:gd name="T40" fmla="*/ 80 w 171"/>
                  <a:gd name="T41" fmla="*/ 145 h 160"/>
                  <a:gd name="T42" fmla="*/ 80 w 171"/>
                  <a:gd name="T43" fmla="*/ 152 h 160"/>
                  <a:gd name="T44" fmla="*/ 84 w 171"/>
                  <a:gd name="T45" fmla="*/ 154 h 160"/>
                  <a:gd name="T46" fmla="*/ 96 w 171"/>
                  <a:gd name="T47" fmla="*/ 150 h 160"/>
                  <a:gd name="T48" fmla="*/ 114 w 171"/>
                  <a:gd name="T49" fmla="*/ 154 h 160"/>
                  <a:gd name="T50" fmla="*/ 114 w 171"/>
                  <a:gd name="T51" fmla="*/ 160 h 160"/>
                  <a:gd name="T52" fmla="*/ 171 w 171"/>
                  <a:gd name="T53" fmla="*/ 33 h 160"/>
                  <a:gd name="T54" fmla="*/ 161 w 171"/>
                  <a:gd name="T55" fmla="*/ 25 h 160"/>
                  <a:gd name="T56" fmla="*/ 149 w 171"/>
                  <a:gd name="T57" fmla="*/ 25 h 160"/>
                  <a:gd name="T58" fmla="*/ 143 w 171"/>
                  <a:gd name="T59" fmla="*/ 25 h 160"/>
                  <a:gd name="T60" fmla="*/ 127 w 171"/>
                  <a:gd name="T61" fmla="*/ 23 h 160"/>
                  <a:gd name="T62" fmla="*/ 110 w 171"/>
                  <a:gd name="T63" fmla="*/ 17 h 160"/>
                  <a:gd name="T64" fmla="*/ 100 w 171"/>
                  <a:gd name="T65" fmla="*/ 15 h 160"/>
                  <a:gd name="T66" fmla="*/ 84 w 171"/>
                  <a:gd name="T67" fmla="*/ 6 h 160"/>
                  <a:gd name="T68" fmla="*/ 73 w 171"/>
                  <a:gd name="T69" fmla="*/ 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60">
                    <a:moveTo>
                      <a:pt x="73" y="11"/>
                    </a:moveTo>
                    <a:lnTo>
                      <a:pt x="73" y="15"/>
                    </a:lnTo>
                    <a:lnTo>
                      <a:pt x="69" y="15"/>
                    </a:lnTo>
                    <a:lnTo>
                      <a:pt x="63" y="19"/>
                    </a:lnTo>
                    <a:lnTo>
                      <a:pt x="61" y="23"/>
                    </a:lnTo>
                    <a:lnTo>
                      <a:pt x="53" y="25"/>
                    </a:lnTo>
                    <a:lnTo>
                      <a:pt x="53" y="27"/>
                    </a:lnTo>
                    <a:lnTo>
                      <a:pt x="49" y="39"/>
                    </a:lnTo>
                    <a:lnTo>
                      <a:pt x="51" y="49"/>
                    </a:lnTo>
                    <a:lnTo>
                      <a:pt x="49" y="60"/>
                    </a:lnTo>
                    <a:lnTo>
                      <a:pt x="41" y="62"/>
                    </a:lnTo>
                    <a:lnTo>
                      <a:pt x="37" y="62"/>
                    </a:lnTo>
                    <a:lnTo>
                      <a:pt x="28" y="58"/>
                    </a:lnTo>
                    <a:lnTo>
                      <a:pt x="18" y="62"/>
                    </a:lnTo>
                    <a:lnTo>
                      <a:pt x="18" y="66"/>
                    </a:lnTo>
                    <a:lnTo>
                      <a:pt x="16" y="68"/>
                    </a:lnTo>
                    <a:lnTo>
                      <a:pt x="8" y="68"/>
                    </a:lnTo>
                    <a:lnTo>
                      <a:pt x="2" y="66"/>
                    </a:lnTo>
                    <a:lnTo>
                      <a:pt x="0" y="68"/>
                    </a:lnTo>
                    <a:lnTo>
                      <a:pt x="2" y="82"/>
                    </a:lnTo>
                    <a:lnTo>
                      <a:pt x="2" y="86"/>
                    </a:lnTo>
                    <a:lnTo>
                      <a:pt x="12" y="90"/>
                    </a:lnTo>
                    <a:lnTo>
                      <a:pt x="26" y="98"/>
                    </a:lnTo>
                    <a:lnTo>
                      <a:pt x="33" y="100"/>
                    </a:lnTo>
                    <a:lnTo>
                      <a:pt x="35" y="105"/>
                    </a:lnTo>
                    <a:lnTo>
                      <a:pt x="37" y="109"/>
                    </a:lnTo>
                    <a:lnTo>
                      <a:pt x="43" y="109"/>
                    </a:lnTo>
                    <a:lnTo>
                      <a:pt x="45" y="109"/>
                    </a:lnTo>
                    <a:lnTo>
                      <a:pt x="51" y="111"/>
                    </a:lnTo>
                    <a:lnTo>
                      <a:pt x="57" y="111"/>
                    </a:lnTo>
                    <a:lnTo>
                      <a:pt x="59" y="111"/>
                    </a:lnTo>
                    <a:lnTo>
                      <a:pt x="67" y="111"/>
                    </a:lnTo>
                    <a:lnTo>
                      <a:pt x="73" y="109"/>
                    </a:lnTo>
                    <a:lnTo>
                      <a:pt x="80" y="105"/>
                    </a:lnTo>
                    <a:lnTo>
                      <a:pt x="82" y="103"/>
                    </a:lnTo>
                    <a:lnTo>
                      <a:pt x="84" y="100"/>
                    </a:lnTo>
                    <a:lnTo>
                      <a:pt x="90" y="100"/>
                    </a:lnTo>
                    <a:lnTo>
                      <a:pt x="88" y="105"/>
                    </a:lnTo>
                    <a:lnTo>
                      <a:pt x="88" y="111"/>
                    </a:lnTo>
                    <a:lnTo>
                      <a:pt x="88" y="121"/>
                    </a:lnTo>
                    <a:lnTo>
                      <a:pt x="80" y="137"/>
                    </a:lnTo>
                    <a:lnTo>
                      <a:pt x="80" y="145"/>
                    </a:lnTo>
                    <a:lnTo>
                      <a:pt x="80" y="150"/>
                    </a:lnTo>
                    <a:lnTo>
                      <a:pt x="80" y="152"/>
                    </a:lnTo>
                    <a:lnTo>
                      <a:pt x="82" y="154"/>
                    </a:lnTo>
                    <a:lnTo>
                      <a:pt x="84" y="154"/>
                    </a:lnTo>
                    <a:lnTo>
                      <a:pt x="88" y="152"/>
                    </a:lnTo>
                    <a:lnTo>
                      <a:pt x="96" y="150"/>
                    </a:lnTo>
                    <a:lnTo>
                      <a:pt x="104" y="154"/>
                    </a:lnTo>
                    <a:lnTo>
                      <a:pt x="114" y="154"/>
                    </a:lnTo>
                    <a:lnTo>
                      <a:pt x="114" y="156"/>
                    </a:lnTo>
                    <a:lnTo>
                      <a:pt x="114" y="160"/>
                    </a:lnTo>
                    <a:lnTo>
                      <a:pt x="171" y="160"/>
                    </a:lnTo>
                    <a:lnTo>
                      <a:pt x="171" y="33"/>
                    </a:lnTo>
                    <a:lnTo>
                      <a:pt x="167" y="29"/>
                    </a:lnTo>
                    <a:lnTo>
                      <a:pt x="161" y="25"/>
                    </a:lnTo>
                    <a:lnTo>
                      <a:pt x="155" y="25"/>
                    </a:lnTo>
                    <a:lnTo>
                      <a:pt x="149" y="25"/>
                    </a:lnTo>
                    <a:lnTo>
                      <a:pt x="143" y="23"/>
                    </a:lnTo>
                    <a:lnTo>
                      <a:pt x="143" y="25"/>
                    </a:lnTo>
                    <a:lnTo>
                      <a:pt x="143" y="23"/>
                    </a:lnTo>
                    <a:lnTo>
                      <a:pt x="127" y="23"/>
                    </a:lnTo>
                    <a:lnTo>
                      <a:pt x="120" y="23"/>
                    </a:lnTo>
                    <a:lnTo>
                      <a:pt x="110" y="17"/>
                    </a:lnTo>
                    <a:lnTo>
                      <a:pt x="104" y="15"/>
                    </a:lnTo>
                    <a:lnTo>
                      <a:pt x="100" y="15"/>
                    </a:lnTo>
                    <a:lnTo>
                      <a:pt x="88" y="8"/>
                    </a:lnTo>
                    <a:lnTo>
                      <a:pt x="84" y="6"/>
                    </a:lnTo>
                    <a:lnTo>
                      <a:pt x="69" y="0"/>
                    </a:lnTo>
                    <a:lnTo>
                      <a:pt x="73" y="1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8" name="Freeform 47"/>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9" name="Freeform 48"/>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0" name="Freeform 49"/>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1" name="Freeform 50"/>
              <p:cNvSpPr>
                <a:spLocks/>
              </p:cNvSpPr>
              <p:nvPr/>
            </p:nvSpPr>
            <p:spPr bwMode="auto">
              <a:xfrm>
                <a:off x="6439" y="2741"/>
                <a:ext cx="165" cy="137"/>
              </a:xfrm>
              <a:custGeom>
                <a:avLst/>
                <a:gdLst>
                  <a:gd name="T0" fmla="*/ 0 w 165"/>
                  <a:gd name="T1" fmla="*/ 2 h 137"/>
                  <a:gd name="T2" fmla="*/ 0 w 165"/>
                  <a:gd name="T3" fmla="*/ 6 h 137"/>
                  <a:gd name="T4" fmla="*/ 0 w 165"/>
                  <a:gd name="T5" fmla="*/ 8 h 137"/>
                  <a:gd name="T6" fmla="*/ 0 w 165"/>
                  <a:gd name="T7" fmla="*/ 14 h 137"/>
                  <a:gd name="T8" fmla="*/ 4 w 165"/>
                  <a:gd name="T9" fmla="*/ 26 h 137"/>
                  <a:gd name="T10" fmla="*/ 4 w 165"/>
                  <a:gd name="T11" fmla="*/ 28 h 137"/>
                  <a:gd name="T12" fmla="*/ 8 w 165"/>
                  <a:gd name="T13" fmla="*/ 30 h 137"/>
                  <a:gd name="T14" fmla="*/ 10 w 165"/>
                  <a:gd name="T15" fmla="*/ 34 h 137"/>
                  <a:gd name="T16" fmla="*/ 10 w 165"/>
                  <a:gd name="T17" fmla="*/ 37 h 137"/>
                  <a:gd name="T18" fmla="*/ 10 w 165"/>
                  <a:gd name="T19" fmla="*/ 49 h 137"/>
                  <a:gd name="T20" fmla="*/ 12 w 165"/>
                  <a:gd name="T21" fmla="*/ 55 h 137"/>
                  <a:gd name="T22" fmla="*/ 24 w 165"/>
                  <a:gd name="T23" fmla="*/ 90 h 137"/>
                  <a:gd name="T24" fmla="*/ 22 w 165"/>
                  <a:gd name="T25" fmla="*/ 102 h 137"/>
                  <a:gd name="T26" fmla="*/ 20 w 165"/>
                  <a:gd name="T27" fmla="*/ 114 h 137"/>
                  <a:gd name="T28" fmla="*/ 28 w 165"/>
                  <a:gd name="T29" fmla="*/ 122 h 137"/>
                  <a:gd name="T30" fmla="*/ 35 w 165"/>
                  <a:gd name="T31" fmla="*/ 133 h 137"/>
                  <a:gd name="T32" fmla="*/ 37 w 165"/>
                  <a:gd name="T33" fmla="*/ 137 h 137"/>
                  <a:gd name="T34" fmla="*/ 165 w 165"/>
                  <a:gd name="T35" fmla="*/ 137 h 137"/>
                  <a:gd name="T36" fmla="*/ 165 w 165"/>
                  <a:gd name="T37" fmla="*/ 22 h 137"/>
                  <a:gd name="T38" fmla="*/ 153 w 165"/>
                  <a:gd name="T39" fmla="*/ 20 h 137"/>
                  <a:gd name="T40" fmla="*/ 147 w 165"/>
                  <a:gd name="T41" fmla="*/ 20 h 137"/>
                  <a:gd name="T42" fmla="*/ 141 w 165"/>
                  <a:gd name="T43" fmla="*/ 18 h 137"/>
                  <a:gd name="T44" fmla="*/ 135 w 165"/>
                  <a:gd name="T45" fmla="*/ 14 h 137"/>
                  <a:gd name="T46" fmla="*/ 129 w 165"/>
                  <a:gd name="T47" fmla="*/ 10 h 137"/>
                  <a:gd name="T48" fmla="*/ 118 w 165"/>
                  <a:gd name="T49" fmla="*/ 8 h 137"/>
                  <a:gd name="T50" fmla="*/ 112 w 165"/>
                  <a:gd name="T51" fmla="*/ 10 h 137"/>
                  <a:gd name="T52" fmla="*/ 98 w 165"/>
                  <a:gd name="T53" fmla="*/ 10 h 137"/>
                  <a:gd name="T54" fmla="*/ 92 w 165"/>
                  <a:gd name="T55" fmla="*/ 14 h 137"/>
                  <a:gd name="T56" fmla="*/ 86 w 165"/>
                  <a:gd name="T57" fmla="*/ 14 h 137"/>
                  <a:gd name="T58" fmla="*/ 77 w 165"/>
                  <a:gd name="T59" fmla="*/ 20 h 137"/>
                  <a:gd name="T60" fmla="*/ 73 w 165"/>
                  <a:gd name="T61" fmla="*/ 10 h 137"/>
                  <a:gd name="T62" fmla="*/ 65 w 165"/>
                  <a:gd name="T63" fmla="*/ 6 h 137"/>
                  <a:gd name="T64" fmla="*/ 63 w 165"/>
                  <a:gd name="T65" fmla="*/ 6 h 137"/>
                  <a:gd name="T66" fmla="*/ 61 w 165"/>
                  <a:gd name="T67" fmla="*/ 10 h 137"/>
                  <a:gd name="T68" fmla="*/ 57 w 165"/>
                  <a:gd name="T69" fmla="*/ 12 h 137"/>
                  <a:gd name="T70" fmla="*/ 51 w 165"/>
                  <a:gd name="T71" fmla="*/ 12 h 137"/>
                  <a:gd name="T72" fmla="*/ 45 w 165"/>
                  <a:gd name="T73" fmla="*/ 6 h 137"/>
                  <a:gd name="T74" fmla="*/ 39 w 165"/>
                  <a:gd name="T75" fmla="*/ 6 h 137"/>
                  <a:gd name="T76" fmla="*/ 35 w 165"/>
                  <a:gd name="T77" fmla="*/ 10 h 137"/>
                  <a:gd name="T78" fmla="*/ 30 w 165"/>
                  <a:gd name="T79" fmla="*/ 12 h 137"/>
                  <a:gd name="T80" fmla="*/ 22 w 165"/>
                  <a:gd name="T81" fmla="*/ 12 h 137"/>
                  <a:gd name="T82" fmla="*/ 16 w 165"/>
                  <a:gd name="T83" fmla="*/ 12 h 137"/>
                  <a:gd name="T84" fmla="*/ 14 w 165"/>
                  <a:gd name="T85" fmla="*/ 8 h 137"/>
                  <a:gd name="T86" fmla="*/ 10 w 165"/>
                  <a:gd name="T87" fmla="*/ 10 h 137"/>
                  <a:gd name="T88" fmla="*/ 8 w 165"/>
                  <a:gd name="T89" fmla="*/ 8 h 137"/>
                  <a:gd name="T90" fmla="*/ 6 w 165"/>
                  <a:gd name="T91" fmla="*/ 4 h 137"/>
                  <a:gd name="T92" fmla="*/ 0 w 165"/>
                  <a:gd name="T93" fmla="*/ 0 h 137"/>
                  <a:gd name="T94" fmla="*/ 0 w 165"/>
                  <a:gd name="T95"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137">
                    <a:moveTo>
                      <a:pt x="0" y="2"/>
                    </a:moveTo>
                    <a:lnTo>
                      <a:pt x="0" y="6"/>
                    </a:lnTo>
                    <a:lnTo>
                      <a:pt x="0" y="8"/>
                    </a:lnTo>
                    <a:lnTo>
                      <a:pt x="0" y="14"/>
                    </a:lnTo>
                    <a:lnTo>
                      <a:pt x="4" y="26"/>
                    </a:lnTo>
                    <a:lnTo>
                      <a:pt x="4" y="28"/>
                    </a:lnTo>
                    <a:lnTo>
                      <a:pt x="8" y="30"/>
                    </a:lnTo>
                    <a:lnTo>
                      <a:pt x="10" y="34"/>
                    </a:lnTo>
                    <a:lnTo>
                      <a:pt x="10" y="37"/>
                    </a:lnTo>
                    <a:lnTo>
                      <a:pt x="10" y="49"/>
                    </a:lnTo>
                    <a:lnTo>
                      <a:pt x="12" y="55"/>
                    </a:lnTo>
                    <a:lnTo>
                      <a:pt x="24" y="90"/>
                    </a:lnTo>
                    <a:lnTo>
                      <a:pt x="22" y="102"/>
                    </a:lnTo>
                    <a:lnTo>
                      <a:pt x="20" y="114"/>
                    </a:lnTo>
                    <a:lnTo>
                      <a:pt x="28" y="122"/>
                    </a:lnTo>
                    <a:lnTo>
                      <a:pt x="35" y="133"/>
                    </a:lnTo>
                    <a:lnTo>
                      <a:pt x="37" y="137"/>
                    </a:lnTo>
                    <a:lnTo>
                      <a:pt x="165" y="137"/>
                    </a:lnTo>
                    <a:lnTo>
                      <a:pt x="165" y="22"/>
                    </a:lnTo>
                    <a:lnTo>
                      <a:pt x="153" y="20"/>
                    </a:lnTo>
                    <a:lnTo>
                      <a:pt x="147" y="20"/>
                    </a:lnTo>
                    <a:lnTo>
                      <a:pt x="141" y="18"/>
                    </a:lnTo>
                    <a:lnTo>
                      <a:pt x="135" y="14"/>
                    </a:lnTo>
                    <a:lnTo>
                      <a:pt x="129" y="10"/>
                    </a:lnTo>
                    <a:lnTo>
                      <a:pt x="118" y="8"/>
                    </a:lnTo>
                    <a:lnTo>
                      <a:pt x="112" y="10"/>
                    </a:lnTo>
                    <a:lnTo>
                      <a:pt x="98" y="10"/>
                    </a:lnTo>
                    <a:lnTo>
                      <a:pt x="92" y="14"/>
                    </a:lnTo>
                    <a:lnTo>
                      <a:pt x="86" y="14"/>
                    </a:lnTo>
                    <a:lnTo>
                      <a:pt x="77" y="20"/>
                    </a:lnTo>
                    <a:lnTo>
                      <a:pt x="73" y="10"/>
                    </a:lnTo>
                    <a:lnTo>
                      <a:pt x="65" y="6"/>
                    </a:lnTo>
                    <a:lnTo>
                      <a:pt x="63" y="6"/>
                    </a:lnTo>
                    <a:lnTo>
                      <a:pt x="61" y="10"/>
                    </a:lnTo>
                    <a:lnTo>
                      <a:pt x="57" y="12"/>
                    </a:lnTo>
                    <a:lnTo>
                      <a:pt x="51" y="12"/>
                    </a:lnTo>
                    <a:lnTo>
                      <a:pt x="45" y="6"/>
                    </a:lnTo>
                    <a:lnTo>
                      <a:pt x="39" y="6"/>
                    </a:lnTo>
                    <a:lnTo>
                      <a:pt x="35" y="10"/>
                    </a:lnTo>
                    <a:lnTo>
                      <a:pt x="30" y="12"/>
                    </a:lnTo>
                    <a:lnTo>
                      <a:pt x="22" y="12"/>
                    </a:lnTo>
                    <a:lnTo>
                      <a:pt x="16" y="12"/>
                    </a:lnTo>
                    <a:lnTo>
                      <a:pt x="14" y="8"/>
                    </a:lnTo>
                    <a:lnTo>
                      <a:pt x="10" y="10"/>
                    </a:lnTo>
                    <a:lnTo>
                      <a:pt x="8" y="8"/>
                    </a:lnTo>
                    <a:lnTo>
                      <a:pt x="6" y="4"/>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2" name="Freeform 51"/>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3" name="Freeform 52"/>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4" name="Freeform 53"/>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5" name="Freeform 54"/>
              <p:cNvSpPr>
                <a:spLocks/>
              </p:cNvSpPr>
              <p:nvPr/>
            </p:nvSpPr>
            <p:spPr bwMode="auto">
              <a:xfrm>
                <a:off x="6484" y="2457"/>
                <a:ext cx="114" cy="257"/>
              </a:xfrm>
              <a:custGeom>
                <a:avLst/>
                <a:gdLst>
                  <a:gd name="T0" fmla="*/ 55 w 114"/>
                  <a:gd name="T1" fmla="*/ 14 h 257"/>
                  <a:gd name="T2" fmla="*/ 57 w 114"/>
                  <a:gd name="T3" fmla="*/ 22 h 257"/>
                  <a:gd name="T4" fmla="*/ 65 w 114"/>
                  <a:gd name="T5" fmla="*/ 32 h 257"/>
                  <a:gd name="T6" fmla="*/ 63 w 114"/>
                  <a:gd name="T7" fmla="*/ 40 h 257"/>
                  <a:gd name="T8" fmla="*/ 67 w 114"/>
                  <a:gd name="T9" fmla="*/ 51 h 257"/>
                  <a:gd name="T10" fmla="*/ 71 w 114"/>
                  <a:gd name="T11" fmla="*/ 59 h 257"/>
                  <a:gd name="T12" fmla="*/ 77 w 114"/>
                  <a:gd name="T13" fmla="*/ 61 h 257"/>
                  <a:gd name="T14" fmla="*/ 71 w 114"/>
                  <a:gd name="T15" fmla="*/ 67 h 257"/>
                  <a:gd name="T16" fmla="*/ 67 w 114"/>
                  <a:gd name="T17" fmla="*/ 77 h 257"/>
                  <a:gd name="T18" fmla="*/ 73 w 114"/>
                  <a:gd name="T19" fmla="*/ 81 h 257"/>
                  <a:gd name="T20" fmla="*/ 69 w 114"/>
                  <a:gd name="T21" fmla="*/ 87 h 257"/>
                  <a:gd name="T22" fmla="*/ 65 w 114"/>
                  <a:gd name="T23" fmla="*/ 89 h 257"/>
                  <a:gd name="T24" fmla="*/ 65 w 114"/>
                  <a:gd name="T25" fmla="*/ 96 h 257"/>
                  <a:gd name="T26" fmla="*/ 57 w 114"/>
                  <a:gd name="T27" fmla="*/ 98 h 257"/>
                  <a:gd name="T28" fmla="*/ 63 w 114"/>
                  <a:gd name="T29" fmla="*/ 102 h 257"/>
                  <a:gd name="T30" fmla="*/ 63 w 114"/>
                  <a:gd name="T31" fmla="*/ 106 h 257"/>
                  <a:gd name="T32" fmla="*/ 57 w 114"/>
                  <a:gd name="T33" fmla="*/ 104 h 257"/>
                  <a:gd name="T34" fmla="*/ 51 w 114"/>
                  <a:gd name="T35" fmla="*/ 110 h 257"/>
                  <a:gd name="T36" fmla="*/ 51 w 114"/>
                  <a:gd name="T37" fmla="*/ 122 h 257"/>
                  <a:gd name="T38" fmla="*/ 61 w 114"/>
                  <a:gd name="T39" fmla="*/ 130 h 257"/>
                  <a:gd name="T40" fmla="*/ 55 w 114"/>
                  <a:gd name="T41" fmla="*/ 145 h 257"/>
                  <a:gd name="T42" fmla="*/ 45 w 114"/>
                  <a:gd name="T43" fmla="*/ 141 h 257"/>
                  <a:gd name="T44" fmla="*/ 43 w 114"/>
                  <a:gd name="T45" fmla="*/ 128 h 257"/>
                  <a:gd name="T46" fmla="*/ 26 w 114"/>
                  <a:gd name="T47" fmla="*/ 124 h 257"/>
                  <a:gd name="T48" fmla="*/ 18 w 114"/>
                  <a:gd name="T49" fmla="*/ 126 h 257"/>
                  <a:gd name="T50" fmla="*/ 16 w 114"/>
                  <a:gd name="T51" fmla="*/ 145 h 257"/>
                  <a:gd name="T52" fmla="*/ 12 w 114"/>
                  <a:gd name="T53" fmla="*/ 159 h 257"/>
                  <a:gd name="T54" fmla="*/ 6 w 114"/>
                  <a:gd name="T55" fmla="*/ 184 h 257"/>
                  <a:gd name="T56" fmla="*/ 18 w 114"/>
                  <a:gd name="T57" fmla="*/ 192 h 257"/>
                  <a:gd name="T58" fmla="*/ 37 w 114"/>
                  <a:gd name="T59" fmla="*/ 188 h 257"/>
                  <a:gd name="T60" fmla="*/ 45 w 114"/>
                  <a:gd name="T61" fmla="*/ 202 h 257"/>
                  <a:gd name="T62" fmla="*/ 65 w 114"/>
                  <a:gd name="T63" fmla="*/ 222 h 257"/>
                  <a:gd name="T64" fmla="*/ 43 w 114"/>
                  <a:gd name="T65" fmla="*/ 228 h 257"/>
                  <a:gd name="T66" fmla="*/ 22 w 114"/>
                  <a:gd name="T67" fmla="*/ 226 h 257"/>
                  <a:gd name="T68" fmla="*/ 18 w 114"/>
                  <a:gd name="T69" fmla="*/ 237 h 257"/>
                  <a:gd name="T70" fmla="*/ 10 w 114"/>
                  <a:gd name="T71" fmla="*/ 245 h 257"/>
                  <a:gd name="T72" fmla="*/ 0 w 114"/>
                  <a:gd name="T73" fmla="*/ 247 h 257"/>
                  <a:gd name="T74" fmla="*/ 86 w 114"/>
                  <a:gd name="T75" fmla="*/ 255 h 257"/>
                  <a:gd name="T76" fmla="*/ 112 w 114"/>
                  <a:gd name="T77" fmla="*/ 249 h 257"/>
                  <a:gd name="T78" fmla="*/ 106 w 114"/>
                  <a:gd name="T79" fmla="*/ 222 h 257"/>
                  <a:gd name="T80" fmla="*/ 114 w 114"/>
                  <a:gd name="T81" fmla="*/ 171 h 257"/>
                  <a:gd name="T82" fmla="*/ 110 w 114"/>
                  <a:gd name="T83" fmla="*/ 136 h 257"/>
                  <a:gd name="T84" fmla="*/ 114 w 114"/>
                  <a:gd name="T85" fmla="*/ 118 h 257"/>
                  <a:gd name="T86" fmla="*/ 104 w 114"/>
                  <a:gd name="T87" fmla="*/ 34 h 257"/>
                  <a:gd name="T88" fmla="*/ 96 w 114"/>
                  <a:gd name="T89" fmla="*/ 24 h 257"/>
                  <a:gd name="T90" fmla="*/ 77 w 114"/>
                  <a:gd name="T91" fmla="*/ 16 h 257"/>
                  <a:gd name="T92" fmla="*/ 55 w 114"/>
                  <a:gd name="T93"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257">
                    <a:moveTo>
                      <a:pt x="55" y="6"/>
                    </a:moveTo>
                    <a:lnTo>
                      <a:pt x="55" y="12"/>
                    </a:lnTo>
                    <a:lnTo>
                      <a:pt x="55" y="14"/>
                    </a:lnTo>
                    <a:lnTo>
                      <a:pt x="53" y="16"/>
                    </a:lnTo>
                    <a:lnTo>
                      <a:pt x="55" y="18"/>
                    </a:lnTo>
                    <a:lnTo>
                      <a:pt x="57" y="22"/>
                    </a:lnTo>
                    <a:lnTo>
                      <a:pt x="61" y="26"/>
                    </a:lnTo>
                    <a:lnTo>
                      <a:pt x="63" y="30"/>
                    </a:lnTo>
                    <a:lnTo>
                      <a:pt x="65" y="32"/>
                    </a:lnTo>
                    <a:lnTo>
                      <a:pt x="65" y="36"/>
                    </a:lnTo>
                    <a:lnTo>
                      <a:pt x="63" y="38"/>
                    </a:lnTo>
                    <a:lnTo>
                      <a:pt x="63" y="40"/>
                    </a:lnTo>
                    <a:lnTo>
                      <a:pt x="61" y="44"/>
                    </a:lnTo>
                    <a:lnTo>
                      <a:pt x="63" y="47"/>
                    </a:lnTo>
                    <a:lnTo>
                      <a:pt x="67" y="51"/>
                    </a:lnTo>
                    <a:lnTo>
                      <a:pt x="69" y="55"/>
                    </a:lnTo>
                    <a:lnTo>
                      <a:pt x="69" y="55"/>
                    </a:lnTo>
                    <a:lnTo>
                      <a:pt x="71" y="59"/>
                    </a:lnTo>
                    <a:lnTo>
                      <a:pt x="73" y="59"/>
                    </a:lnTo>
                    <a:lnTo>
                      <a:pt x="75" y="59"/>
                    </a:lnTo>
                    <a:lnTo>
                      <a:pt x="77" y="61"/>
                    </a:lnTo>
                    <a:lnTo>
                      <a:pt x="73" y="63"/>
                    </a:lnTo>
                    <a:lnTo>
                      <a:pt x="71" y="65"/>
                    </a:lnTo>
                    <a:lnTo>
                      <a:pt x="71" y="67"/>
                    </a:lnTo>
                    <a:lnTo>
                      <a:pt x="67" y="71"/>
                    </a:lnTo>
                    <a:lnTo>
                      <a:pt x="67" y="73"/>
                    </a:lnTo>
                    <a:lnTo>
                      <a:pt x="67" y="77"/>
                    </a:lnTo>
                    <a:lnTo>
                      <a:pt x="69" y="81"/>
                    </a:lnTo>
                    <a:lnTo>
                      <a:pt x="71" y="81"/>
                    </a:lnTo>
                    <a:lnTo>
                      <a:pt x="73" y="81"/>
                    </a:lnTo>
                    <a:lnTo>
                      <a:pt x="73" y="83"/>
                    </a:lnTo>
                    <a:lnTo>
                      <a:pt x="71" y="85"/>
                    </a:lnTo>
                    <a:lnTo>
                      <a:pt x="69" y="87"/>
                    </a:lnTo>
                    <a:lnTo>
                      <a:pt x="67" y="87"/>
                    </a:lnTo>
                    <a:lnTo>
                      <a:pt x="65" y="87"/>
                    </a:lnTo>
                    <a:lnTo>
                      <a:pt x="65" y="89"/>
                    </a:lnTo>
                    <a:lnTo>
                      <a:pt x="67" y="92"/>
                    </a:lnTo>
                    <a:lnTo>
                      <a:pt x="67" y="94"/>
                    </a:lnTo>
                    <a:lnTo>
                      <a:pt x="65" y="96"/>
                    </a:lnTo>
                    <a:lnTo>
                      <a:pt x="61" y="98"/>
                    </a:lnTo>
                    <a:lnTo>
                      <a:pt x="59" y="96"/>
                    </a:lnTo>
                    <a:lnTo>
                      <a:pt x="57" y="98"/>
                    </a:lnTo>
                    <a:lnTo>
                      <a:pt x="57" y="102"/>
                    </a:lnTo>
                    <a:lnTo>
                      <a:pt x="59" y="102"/>
                    </a:lnTo>
                    <a:lnTo>
                      <a:pt x="63" y="102"/>
                    </a:lnTo>
                    <a:lnTo>
                      <a:pt x="65" y="104"/>
                    </a:lnTo>
                    <a:lnTo>
                      <a:pt x="63" y="104"/>
                    </a:lnTo>
                    <a:lnTo>
                      <a:pt x="63" y="106"/>
                    </a:lnTo>
                    <a:lnTo>
                      <a:pt x="61" y="108"/>
                    </a:lnTo>
                    <a:lnTo>
                      <a:pt x="59" y="108"/>
                    </a:lnTo>
                    <a:lnTo>
                      <a:pt x="57" y="104"/>
                    </a:lnTo>
                    <a:lnTo>
                      <a:pt x="55" y="106"/>
                    </a:lnTo>
                    <a:lnTo>
                      <a:pt x="53" y="108"/>
                    </a:lnTo>
                    <a:lnTo>
                      <a:pt x="51" y="110"/>
                    </a:lnTo>
                    <a:lnTo>
                      <a:pt x="49" y="114"/>
                    </a:lnTo>
                    <a:lnTo>
                      <a:pt x="51" y="116"/>
                    </a:lnTo>
                    <a:lnTo>
                      <a:pt x="51" y="122"/>
                    </a:lnTo>
                    <a:lnTo>
                      <a:pt x="55" y="124"/>
                    </a:lnTo>
                    <a:lnTo>
                      <a:pt x="57" y="126"/>
                    </a:lnTo>
                    <a:lnTo>
                      <a:pt x="61" y="130"/>
                    </a:lnTo>
                    <a:lnTo>
                      <a:pt x="59" y="136"/>
                    </a:lnTo>
                    <a:lnTo>
                      <a:pt x="59" y="143"/>
                    </a:lnTo>
                    <a:lnTo>
                      <a:pt x="55" y="145"/>
                    </a:lnTo>
                    <a:lnTo>
                      <a:pt x="53" y="145"/>
                    </a:lnTo>
                    <a:lnTo>
                      <a:pt x="51" y="143"/>
                    </a:lnTo>
                    <a:lnTo>
                      <a:pt x="45" y="141"/>
                    </a:lnTo>
                    <a:lnTo>
                      <a:pt x="43" y="136"/>
                    </a:lnTo>
                    <a:lnTo>
                      <a:pt x="43" y="130"/>
                    </a:lnTo>
                    <a:lnTo>
                      <a:pt x="43" y="128"/>
                    </a:lnTo>
                    <a:lnTo>
                      <a:pt x="37" y="124"/>
                    </a:lnTo>
                    <a:lnTo>
                      <a:pt x="30" y="124"/>
                    </a:lnTo>
                    <a:lnTo>
                      <a:pt x="26" y="124"/>
                    </a:lnTo>
                    <a:lnTo>
                      <a:pt x="24" y="128"/>
                    </a:lnTo>
                    <a:lnTo>
                      <a:pt x="20" y="128"/>
                    </a:lnTo>
                    <a:lnTo>
                      <a:pt x="18" y="126"/>
                    </a:lnTo>
                    <a:lnTo>
                      <a:pt x="18" y="128"/>
                    </a:lnTo>
                    <a:lnTo>
                      <a:pt x="18" y="134"/>
                    </a:lnTo>
                    <a:lnTo>
                      <a:pt x="16" y="145"/>
                    </a:lnTo>
                    <a:lnTo>
                      <a:pt x="16" y="149"/>
                    </a:lnTo>
                    <a:lnTo>
                      <a:pt x="18" y="151"/>
                    </a:lnTo>
                    <a:lnTo>
                      <a:pt x="12" y="159"/>
                    </a:lnTo>
                    <a:lnTo>
                      <a:pt x="10" y="157"/>
                    </a:lnTo>
                    <a:lnTo>
                      <a:pt x="10" y="167"/>
                    </a:lnTo>
                    <a:lnTo>
                      <a:pt x="6" y="184"/>
                    </a:lnTo>
                    <a:lnTo>
                      <a:pt x="6" y="188"/>
                    </a:lnTo>
                    <a:lnTo>
                      <a:pt x="6" y="190"/>
                    </a:lnTo>
                    <a:lnTo>
                      <a:pt x="18" y="192"/>
                    </a:lnTo>
                    <a:lnTo>
                      <a:pt x="28" y="192"/>
                    </a:lnTo>
                    <a:lnTo>
                      <a:pt x="30" y="194"/>
                    </a:lnTo>
                    <a:lnTo>
                      <a:pt x="37" y="188"/>
                    </a:lnTo>
                    <a:lnTo>
                      <a:pt x="43" y="194"/>
                    </a:lnTo>
                    <a:lnTo>
                      <a:pt x="43" y="192"/>
                    </a:lnTo>
                    <a:lnTo>
                      <a:pt x="45" y="202"/>
                    </a:lnTo>
                    <a:lnTo>
                      <a:pt x="49" y="210"/>
                    </a:lnTo>
                    <a:lnTo>
                      <a:pt x="59" y="216"/>
                    </a:lnTo>
                    <a:lnTo>
                      <a:pt x="65" y="222"/>
                    </a:lnTo>
                    <a:lnTo>
                      <a:pt x="55" y="226"/>
                    </a:lnTo>
                    <a:lnTo>
                      <a:pt x="51" y="228"/>
                    </a:lnTo>
                    <a:lnTo>
                      <a:pt x="43" y="228"/>
                    </a:lnTo>
                    <a:lnTo>
                      <a:pt x="39" y="233"/>
                    </a:lnTo>
                    <a:lnTo>
                      <a:pt x="30" y="233"/>
                    </a:lnTo>
                    <a:lnTo>
                      <a:pt x="22" y="226"/>
                    </a:lnTo>
                    <a:lnTo>
                      <a:pt x="14" y="231"/>
                    </a:lnTo>
                    <a:lnTo>
                      <a:pt x="18" y="233"/>
                    </a:lnTo>
                    <a:lnTo>
                      <a:pt x="18" y="237"/>
                    </a:lnTo>
                    <a:lnTo>
                      <a:pt x="18" y="239"/>
                    </a:lnTo>
                    <a:lnTo>
                      <a:pt x="16" y="245"/>
                    </a:lnTo>
                    <a:lnTo>
                      <a:pt x="10" y="245"/>
                    </a:lnTo>
                    <a:lnTo>
                      <a:pt x="6" y="245"/>
                    </a:lnTo>
                    <a:lnTo>
                      <a:pt x="6" y="247"/>
                    </a:lnTo>
                    <a:lnTo>
                      <a:pt x="0" y="247"/>
                    </a:lnTo>
                    <a:lnTo>
                      <a:pt x="0" y="257"/>
                    </a:lnTo>
                    <a:lnTo>
                      <a:pt x="86" y="257"/>
                    </a:lnTo>
                    <a:lnTo>
                      <a:pt x="86" y="255"/>
                    </a:lnTo>
                    <a:lnTo>
                      <a:pt x="92" y="257"/>
                    </a:lnTo>
                    <a:lnTo>
                      <a:pt x="104" y="257"/>
                    </a:lnTo>
                    <a:lnTo>
                      <a:pt x="112" y="249"/>
                    </a:lnTo>
                    <a:lnTo>
                      <a:pt x="114" y="249"/>
                    </a:lnTo>
                    <a:lnTo>
                      <a:pt x="114" y="226"/>
                    </a:lnTo>
                    <a:lnTo>
                      <a:pt x="106" y="222"/>
                    </a:lnTo>
                    <a:lnTo>
                      <a:pt x="108" y="210"/>
                    </a:lnTo>
                    <a:lnTo>
                      <a:pt x="114" y="204"/>
                    </a:lnTo>
                    <a:lnTo>
                      <a:pt x="114" y="171"/>
                    </a:lnTo>
                    <a:lnTo>
                      <a:pt x="112" y="171"/>
                    </a:lnTo>
                    <a:lnTo>
                      <a:pt x="110" y="163"/>
                    </a:lnTo>
                    <a:lnTo>
                      <a:pt x="110" y="136"/>
                    </a:lnTo>
                    <a:lnTo>
                      <a:pt x="108" y="126"/>
                    </a:lnTo>
                    <a:lnTo>
                      <a:pt x="110" y="124"/>
                    </a:lnTo>
                    <a:lnTo>
                      <a:pt x="114" y="118"/>
                    </a:lnTo>
                    <a:lnTo>
                      <a:pt x="114" y="34"/>
                    </a:lnTo>
                    <a:lnTo>
                      <a:pt x="110" y="36"/>
                    </a:lnTo>
                    <a:lnTo>
                      <a:pt x="104" y="34"/>
                    </a:lnTo>
                    <a:lnTo>
                      <a:pt x="104" y="32"/>
                    </a:lnTo>
                    <a:lnTo>
                      <a:pt x="102" y="28"/>
                    </a:lnTo>
                    <a:lnTo>
                      <a:pt x="96" y="24"/>
                    </a:lnTo>
                    <a:lnTo>
                      <a:pt x="92" y="22"/>
                    </a:lnTo>
                    <a:lnTo>
                      <a:pt x="84" y="20"/>
                    </a:lnTo>
                    <a:lnTo>
                      <a:pt x="77" y="16"/>
                    </a:lnTo>
                    <a:lnTo>
                      <a:pt x="71" y="8"/>
                    </a:lnTo>
                    <a:lnTo>
                      <a:pt x="67" y="4"/>
                    </a:lnTo>
                    <a:lnTo>
                      <a:pt x="55" y="0"/>
                    </a:lnTo>
                    <a:lnTo>
                      <a:pt x="5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6" name="Freeform 55"/>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7" name="Freeform 56"/>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8" name="Freeform 57"/>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9" name="Freeform 58"/>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0" name="Freeform 59"/>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1" name="Freeform 60"/>
              <p:cNvSpPr>
                <a:spLocks/>
              </p:cNvSpPr>
              <p:nvPr/>
            </p:nvSpPr>
            <p:spPr bwMode="auto">
              <a:xfrm>
                <a:off x="6345" y="2508"/>
                <a:ext cx="155" cy="198"/>
              </a:xfrm>
              <a:custGeom>
                <a:avLst/>
                <a:gdLst>
                  <a:gd name="T0" fmla="*/ 82 w 155"/>
                  <a:gd name="T1" fmla="*/ 16 h 198"/>
                  <a:gd name="T2" fmla="*/ 71 w 155"/>
                  <a:gd name="T3" fmla="*/ 14 h 198"/>
                  <a:gd name="T4" fmla="*/ 55 w 155"/>
                  <a:gd name="T5" fmla="*/ 14 h 198"/>
                  <a:gd name="T6" fmla="*/ 49 w 155"/>
                  <a:gd name="T7" fmla="*/ 14 h 198"/>
                  <a:gd name="T8" fmla="*/ 37 w 155"/>
                  <a:gd name="T9" fmla="*/ 53 h 198"/>
                  <a:gd name="T10" fmla="*/ 37 w 155"/>
                  <a:gd name="T11" fmla="*/ 67 h 198"/>
                  <a:gd name="T12" fmla="*/ 35 w 155"/>
                  <a:gd name="T13" fmla="*/ 61 h 198"/>
                  <a:gd name="T14" fmla="*/ 31 w 155"/>
                  <a:gd name="T15" fmla="*/ 61 h 198"/>
                  <a:gd name="T16" fmla="*/ 26 w 155"/>
                  <a:gd name="T17" fmla="*/ 71 h 198"/>
                  <a:gd name="T18" fmla="*/ 22 w 155"/>
                  <a:gd name="T19" fmla="*/ 81 h 198"/>
                  <a:gd name="T20" fmla="*/ 16 w 155"/>
                  <a:gd name="T21" fmla="*/ 90 h 198"/>
                  <a:gd name="T22" fmla="*/ 4 w 155"/>
                  <a:gd name="T23" fmla="*/ 94 h 198"/>
                  <a:gd name="T24" fmla="*/ 0 w 155"/>
                  <a:gd name="T25" fmla="*/ 96 h 198"/>
                  <a:gd name="T26" fmla="*/ 0 w 155"/>
                  <a:gd name="T27" fmla="*/ 104 h 198"/>
                  <a:gd name="T28" fmla="*/ 6 w 155"/>
                  <a:gd name="T29" fmla="*/ 112 h 198"/>
                  <a:gd name="T30" fmla="*/ 14 w 155"/>
                  <a:gd name="T31" fmla="*/ 130 h 198"/>
                  <a:gd name="T32" fmla="*/ 24 w 155"/>
                  <a:gd name="T33" fmla="*/ 159 h 198"/>
                  <a:gd name="T34" fmla="*/ 35 w 155"/>
                  <a:gd name="T35" fmla="*/ 182 h 198"/>
                  <a:gd name="T36" fmla="*/ 53 w 155"/>
                  <a:gd name="T37" fmla="*/ 186 h 198"/>
                  <a:gd name="T38" fmla="*/ 139 w 155"/>
                  <a:gd name="T39" fmla="*/ 196 h 198"/>
                  <a:gd name="T40" fmla="*/ 149 w 155"/>
                  <a:gd name="T41" fmla="*/ 194 h 198"/>
                  <a:gd name="T42" fmla="*/ 153 w 155"/>
                  <a:gd name="T43" fmla="*/ 180 h 198"/>
                  <a:gd name="T44" fmla="*/ 145 w 155"/>
                  <a:gd name="T45" fmla="*/ 139 h 198"/>
                  <a:gd name="T46" fmla="*/ 149 w 155"/>
                  <a:gd name="T47" fmla="*/ 116 h 198"/>
                  <a:gd name="T48" fmla="*/ 155 w 155"/>
                  <a:gd name="T49" fmla="*/ 104 h 198"/>
                  <a:gd name="T50" fmla="*/ 149 w 155"/>
                  <a:gd name="T51" fmla="*/ 77 h 198"/>
                  <a:gd name="T52" fmla="*/ 149 w 155"/>
                  <a:gd name="T53" fmla="*/ 67 h 198"/>
                  <a:gd name="T54" fmla="*/ 139 w 155"/>
                  <a:gd name="T55" fmla="*/ 59 h 198"/>
                  <a:gd name="T56" fmla="*/ 145 w 155"/>
                  <a:gd name="T57" fmla="*/ 59 h 198"/>
                  <a:gd name="T58" fmla="*/ 155 w 155"/>
                  <a:gd name="T59" fmla="*/ 63 h 198"/>
                  <a:gd name="T60" fmla="*/ 151 w 155"/>
                  <a:gd name="T61" fmla="*/ 49 h 198"/>
                  <a:gd name="T62" fmla="*/ 145 w 155"/>
                  <a:gd name="T63" fmla="*/ 53 h 198"/>
                  <a:gd name="T64" fmla="*/ 145 w 155"/>
                  <a:gd name="T65" fmla="*/ 47 h 198"/>
                  <a:gd name="T66" fmla="*/ 145 w 155"/>
                  <a:gd name="T67" fmla="*/ 36 h 198"/>
                  <a:gd name="T68" fmla="*/ 139 w 155"/>
                  <a:gd name="T69" fmla="*/ 41 h 198"/>
                  <a:gd name="T70" fmla="*/ 135 w 155"/>
                  <a:gd name="T71" fmla="*/ 32 h 198"/>
                  <a:gd name="T72" fmla="*/ 135 w 155"/>
                  <a:gd name="T73" fmla="*/ 45 h 198"/>
                  <a:gd name="T74" fmla="*/ 131 w 155"/>
                  <a:gd name="T75" fmla="*/ 55 h 198"/>
                  <a:gd name="T76" fmla="*/ 137 w 155"/>
                  <a:gd name="T77" fmla="*/ 65 h 198"/>
                  <a:gd name="T78" fmla="*/ 139 w 155"/>
                  <a:gd name="T79" fmla="*/ 67 h 198"/>
                  <a:gd name="T80" fmla="*/ 122 w 155"/>
                  <a:gd name="T81" fmla="*/ 71 h 198"/>
                  <a:gd name="T82" fmla="*/ 110 w 155"/>
                  <a:gd name="T83" fmla="*/ 77 h 198"/>
                  <a:gd name="T84" fmla="*/ 108 w 155"/>
                  <a:gd name="T85" fmla="*/ 88 h 198"/>
                  <a:gd name="T86" fmla="*/ 102 w 155"/>
                  <a:gd name="T87" fmla="*/ 98 h 198"/>
                  <a:gd name="T88" fmla="*/ 98 w 155"/>
                  <a:gd name="T89" fmla="*/ 92 h 198"/>
                  <a:gd name="T90" fmla="*/ 106 w 155"/>
                  <a:gd name="T91" fmla="*/ 69 h 198"/>
                  <a:gd name="T92" fmla="*/ 116 w 155"/>
                  <a:gd name="T93" fmla="*/ 51 h 198"/>
                  <a:gd name="T94" fmla="*/ 122 w 155"/>
                  <a:gd name="T95" fmla="*/ 41 h 198"/>
                  <a:gd name="T96" fmla="*/ 129 w 155"/>
                  <a:gd name="T97" fmla="*/ 22 h 198"/>
                  <a:gd name="T98" fmla="*/ 122 w 155"/>
                  <a:gd name="T99" fmla="*/ 12 h 198"/>
                  <a:gd name="T100" fmla="*/ 104 w 155"/>
                  <a:gd name="T10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198">
                    <a:moveTo>
                      <a:pt x="94" y="4"/>
                    </a:moveTo>
                    <a:lnTo>
                      <a:pt x="90" y="10"/>
                    </a:lnTo>
                    <a:lnTo>
                      <a:pt x="82" y="16"/>
                    </a:lnTo>
                    <a:lnTo>
                      <a:pt x="82" y="16"/>
                    </a:lnTo>
                    <a:lnTo>
                      <a:pt x="75" y="16"/>
                    </a:lnTo>
                    <a:lnTo>
                      <a:pt x="71" y="14"/>
                    </a:lnTo>
                    <a:lnTo>
                      <a:pt x="67" y="12"/>
                    </a:lnTo>
                    <a:lnTo>
                      <a:pt x="57" y="10"/>
                    </a:lnTo>
                    <a:lnTo>
                      <a:pt x="55" y="14"/>
                    </a:lnTo>
                    <a:lnTo>
                      <a:pt x="53" y="16"/>
                    </a:lnTo>
                    <a:lnTo>
                      <a:pt x="51" y="14"/>
                    </a:lnTo>
                    <a:lnTo>
                      <a:pt x="49" y="14"/>
                    </a:lnTo>
                    <a:lnTo>
                      <a:pt x="47" y="16"/>
                    </a:lnTo>
                    <a:lnTo>
                      <a:pt x="37" y="49"/>
                    </a:lnTo>
                    <a:lnTo>
                      <a:pt x="37" y="53"/>
                    </a:lnTo>
                    <a:lnTo>
                      <a:pt x="37" y="59"/>
                    </a:lnTo>
                    <a:lnTo>
                      <a:pt x="37" y="63"/>
                    </a:lnTo>
                    <a:lnTo>
                      <a:pt x="37" y="67"/>
                    </a:lnTo>
                    <a:lnTo>
                      <a:pt x="35" y="67"/>
                    </a:lnTo>
                    <a:lnTo>
                      <a:pt x="33" y="65"/>
                    </a:lnTo>
                    <a:lnTo>
                      <a:pt x="35" y="61"/>
                    </a:lnTo>
                    <a:lnTo>
                      <a:pt x="35" y="59"/>
                    </a:lnTo>
                    <a:lnTo>
                      <a:pt x="33" y="57"/>
                    </a:lnTo>
                    <a:lnTo>
                      <a:pt x="31" y="61"/>
                    </a:lnTo>
                    <a:lnTo>
                      <a:pt x="31" y="63"/>
                    </a:lnTo>
                    <a:lnTo>
                      <a:pt x="31" y="69"/>
                    </a:lnTo>
                    <a:lnTo>
                      <a:pt x="26" y="71"/>
                    </a:lnTo>
                    <a:lnTo>
                      <a:pt x="24" y="75"/>
                    </a:lnTo>
                    <a:lnTo>
                      <a:pt x="22" y="77"/>
                    </a:lnTo>
                    <a:lnTo>
                      <a:pt x="22" y="81"/>
                    </a:lnTo>
                    <a:lnTo>
                      <a:pt x="22" y="88"/>
                    </a:lnTo>
                    <a:lnTo>
                      <a:pt x="20" y="90"/>
                    </a:lnTo>
                    <a:lnTo>
                      <a:pt x="16" y="90"/>
                    </a:lnTo>
                    <a:lnTo>
                      <a:pt x="12" y="92"/>
                    </a:lnTo>
                    <a:lnTo>
                      <a:pt x="10" y="94"/>
                    </a:lnTo>
                    <a:lnTo>
                      <a:pt x="4" y="94"/>
                    </a:lnTo>
                    <a:lnTo>
                      <a:pt x="2" y="94"/>
                    </a:lnTo>
                    <a:lnTo>
                      <a:pt x="0" y="94"/>
                    </a:lnTo>
                    <a:lnTo>
                      <a:pt x="0" y="96"/>
                    </a:lnTo>
                    <a:lnTo>
                      <a:pt x="0" y="98"/>
                    </a:lnTo>
                    <a:lnTo>
                      <a:pt x="0" y="100"/>
                    </a:lnTo>
                    <a:lnTo>
                      <a:pt x="0" y="104"/>
                    </a:lnTo>
                    <a:lnTo>
                      <a:pt x="2" y="106"/>
                    </a:lnTo>
                    <a:lnTo>
                      <a:pt x="2" y="108"/>
                    </a:lnTo>
                    <a:lnTo>
                      <a:pt x="6" y="112"/>
                    </a:lnTo>
                    <a:lnTo>
                      <a:pt x="4" y="112"/>
                    </a:lnTo>
                    <a:lnTo>
                      <a:pt x="12" y="122"/>
                    </a:lnTo>
                    <a:lnTo>
                      <a:pt x="14" y="130"/>
                    </a:lnTo>
                    <a:lnTo>
                      <a:pt x="20" y="143"/>
                    </a:lnTo>
                    <a:lnTo>
                      <a:pt x="22" y="151"/>
                    </a:lnTo>
                    <a:lnTo>
                      <a:pt x="24" y="159"/>
                    </a:lnTo>
                    <a:lnTo>
                      <a:pt x="31" y="163"/>
                    </a:lnTo>
                    <a:lnTo>
                      <a:pt x="33" y="173"/>
                    </a:lnTo>
                    <a:lnTo>
                      <a:pt x="35" y="182"/>
                    </a:lnTo>
                    <a:lnTo>
                      <a:pt x="49" y="184"/>
                    </a:lnTo>
                    <a:lnTo>
                      <a:pt x="51" y="186"/>
                    </a:lnTo>
                    <a:lnTo>
                      <a:pt x="53" y="186"/>
                    </a:lnTo>
                    <a:lnTo>
                      <a:pt x="55" y="198"/>
                    </a:lnTo>
                    <a:lnTo>
                      <a:pt x="139" y="198"/>
                    </a:lnTo>
                    <a:lnTo>
                      <a:pt x="139" y="196"/>
                    </a:lnTo>
                    <a:lnTo>
                      <a:pt x="145" y="196"/>
                    </a:lnTo>
                    <a:lnTo>
                      <a:pt x="145" y="194"/>
                    </a:lnTo>
                    <a:lnTo>
                      <a:pt x="149" y="194"/>
                    </a:lnTo>
                    <a:lnTo>
                      <a:pt x="155" y="194"/>
                    </a:lnTo>
                    <a:lnTo>
                      <a:pt x="155" y="180"/>
                    </a:lnTo>
                    <a:lnTo>
                      <a:pt x="153" y="180"/>
                    </a:lnTo>
                    <a:lnTo>
                      <a:pt x="155" y="177"/>
                    </a:lnTo>
                    <a:lnTo>
                      <a:pt x="155" y="141"/>
                    </a:lnTo>
                    <a:lnTo>
                      <a:pt x="145" y="139"/>
                    </a:lnTo>
                    <a:lnTo>
                      <a:pt x="145" y="137"/>
                    </a:lnTo>
                    <a:lnTo>
                      <a:pt x="145" y="133"/>
                    </a:lnTo>
                    <a:lnTo>
                      <a:pt x="149" y="116"/>
                    </a:lnTo>
                    <a:lnTo>
                      <a:pt x="149" y="106"/>
                    </a:lnTo>
                    <a:lnTo>
                      <a:pt x="151" y="108"/>
                    </a:lnTo>
                    <a:lnTo>
                      <a:pt x="155" y="104"/>
                    </a:lnTo>
                    <a:lnTo>
                      <a:pt x="155" y="75"/>
                    </a:lnTo>
                    <a:lnTo>
                      <a:pt x="153" y="77"/>
                    </a:lnTo>
                    <a:lnTo>
                      <a:pt x="149" y="77"/>
                    </a:lnTo>
                    <a:lnTo>
                      <a:pt x="149" y="75"/>
                    </a:lnTo>
                    <a:lnTo>
                      <a:pt x="151" y="71"/>
                    </a:lnTo>
                    <a:lnTo>
                      <a:pt x="149" y="67"/>
                    </a:lnTo>
                    <a:lnTo>
                      <a:pt x="149" y="65"/>
                    </a:lnTo>
                    <a:lnTo>
                      <a:pt x="145" y="61"/>
                    </a:lnTo>
                    <a:lnTo>
                      <a:pt x="139" y="59"/>
                    </a:lnTo>
                    <a:lnTo>
                      <a:pt x="139" y="57"/>
                    </a:lnTo>
                    <a:lnTo>
                      <a:pt x="143" y="55"/>
                    </a:lnTo>
                    <a:lnTo>
                      <a:pt x="145" y="59"/>
                    </a:lnTo>
                    <a:lnTo>
                      <a:pt x="149" y="57"/>
                    </a:lnTo>
                    <a:lnTo>
                      <a:pt x="151" y="59"/>
                    </a:lnTo>
                    <a:lnTo>
                      <a:pt x="155" y="63"/>
                    </a:lnTo>
                    <a:lnTo>
                      <a:pt x="155" y="51"/>
                    </a:lnTo>
                    <a:lnTo>
                      <a:pt x="153" y="51"/>
                    </a:lnTo>
                    <a:lnTo>
                      <a:pt x="151" y="49"/>
                    </a:lnTo>
                    <a:lnTo>
                      <a:pt x="149" y="49"/>
                    </a:lnTo>
                    <a:lnTo>
                      <a:pt x="147" y="51"/>
                    </a:lnTo>
                    <a:lnTo>
                      <a:pt x="145" y="53"/>
                    </a:lnTo>
                    <a:lnTo>
                      <a:pt x="141" y="51"/>
                    </a:lnTo>
                    <a:lnTo>
                      <a:pt x="143" y="47"/>
                    </a:lnTo>
                    <a:lnTo>
                      <a:pt x="145" y="47"/>
                    </a:lnTo>
                    <a:lnTo>
                      <a:pt x="145" y="43"/>
                    </a:lnTo>
                    <a:lnTo>
                      <a:pt x="145" y="38"/>
                    </a:lnTo>
                    <a:lnTo>
                      <a:pt x="145" y="36"/>
                    </a:lnTo>
                    <a:lnTo>
                      <a:pt x="143" y="38"/>
                    </a:lnTo>
                    <a:lnTo>
                      <a:pt x="141" y="38"/>
                    </a:lnTo>
                    <a:lnTo>
                      <a:pt x="139" y="41"/>
                    </a:lnTo>
                    <a:lnTo>
                      <a:pt x="137" y="38"/>
                    </a:lnTo>
                    <a:lnTo>
                      <a:pt x="137" y="36"/>
                    </a:lnTo>
                    <a:lnTo>
                      <a:pt x="135" y="32"/>
                    </a:lnTo>
                    <a:lnTo>
                      <a:pt x="135" y="34"/>
                    </a:lnTo>
                    <a:lnTo>
                      <a:pt x="135" y="41"/>
                    </a:lnTo>
                    <a:lnTo>
                      <a:pt x="135" y="45"/>
                    </a:lnTo>
                    <a:lnTo>
                      <a:pt x="133" y="49"/>
                    </a:lnTo>
                    <a:lnTo>
                      <a:pt x="129" y="51"/>
                    </a:lnTo>
                    <a:lnTo>
                      <a:pt x="131" y="55"/>
                    </a:lnTo>
                    <a:lnTo>
                      <a:pt x="135" y="55"/>
                    </a:lnTo>
                    <a:lnTo>
                      <a:pt x="135" y="57"/>
                    </a:lnTo>
                    <a:lnTo>
                      <a:pt x="137" y="65"/>
                    </a:lnTo>
                    <a:lnTo>
                      <a:pt x="139" y="65"/>
                    </a:lnTo>
                    <a:lnTo>
                      <a:pt x="141" y="67"/>
                    </a:lnTo>
                    <a:lnTo>
                      <a:pt x="139" y="67"/>
                    </a:lnTo>
                    <a:lnTo>
                      <a:pt x="137" y="71"/>
                    </a:lnTo>
                    <a:lnTo>
                      <a:pt x="129" y="69"/>
                    </a:lnTo>
                    <a:lnTo>
                      <a:pt x="122" y="71"/>
                    </a:lnTo>
                    <a:lnTo>
                      <a:pt x="116" y="71"/>
                    </a:lnTo>
                    <a:lnTo>
                      <a:pt x="112" y="73"/>
                    </a:lnTo>
                    <a:lnTo>
                      <a:pt x="110" y="77"/>
                    </a:lnTo>
                    <a:lnTo>
                      <a:pt x="112" y="83"/>
                    </a:lnTo>
                    <a:lnTo>
                      <a:pt x="112" y="85"/>
                    </a:lnTo>
                    <a:lnTo>
                      <a:pt x="108" y="88"/>
                    </a:lnTo>
                    <a:lnTo>
                      <a:pt x="106" y="90"/>
                    </a:lnTo>
                    <a:lnTo>
                      <a:pt x="102" y="96"/>
                    </a:lnTo>
                    <a:lnTo>
                      <a:pt x="102" y="98"/>
                    </a:lnTo>
                    <a:lnTo>
                      <a:pt x="100" y="98"/>
                    </a:lnTo>
                    <a:lnTo>
                      <a:pt x="98" y="96"/>
                    </a:lnTo>
                    <a:lnTo>
                      <a:pt x="98" y="92"/>
                    </a:lnTo>
                    <a:lnTo>
                      <a:pt x="98" y="85"/>
                    </a:lnTo>
                    <a:lnTo>
                      <a:pt x="102" y="77"/>
                    </a:lnTo>
                    <a:lnTo>
                      <a:pt x="106" y="69"/>
                    </a:lnTo>
                    <a:lnTo>
                      <a:pt x="112" y="61"/>
                    </a:lnTo>
                    <a:lnTo>
                      <a:pt x="112" y="53"/>
                    </a:lnTo>
                    <a:lnTo>
                      <a:pt x="116" y="51"/>
                    </a:lnTo>
                    <a:lnTo>
                      <a:pt x="118" y="53"/>
                    </a:lnTo>
                    <a:lnTo>
                      <a:pt x="120" y="47"/>
                    </a:lnTo>
                    <a:lnTo>
                      <a:pt x="122" y="41"/>
                    </a:lnTo>
                    <a:lnTo>
                      <a:pt x="127" y="32"/>
                    </a:lnTo>
                    <a:lnTo>
                      <a:pt x="129" y="24"/>
                    </a:lnTo>
                    <a:lnTo>
                      <a:pt x="129" y="22"/>
                    </a:lnTo>
                    <a:lnTo>
                      <a:pt x="127" y="16"/>
                    </a:lnTo>
                    <a:lnTo>
                      <a:pt x="127" y="12"/>
                    </a:lnTo>
                    <a:lnTo>
                      <a:pt x="122" y="12"/>
                    </a:lnTo>
                    <a:lnTo>
                      <a:pt x="116" y="10"/>
                    </a:lnTo>
                    <a:lnTo>
                      <a:pt x="110" y="6"/>
                    </a:lnTo>
                    <a:lnTo>
                      <a:pt x="104" y="4"/>
                    </a:lnTo>
                    <a:lnTo>
                      <a:pt x="94" y="0"/>
                    </a:lnTo>
                    <a:lnTo>
                      <a:pt x="9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2" name="Freeform 61"/>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3" name="Freeform 62"/>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4" name="Freeform 63"/>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5" name="Freeform 64"/>
              <p:cNvSpPr>
                <a:spLocks/>
              </p:cNvSpPr>
              <p:nvPr/>
            </p:nvSpPr>
            <p:spPr bwMode="auto">
              <a:xfrm>
                <a:off x="6566" y="2706"/>
                <a:ext cx="40" cy="14"/>
              </a:xfrm>
              <a:custGeom>
                <a:avLst/>
                <a:gdLst>
                  <a:gd name="T0" fmla="*/ 20 w 40"/>
                  <a:gd name="T1" fmla="*/ 10 h 14"/>
                  <a:gd name="T2" fmla="*/ 16 w 40"/>
                  <a:gd name="T3" fmla="*/ 10 h 14"/>
                  <a:gd name="T4" fmla="*/ 4 w 40"/>
                  <a:gd name="T5" fmla="*/ 6 h 14"/>
                  <a:gd name="T6" fmla="*/ 0 w 40"/>
                  <a:gd name="T7" fmla="*/ 12 h 14"/>
                  <a:gd name="T8" fmla="*/ 0 w 40"/>
                  <a:gd name="T9" fmla="*/ 14 h 14"/>
                  <a:gd name="T10" fmla="*/ 40 w 40"/>
                  <a:gd name="T11" fmla="*/ 14 h 14"/>
                  <a:gd name="T12" fmla="*/ 40 w 40"/>
                  <a:gd name="T13" fmla="*/ 6 h 14"/>
                  <a:gd name="T14" fmla="*/ 36 w 40"/>
                  <a:gd name="T15" fmla="*/ 6 h 14"/>
                  <a:gd name="T16" fmla="*/ 34 w 40"/>
                  <a:gd name="T17" fmla="*/ 2 h 14"/>
                  <a:gd name="T18" fmla="*/ 30 w 40"/>
                  <a:gd name="T19" fmla="*/ 0 h 14"/>
                  <a:gd name="T20" fmla="*/ 20 w 40"/>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20" y="10"/>
                    </a:moveTo>
                    <a:lnTo>
                      <a:pt x="16" y="10"/>
                    </a:lnTo>
                    <a:lnTo>
                      <a:pt x="4" y="6"/>
                    </a:lnTo>
                    <a:lnTo>
                      <a:pt x="0" y="12"/>
                    </a:lnTo>
                    <a:lnTo>
                      <a:pt x="0" y="14"/>
                    </a:lnTo>
                    <a:lnTo>
                      <a:pt x="40" y="14"/>
                    </a:lnTo>
                    <a:lnTo>
                      <a:pt x="40" y="6"/>
                    </a:lnTo>
                    <a:lnTo>
                      <a:pt x="36" y="6"/>
                    </a:lnTo>
                    <a:lnTo>
                      <a:pt x="34" y="2"/>
                    </a:lnTo>
                    <a:lnTo>
                      <a:pt x="30" y="0"/>
                    </a:lnTo>
                    <a:lnTo>
                      <a:pt x="2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6" name="Freeform 65"/>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7" name="Freeform 66"/>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8" name="Freeform 67"/>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9" name="Freeform 68"/>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0" name="Freeform 69"/>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1" name="Freeform 70"/>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2" name="Rectangle 71"/>
              <p:cNvSpPr>
                <a:spLocks noChangeArrowheads="1"/>
              </p:cNvSpPr>
              <p:nvPr/>
            </p:nvSpPr>
            <p:spPr bwMode="auto">
              <a:xfrm>
                <a:off x="6243" y="3099"/>
                <a:ext cx="41" cy="4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3" name="Freeform 72"/>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4" name="Freeform 73"/>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5" name="Freeform 74"/>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6" name="Freeform 75"/>
              <p:cNvSpPr>
                <a:spLocks/>
              </p:cNvSpPr>
              <p:nvPr/>
            </p:nvSpPr>
            <p:spPr bwMode="auto">
              <a:xfrm>
                <a:off x="6329" y="3191"/>
                <a:ext cx="10" cy="22"/>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7" name="Freeform 76"/>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8" name="Freeform 77"/>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9" name="Freeform 78"/>
              <p:cNvSpPr>
                <a:spLocks/>
              </p:cNvSpPr>
              <p:nvPr/>
            </p:nvSpPr>
            <p:spPr bwMode="auto">
              <a:xfrm>
                <a:off x="6657" y="2475"/>
                <a:ext cx="52" cy="22"/>
              </a:xfrm>
              <a:custGeom>
                <a:avLst/>
                <a:gdLst>
                  <a:gd name="T0" fmla="*/ 21 w 52"/>
                  <a:gd name="T1" fmla="*/ 4 h 22"/>
                  <a:gd name="T2" fmla="*/ 17 w 52"/>
                  <a:gd name="T3" fmla="*/ 6 h 22"/>
                  <a:gd name="T4" fmla="*/ 13 w 52"/>
                  <a:gd name="T5" fmla="*/ 6 h 22"/>
                  <a:gd name="T6" fmla="*/ 5 w 52"/>
                  <a:gd name="T7" fmla="*/ 4 h 22"/>
                  <a:gd name="T8" fmla="*/ 3 w 52"/>
                  <a:gd name="T9" fmla="*/ 12 h 22"/>
                  <a:gd name="T10" fmla="*/ 0 w 52"/>
                  <a:gd name="T11" fmla="*/ 16 h 22"/>
                  <a:gd name="T12" fmla="*/ 3 w 52"/>
                  <a:gd name="T13" fmla="*/ 18 h 22"/>
                  <a:gd name="T14" fmla="*/ 0 w 52"/>
                  <a:gd name="T15" fmla="*/ 18 h 22"/>
                  <a:gd name="T16" fmla="*/ 3 w 52"/>
                  <a:gd name="T17" fmla="*/ 18 h 22"/>
                  <a:gd name="T18" fmla="*/ 13 w 52"/>
                  <a:gd name="T19" fmla="*/ 16 h 22"/>
                  <a:gd name="T20" fmla="*/ 15 w 52"/>
                  <a:gd name="T21" fmla="*/ 14 h 22"/>
                  <a:gd name="T22" fmla="*/ 27 w 52"/>
                  <a:gd name="T23" fmla="*/ 14 h 22"/>
                  <a:gd name="T24" fmla="*/ 29 w 52"/>
                  <a:gd name="T25" fmla="*/ 14 h 22"/>
                  <a:gd name="T26" fmla="*/ 29 w 52"/>
                  <a:gd name="T27" fmla="*/ 16 h 22"/>
                  <a:gd name="T28" fmla="*/ 31 w 52"/>
                  <a:gd name="T29" fmla="*/ 18 h 22"/>
                  <a:gd name="T30" fmla="*/ 33 w 52"/>
                  <a:gd name="T31" fmla="*/ 20 h 22"/>
                  <a:gd name="T32" fmla="*/ 33 w 52"/>
                  <a:gd name="T33" fmla="*/ 22 h 22"/>
                  <a:gd name="T34" fmla="*/ 52 w 52"/>
                  <a:gd name="T35" fmla="*/ 22 h 22"/>
                  <a:gd name="T36" fmla="*/ 52 w 52"/>
                  <a:gd name="T37" fmla="*/ 6 h 22"/>
                  <a:gd name="T38" fmla="*/ 50 w 52"/>
                  <a:gd name="T39" fmla="*/ 6 h 22"/>
                  <a:gd name="T40" fmla="*/ 47 w 52"/>
                  <a:gd name="T41" fmla="*/ 6 h 22"/>
                  <a:gd name="T42" fmla="*/ 45 w 52"/>
                  <a:gd name="T43" fmla="*/ 6 h 22"/>
                  <a:gd name="T44" fmla="*/ 43 w 52"/>
                  <a:gd name="T45" fmla="*/ 4 h 22"/>
                  <a:gd name="T46" fmla="*/ 43 w 52"/>
                  <a:gd name="T47" fmla="*/ 4 h 22"/>
                  <a:gd name="T48" fmla="*/ 41 w 52"/>
                  <a:gd name="T49" fmla="*/ 2 h 22"/>
                  <a:gd name="T50" fmla="*/ 37 w 52"/>
                  <a:gd name="T51" fmla="*/ 4 h 22"/>
                  <a:gd name="T52" fmla="*/ 33 w 52"/>
                  <a:gd name="T53" fmla="*/ 2 h 22"/>
                  <a:gd name="T54" fmla="*/ 29 w 52"/>
                  <a:gd name="T55" fmla="*/ 2 h 22"/>
                  <a:gd name="T56" fmla="*/ 25 w 52"/>
                  <a:gd name="T57" fmla="*/ 0 h 22"/>
                  <a:gd name="T58" fmla="*/ 21 w 52"/>
                  <a:gd name="T59" fmla="*/ 0 h 22"/>
                  <a:gd name="T60" fmla="*/ 21 w 52"/>
                  <a:gd name="T6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2">
                    <a:moveTo>
                      <a:pt x="21" y="4"/>
                    </a:move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2"/>
                    </a:lnTo>
                    <a:lnTo>
                      <a:pt x="52" y="22"/>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lnTo>
                      <a:pt x="21"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0" name="Freeform 79"/>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1" name="Freeform 80"/>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2" name="Freeform 81"/>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3" name="Freeform 82"/>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4" name="Freeform 83"/>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5" name="Freeform 84"/>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6" name="Freeform 85"/>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7" name="Freeform 86"/>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8" name="Freeform 87"/>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9" name="Freeform 88"/>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0" name="Freeform 89"/>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1" name="Freeform 90"/>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2" name="Freeform 91"/>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3" name="Freeform 92"/>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4" name="Freeform 93"/>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5" name="Freeform 94"/>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6" name="Freeform 95"/>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7" name="Freeform 96"/>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8" name="Freeform 97"/>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9" name="Freeform 98"/>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0" name="Freeform 99"/>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1" name="Freeform 100"/>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2" name="Freeform 101"/>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3" name="Freeform 102"/>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4" name="Freeform 103"/>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5" name="Freeform 104"/>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6" name="Freeform 105"/>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7" name="Freeform 106"/>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8" name="Freeform 107"/>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9" name="Freeform 108"/>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0" name="Freeform 109"/>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1" name="Freeform 110"/>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2" name="Freeform 111"/>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3" name="Freeform 112"/>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4" name="Freeform 113"/>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5" name="Freeform 114"/>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6" name="Freeform 115"/>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7" name="Freeform 116"/>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8" name="Freeform 117"/>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9" name="Freeform 118"/>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0" name="Freeform 119"/>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1" name="Freeform 120"/>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2" name="Freeform 121"/>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3" name="Freeform 122"/>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4" name="Freeform 123"/>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5" name="Freeform 124"/>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6" name="Freeform 125"/>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7" name="Freeform 126"/>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8" name="Freeform 127"/>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9" name="Freeform 128"/>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0" name="Freeform 129"/>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1" name="Freeform 130"/>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2" name="Freeform 131"/>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3" name="Freeform 132"/>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4" name="Freeform 133"/>
              <p:cNvSpPr>
                <a:spLocks/>
              </p:cNvSpPr>
              <p:nvPr/>
            </p:nvSpPr>
            <p:spPr bwMode="auto">
              <a:xfrm>
                <a:off x="6369" y="2174"/>
                <a:ext cx="139" cy="133"/>
              </a:xfrm>
              <a:custGeom>
                <a:avLst/>
                <a:gdLst>
                  <a:gd name="T0" fmla="*/ 76 w 139"/>
                  <a:gd name="T1" fmla="*/ 17 h 133"/>
                  <a:gd name="T2" fmla="*/ 58 w 139"/>
                  <a:gd name="T3" fmla="*/ 31 h 133"/>
                  <a:gd name="T4" fmla="*/ 58 w 139"/>
                  <a:gd name="T5" fmla="*/ 31 h 133"/>
                  <a:gd name="T6" fmla="*/ 45 w 139"/>
                  <a:gd name="T7" fmla="*/ 41 h 133"/>
                  <a:gd name="T8" fmla="*/ 35 w 139"/>
                  <a:gd name="T9" fmla="*/ 49 h 133"/>
                  <a:gd name="T10" fmla="*/ 25 w 139"/>
                  <a:gd name="T11" fmla="*/ 58 h 133"/>
                  <a:gd name="T12" fmla="*/ 9 w 139"/>
                  <a:gd name="T13" fmla="*/ 66 h 133"/>
                  <a:gd name="T14" fmla="*/ 2 w 139"/>
                  <a:gd name="T15" fmla="*/ 76 h 133"/>
                  <a:gd name="T16" fmla="*/ 4 w 139"/>
                  <a:gd name="T17" fmla="*/ 80 h 133"/>
                  <a:gd name="T18" fmla="*/ 7 w 139"/>
                  <a:gd name="T19" fmla="*/ 84 h 133"/>
                  <a:gd name="T20" fmla="*/ 9 w 139"/>
                  <a:gd name="T21" fmla="*/ 92 h 133"/>
                  <a:gd name="T22" fmla="*/ 13 w 139"/>
                  <a:gd name="T23" fmla="*/ 101 h 133"/>
                  <a:gd name="T24" fmla="*/ 17 w 139"/>
                  <a:gd name="T25" fmla="*/ 107 h 133"/>
                  <a:gd name="T26" fmla="*/ 21 w 139"/>
                  <a:gd name="T27" fmla="*/ 107 h 133"/>
                  <a:gd name="T28" fmla="*/ 23 w 139"/>
                  <a:gd name="T29" fmla="*/ 103 h 133"/>
                  <a:gd name="T30" fmla="*/ 29 w 139"/>
                  <a:gd name="T31" fmla="*/ 103 h 133"/>
                  <a:gd name="T32" fmla="*/ 35 w 139"/>
                  <a:gd name="T33" fmla="*/ 105 h 133"/>
                  <a:gd name="T34" fmla="*/ 47 w 139"/>
                  <a:gd name="T35" fmla="*/ 101 h 133"/>
                  <a:gd name="T36" fmla="*/ 58 w 139"/>
                  <a:gd name="T37" fmla="*/ 96 h 133"/>
                  <a:gd name="T38" fmla="*/ 68 w 139"/>
                  <a:gd name="T39" fmla="*/ 92 h 133"/>
                  <a:gd name="T40" fmla="*/ 76 w 139"/>
                  <a:gd name="T41" fmla="*/ 82 h 133"/>
                  <a:gd name="T42" fmla="*/ 88 w 139"/>
                  <a:gd name="T43" fmla="*/ 76 h 133"/>
                  <a:gd name="T44" fmla="*/ 88 w 139"/>
                  <a:gd name="T45" fmla="*/ 76 h 133"/>
                  <a:gd name="T46" fmla="*/ 96 w 139"/>
                  <a:gd name="T47" fmla="*/ 76 h 133"/>
                  <a:gd name="T48" fmla="*/ 105 w 139"/>
                  <a:gd name="T49" fmla="*/ 72 h 133"/>
                  <a:gd name="T50" fmla="*/ 109 w 139"/>
                  <a:gd name="T51" fmla="*/ 78 h 133"/>
                  <a:gd name="T52" fmla="*/ 111 w 139"/>
                  <a:gd name="T53" fmla="*/ 78 h 133"/>
                  <a:gd name="T54" fmla="*/ 113 w 139"/>
                  <a:gd name="T55" fmla="*/ 82 h 133"/>
                  <a:gd name="T56" fmla="*/ 117 w 139"/>
                  <a:gd name="T57" fmla="*/ 84 h 133"/>
                  <a:gd name="T58" fmla="*/ 119 w 139"/>
                  <a:gd name="T59" fmla="*/ 96 h 133"/>
                  <a:gd name="T60" fmla="*/ 129 w 139"/>
                  <a:gd name="T61" fmla="*/ 111 h 133"/>
                  <a:gd name="T62" fmla="*/ 135 w 139"/>
                  <a:gd name="T63" fmla="*/ 133 h 133"/>
                  <a:gd name="T64" fmla="*/ 139 w 139"/>
                  <a:gd name="T65" fmla="*/ 66 h 133"/>
                  <a:gd name="T66" fmla="*/ 127 w 139"/>
                  <a:gd name="T67" fmla="*/ 62 h 133"/>
                  <a:gd name="T68" fmla="*/ 127 w 139"/>
                  <a:gd name="T69" fmla="*/ 47 h 133"/>
                  <a:gd name="T70" fmla="*/ 133 w 139"/>
                  <a:gd name="T71" fmla="*/ 39 h 133"/>
                  <a:gd name="T72" fmla="*/ 139 w 139"/>
                  <a:gd name="T73" fmla="*/ 25 h 133"/>
                  <a:gd name="T74" fmla="*/ 129 w 139"/>
                  <a:gd name="T75" fmla="*/ 11 h 133"/>
                  <a:gd name="T76" fmla="*/ 109 w 139"/>
                  <a:gd name="T77" fmla="*/ 2 h 133"/>
                  <a:gd name="T78" fmla="*/ 90 w 139"/>
                  <a:gd name="T79"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133">
                    <a:moveTo>
                      <a:pt x="90" y="11"/>
                    </a:moveTo>
                    <a:lnTo>
                      <a:pt x="76" y="17"/>
                    </a:lnTo>
                    <a:lnTo>
                      <a:pt x="68" y="23"/>
                    </a:lnTo>
                    <a:lnTo>
                      <a:pt x="58" y="31"/>
                    </a:lnTo>
                    <a:lnTo>
                      <a:pt x="60" y="31"/>
                    </a:lnTo>
                    <a:lnTo>
                      <a:pt x="58" y="31"/>
                    </a:lnTo>
                    <a:lnTo>
                      <a:pt x="54" y="35"/>
                    </a:lnTo>
                    <a:lnTo>
                      <a:pt x="45" y="41"/>
                    </a:lnTo>
                    <a:lnTo>
                      <a:pt x="39" y="45"/>
                    </a:lnTo>
                    <a:lnTo>
                      <a:pt x="35" y="49"/>
                    </a:lnTo>
                    <a:lnTo>
                      <a:pt x="29" y="54"/>
                    </a:lnTo>
                    <a:lnTo>
                      <a:pt x="25" y="58"/>
                    </a:lnTo>
                    <a:lnTo>
                      <a:pt x="17" y="60"/>
                    </a:lnTo>
                    <a:lnTo>
                      <a:pt x="9" y="66"/>
                    </a:lnTo>
                    <a:lnTo>
                      <a:pt x="7" y="74"/>
                    </a:lnTo>
                    <a:lnTo>
                      <a:pt x="2" y="76"/>
                    </a:lnTo>
                    <a:lnTo>
                      <a:pt x="0" y="78"/>
                    </a:lnTo>
                    <a:lnTo>
                      <a:pt x="4" y="80"/>
                    </a:lnTo>
                    <a:lnTo>
                      <a:pt x="7" y="82"/>
                    </a:lnTo>
                    <a:lnTo>
                      <a:pt x="7" y="84"/>
                    </a:lnTo>
                    <a:lnTo>
                      <a:pt x="9" y="90"/>
                    </a:lnTo>
                    <a:lnTo>
                      <a:pt x="9" y="92"/>
                    </a:lnTo>
                    <a:lnTo>
                      <a:pt x="11" y="98"/>
                    </a:lnTo>
                    <a:lnTo>
                      <a:pt x="13" y="101"/>
                    </a:lnTo>
                    <a:lnTo>
                      <a:pt x="15" y="105"/>
                    </a:lnTo>
                    <a:lnTo>
                      <a:pt x="17" y="107"/>
                    </a:lnTo>
                    <a:lnTo>
                      <a:pt x="21" y="109"/>
                    </a:lnTo>
                    <a:lnTo>
                      <a:pt x="21" y="107"/>
                    </a:lnTo>
                    <a:lnTo>
                      <a:pt x="21" y="105"/>
                    </a:lnTo>
                    <a:lnTo>
                      <a:pt x="23" y="103"/>
                    </a:lnTo>
                    <a:lnTo>
                      <a:pt x="25" y="103"/>
                    </a:lnTo>
                    <a:lnTo>
                      <a:pt x="29" y="103"/>
                    </a:lnTo>
                    <a:lnTo>
                      <a:pt x="31" y="105"/>
                    </a:lnTo>
                    <a:lnTo>
                      <a:pt x="35" y="105"/>
                    </a:lnTo>
                    <a:lnTo>
                      <a:pt x="41" y="103"/>
                    </a:lnTo>
                    <a:lnTo>
                      <a:pt x="47" y="101"/>
                    </a:lnTo>
                    <a:lnTo>
                      <a:pt x="51" y="98"/>
                    </a:lnTo>
                    <a:lnTo>
                      <a:pt x="58" y="96"/>
                    </a:lnTo>
                    <a:lnTo>
                      <a:pt x="62" y="96"/>
                    </a:lnTo>
                    <a:lnTo>
                      <a:pt x="68" y="92"/>
                    </a:lnTo>
                    <a:lnTo>
                      <a:pt x="70" y="90"/>
                    </a:lnTo>
                    <a:lnTo>
                      <a:pt x="76" y="82"/>
                    </a:lnTo>
                    <a:lnTo>
                      <a:pt x="80" y="78"/>
                    </a:lnTo>
                    <a:lnTo>
                      <a:pt x="88" y="76"/>
                    </a:lnTo>
                    <a:lnTo>
                      <a:pt x="88" y="74"/>
                    </a:lnTo>
                    <a:lnTo>
                      <a:pt x="88" y="76"/>
                    </a:lnTo>
                    <a:lnTo>
                      <a:pt x="94" y="74"/>
                    </a:lnTo>
                    <a:lnTo>
                      <a:pt x="96" y="76"/>
                    </a:lnTo>
                    <a:lnTo>
                      <a:pt x="100" y="74"/>
                    </a:lnTo>
                    <a:lnTo>
                      <a:pt x="105" y="72"/>
                    </a:lnTo>
                    <a:lnTo>
                      <a:pt x="109" y="72"/>
                    </a:lnTo>
                    <a:lnTo>
                      <a:pt x="109" y="78"/>
                    </a:lnTo>
                    <a:lnTo>
                      <a:pt x="111" y="80"/>
                    </a:lnTo>
                    <a:lnTo>
                      <a:pt x="111" y="78"/>
                    </a:lnTo>
                    <a:lnTo>
                      <a:pt x="113" y="80"/>
                    </a:lnTo>
                    <a:lnTo>
                      <a:pt x="113" y="82"/>
                    </a:lnTo>
                    <a:lnTo>
                      <a:pt x="115" y="82"/>
                    </a:lnTo>
                    <a:lnTo>
                      <a:pt x="117" y="84"/>
                    </a:lnTo>
                    <a:lnTo>
                      <a:pt x="117" y="90"/>
                    </a:lnTo>
                    <a:lnTo>
                      <a:pt x="119" y="96"/>
                    </a:lnTo>
                    <a:lnTo>
                      <a:pt x="123" y="105"/>
                    </a:lnTo>
                    <a:lnTo>
                      <a:pt x="129" y="111"/>
                    </a:lnTo>
                    <a:lnTo>
                      <a:pt x="135" y="125"/>
                    </a:lnTo>
                    <a:lnTo>
                      <a:pt x="135" y="133"/>
                    </a:lnTo>
                    <a:lnTo>
                      <a:pt x="139" y="133"/>
                    </a:lnTo>
                    <a:lnTo>
                      <a:pt x="139" y="66"/>
                    </a:lnTo>
                    <a:lnTo>
                      <a:pt x="133" y="66"/>
                    </a:lnTo>
                    <a:lnTo>
                      <a:pt x="127" y="62"/>
                    </a:lnTo>
                    <a:lnTo>
                      <a:pt x="125" y="58"/>
                    </a:lnTo>
                    <a:lnTo>
                      <a:pt x="127" y="47"/>
                    </a:lnTo>
                    <a:lnTo>
                      <a:pt x="129" y="41"/>
                    </a:lnTo>
                    <a:lnTo>
                      <a:pt x="133" y="39"/>
                    </a:lnTo>
                    <a:lnTo>
                      <a:pt x="139" y="37"/>
                    </a:lnTo>
                    <a:lnTo>
                      <a:pt x="139" y="25"/>
                    </a:lnTo>
                    <a:lnTo>
                      <a:pt x="137" y="11"/>
                    </a:lnTo>
                    <a:lnTo>
                      <a:pt x="129" y="11"/>
                    </a:lnTo>
                    <a:lnTo>
                      <a:pt x="123" y="6"/>
                    </a:lnTo>
                    <a:lnTo>
                      <a:pt x="109" y="2"/>
                    </a:lnTo>
                    <a:lnTo>
                      <a:pt x="103" y="0"/>
                    </a:lnTo>
                    <a:lnTo>
                      <a:pt x="90" y="1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5" name="Freeform 134"/>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6" name="Freeform 135"/>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7" name="Freeform 136"/>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8" name="Freeform 137"/>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9" name="Freeform 138"/>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0" name="Freeform 139"/>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1" name="Freeform 140"/>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2" name="Freeform 141"/>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3" name="Freeform 142"/>
              <p:cNvSpPr>
                <a:spLocks/>
              </p:cNvSpPr>
              <p:nvPr/>
            </p:nvSpPr>
            <p:spPr bwMode="auto">
              <a:xfrm>
                <a:off x="6390" y="2283"/>
                <a:ext cx="90" cy="202"/>
              </a:xfrm>
              <a:custGeom>
                <a:avLst/>
                <a:gdLst>
                  <a:gd name="T0" fmla="*/ 24 w 90"/>
                  <a:gd name="T1" fmla="*/ 6 h 202"/>
                  <a:gd name="T2" fmla="*/ 22 w 90"/>
                  <a:gd name="T3" fmla="*/ 16 h 202"/>
                  <a:gd name="T4" fmla="*/ 26 w 90"/>
                  <a:gd name="T5" fmla="*/ 26 h 202"/>
                  <a:gd name="T6" fmla="*/ 33 w 90"/>
                  <a:gd name="T7" fmla="*/ 34 h 202"/>
                  <a:gd name="T8" fmla="*/ 39 w 90"/>
                  <a:gd name="T9" fmla="*/ 45 h 202"/>
                  <a:gd name="T10" fmla="*/ 43 w 90"/>
                  <a:gd name="T11" fmla="*/ 59 h 202"/>
                  <a:gd name="T12" fmla="*/ 43 w 90"/>
                  <a:gd name="T13" fmla="*/ 67 h 202"/>
                  <a:gd name="T14" fmla="*/ 53 w 90"/>
                  <a:gd name="T15" fmla="*/ 77 h 202"/>
                  <a:gd name="T16" fmla="*/ 55 w 90"/>
                  <a:gd name="T17" fmla="*/ 84 h 202"/>
                  <a:gd name="T18" fmla="*/ 63 w 90"/>
                  <a:gd name="T19" fmla="*/ 96 h 202"/>
                  <a:gd name="T20" fmla="*/ 61 w 90"/>
                  <a:gd name="T21" fmla="*/ 104 h 202"/>
                  <a:gd name="T22" fmla="*/ 57 w 90"/>
                  <a:gd name="T23" fmla="*/ 118 h 202"/>
                  <a:gd name="T24" fmla="*/ 57 w 90"/>
                  <a:gd name="T25" fmla="*/ 129 h 202"/>
                  <a:gd name="T26" fmla="*/ 53 w 90"/>
                  <a:gd name="T27" fmla="*/ 133 h 202"/>
                  <a:gd name="T28" fmla="*/ 47 w 90"/>
                  <a:gd name="T29" fmla="*/ 139 h 202"/>
                  <a:gd name="T30" fmla="*/ 37 w 90"/>
                  <a:gd name="T31" fmla="*/ 133 h 202"/>
                  <a:gd name="T32" fmla="*/ 28 w 90"/>
                  <a:gd name="T33" fmla="*/ 137 h 202"/>
                  <a:gd name="T34" fmla="*/ 20 w 90"/>
                  <a:gd name="T35" fmla="*/ 139 h 202"/>
                  <a:gd name="T36" fmla="*/ 14 w 90"/>
                  <a:gd name="T37" fmla="*/ 141 h 202"/>
                  <a:gd name="T38" fmla="*/ 10 w 90"/>
                  <a:gd name="T39" fmla="*/ 147 h 202"/>
                  <a:gd name="T40" fmla="*/ 14 w 90"/>
                  <a:gd name="T41" fmla="*/ 151 h 202"/>
                  <a:gd name="T42" fmla="*/ 14 w 90"/>
                  <a:gd name="T43" fmla="*/ 157 h 202"/>
                  <a:gd name="T44" fmla="*/ 8 w 90"/>
                  <a:gd name="T45" fmla="*/ 157 h 202"/>
                  <a:gd name="T46" fmla="*/ 4 w 90"/>
                  <a:gd name="T47" fmla="*/ 161 h 202"/>
                  <a:gd name="T48" fmla="*/ 2 w 90"/>
                  <a:gd name="T49" fmla="*/ 178 h 202"/>
                  <a:gd name="T50" fmla="*/ 0 w 90"/>
                  <a:gd name="T51" fmla="*/ 192 h 202"/>
                  <a:gd name="T52" fmla="*/ 2 w 90"/>
                  <a:gd name="T53" fmla="*/ 196 h 202"/>
                  <a:gd name="T54" fmla="*/ 2 w 90"/>
                  <a:gd name="T55" fmla="*/ 202 h 202"/>
                  <a:gd name="T56" fmla="*/ 90 w 90"/>
                  <a:gd name="T57" fmla="*/ 77 h 202"/>
                  <a:gd name="T58" fmla="*/ 88 w 90"/>
                  <a:gd name="T59" fmla="*/ 67 h 202"/>
                  <a:gd name="T60" fmla="*/ 90 w 90"/>
                  <a:gd name="T61" fmla="*/ 24 h 202"/>
                  <a:gd name="T62" fmla="*/ 84 w 90"/>
                  <a:gd name="T63" fmla="*/ 24 h 202"/>
                  <a:gd name="T64" fmla="*/ 73 w 90"/>
                  <a:gd name="T65" fmla="*/ 22 h 202"/>
                  <a:gd name="T66" fmla="*/ 65 w 90"/>
                  <a:gd name="T67" fmla="*/ 10 h 202"/>
                  <a:gd name="T68" fmla="*/ 51 w 90"/>
                  <a:gd name="T69" fmla="*/ 6 h 202"/>
                  <a:gd name="T70" fmla="*/ 35 w 90"/>
                  <a:gd name="T7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202">
                    <a:moveTo>
                      <a:pt x="28" y="2"/>
                    </a:moveTo>
                    <a:lnTo>
                      <a:pt x="24" y="6"/>
                    </a:lnTo>
                    <a:lnTo>
                      <a:pt x="22" y="12"/>
                    </a:lnTo>
                    <a:lnTo>
                      <a:pt x="22" y="16"/>
                    </a:lnTo>
                    <a:lnTo>
                      <a:pt x="22" y="22"/>
                    </a:lnTo>
                    <a:lnTo>
                      <a:pt x="26" y="26"/>
                    </a:lnTo>
                    <a:lnTo>
                      <a:pt x="30" y="28"/>
                    </a:lnTo>
                    <a:lnTo>
                      <a:pt x="33" y="34"/>
                    </a:lnTo>
                    <a:lnTo>
                      <a:pt x="35" y="39"/>
                    </a:lnTo>
                    <a:lnTo>
                      <a:pt x="39" y="45"/>
                    </a:lnTo>
                    <a:lnTo>
                      <a:pt x="43" y="53"/>
                    </a:lnTo>
                    <a:lnTo>
                      <a:pt x="43" y="59"/>
                    </a:lnTo>
                    <a:lnTo>
                      <a:pt x="43" y="61"/>
                    </a:lnTo>
                    <a:lnTo>
                      <a:pt x="43" y="67"/>
                    </a:lnTo>
                    <a:lnTo>
                      <a:pt x="49" y="75"/>
                    </a:lnTo>
                    <a:lnTo>
                      <a:pt x="53" y="77"/>
                    </a:lnTo>
                    <a:lnTo>
                      <a:pt x="55" y="81"/>
                    </a:lnTo>
                    <a:lnTo>
                      <a:pt x="55" y="84"/>
                    </a:lnTo>
                    <a:lnTo>
                      <a:pt x="59" y="90"/>
                    </a:lnTo>
                    <a:lnTo>
                      <a:pt x="63" y="96"/>
                    </a:lnTo>
                    <a:lnTo>
                      <a:pt x="63" y="100"/>
                    </a:lnTo>
                    <a:lnTo>
                      <a:pt x="61" y="104"/>
                    </a:lnTo>
                    <a:lnTo>
                      <a:pt x="59" y="114"/>
                    </a:lnTo>
                    <a:lnTo>
                      <a:pt x="57" y="118"/>
                    </a:lnTo>
                    <a:lnTo>
                      <a:pt x="57" y="122"/>
                    </a:lnTo>
                    <a:lnTo>
                      <a:pt x="57" y="129"/>
                    </a:lnTo>
                    <a:lnTo>
                      <a:pt x="57" y="129"/>
                    </a:lnTo>
                    <a:lnTo>
                      <a:pt x="53" y="133"/>
                    </a:lnTo>
                    <a:lnTo>
                      <a:pt x="51" y="135"/>
                    </a:lnTo>
                    <a:lnTo>
                      <a:pt x="47" y="139"/>
                    </a:lnTo>
                    <a:lnTo>
                      <a:pt x="41" y="137"/>
                    </a:lnTo>
                    <a:lnTo>
                      <a:pt x="37" y="133"/>
                    </a:lnTo>
                    <a:lnTo>
                      <a:pt x="33" y="135"/>
                    </a:lnTo>
                    <a:lnTo>
                      <a:pt x="28" y="137"/>
                    </a:lnTo>
                    <a:lnTo>
                      <a:pt x="24" y="137"/>
                    </a:lnTo>
                    <a:lnTo>
                      <a:pt x="20" y="139"/>
                    </a:lnTo>
                    <a:lnTo>
                      <a:pt x="18" y="139"/>
                    </a:lnTo>
                    <a:lnTo>
                      <a:pt x="14" y="141"/>
                    </a:lnTo>
                    <a:lnTo>
                      <a:pt x="10" y="145"/>
                    </a:lnTo>
                    <a:lnTo>
                      <a:pt x="10" y="147"/>
                    </a:lnTo>
                    <a:lnTo>
                      <a:pt x="12" y="149"/>
                    </a:lnTo>
                    <a:lnTo>
                      <a:pt x="14" y="151"/>
                    </a:lnTo>
                    <a:lnTo>
                      <a:pt x="14" y="155"/>
                    </a:lnTo>
                    <a:lnTo>
                      <a:pt x="14" y="157"/>
                    </a:lnTo>
                    <a:lnTo>
                      <a:pt x="12" y="157"/>
                    </a:lnTo>
                    <a:lnTo>
                      <a:pt x="8" y="157"/>
                    </a:lnTo>
                    <a:lnTo>
                      <a:pt x="6" y="159"/>
                    </a:lnTo>
                    <a:lnTo>
                      <a:pt x="4" y="161"/>
                    </a:lnTo>
                    <a:lnTo>
                      <a:pt x="4" y="169"/>
                    </a:lnTo>
                    <a:lnTo>
                      <a:pt x="2" y="178"/>
                    </a:lnTo>
                    <a:lnTo>
                      <a:pt x="2" y="186"/>
                    </a:lnTo>
                    <a:lnTo>
                      <a:pt x="0" y="192"/>
                    </a:lnTo>
                    <a:lnTo>
                      <a:pt x="2" y="194"/>
                    </a:lnTo>
                    <a:lnTo>
                      <a:pt x="2" y="196"/>
                    </a:lnTo>
                    <a:lnTo>
                      <a:pt x="4" y="200"/>
                    </a:lnTo>
                    <a:lnTo>
                      <a:pt x="2" y="202"/>
                    </a:lnTo>
                    <a:lnTo>
                      <a:pt x="90" y="202"/>
                    </a:lnTo>
                    <a:lnTo>
                      <a:pt x="90" y="77"/>
                    </a:lnTo>
                    <a:lnTo>
                      <a:pt x="88" y="75"/>
                    </a:lnTo>
                    <a:lnTo>
                      <a:pt x="88" y="67"/>
                    </a:lnTo>
                    <a:lnTo>
                      <a:pt x="90" y="65"/>
                    </a:lnTo>
                    <a:lnTo>
                      <a:pt x="90" y="24"/>
                    </a:lnTo>
                    <a:lnTo>
                      <a:pt x="88" y="24"/>
                    </a:lnTo>
                    <a:lnTo>
                      <a:pt x="84" y="24"/>
                    </a:lnTo>
                    <a:lnTo>
                      <a:pt x="79" y="24"/>
                    </a:lnTo>
                    <a:lnTo>
                      <a:pt x="73" y="22"/>
                    </a:lnTo>
                    <a:lnTo>
                      <a:pt x="69" y="16"/>
                    </a:lnTo>
                    <a:lnTo>
                      <a:pt x="65" y="10"/>
                    </a:lnTo>
                    <a:lnTo>
                      <a:pt x="57" y="6"/>
                    </a:lnTo>
                    <a:lnTo>
                      <a:pt x="51" y="6"/>
                    </a:lnTo>
                    <a:lnTo>
                      <a:pt x="45" y="4"/>
                    </a:lnTo>
                    <a:lnTo>
                      <a:pt x="35" y="0"/>
                    </a:lnTo>
                    <a:lnTo>
                      <a:pt x="2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4" name="Freeform 143"/>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5" name="Freeform 144"/>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6" name="Freeform 145"/>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7" name="Freeform 146"/>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8" name="Freeform 147"/>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9" name="Freeform 148"/>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0" name="Freeform 149"/>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1" name="Freeform 150"/>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2" name="Freeform 151"/>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3" name="Freeform 152"/>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4" name="Freeform 153"/>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5" name="Freeform 154"/>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6" name="Freeform 155"/>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7" name="Freeform 156"/>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8" name="Freeform 15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9" name="Freeform 158"/>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0" name="Freeform 159"/>
              <p:cNvSpPr>
                <a:spLocks/>
              </p:cNvSpPr>
              <p:nvPr/>
            </p:nvSpPr>
            <p:spPr bwMode="auto">
              <a:xfrm>
                <a:off x="6265" y="3178"/>
                <a:ext cx="321" cy="158"/>
              </a:xfrm>
              <a:custGeom>
                <a:avLst/>
                <a:gdLst>
                  <a:gd name="T0" fmla="*/ 227 w 321"/>
                  <a:gd name="T1" fmla="*/ 15 h 158"/>
                  <a:gd name="T2" fmla="*/ 215 w 321"/>
                  <a:gd name="T3" fmla="*/ 17 h 158"/>
                  <a:gd name="T4" fmla="*/ 202 w 321"/>
                  <a:gd name="T5" fmla="*/ 10 h 158"/>
                  <a:gd name="T6" fmla="*/ 196 w 321"/>
                  <a:gd name="T7" fmla="*/ 23 h 158"/>
                  <a:gd name="T8" fmla="*/ 180 w 321"/>
                  <a:gd name="T9" fmla="*/ 31 h 158"/>
                  <a:gd name="T10" fmla="*/ 153 w 321"/>
                  <a:gd name="T11" fmla="*/ 41 h 158"/>
                  <a:gd name="T12" fmla="*/ 141 w 321"/>
                  <a:gd name="T13" fmla="*/ 31 h 158"/>
                  <a:gd name="T14" fmla="*/ 123 w 321"/>
                  <a:gd name="T15" fmla="*/ 29 h 158"/>
                  <a:gd name="T16" fmla="*/ 108 w 321"/>
                  <a:gd name="T17" fmla="*/ 27 h 158"/>
                  <a:gd name="T18" fmla="*/ 96 w 321"/>
                  <a:gd name="T19" fmla="*/ 35 h 158"/>
                  <a:gd name="T20" fmla="*/ 84 w 321"/>
                  <a:gd name="T21" fmla="*/ 43 h 158"/>
                  <a:gd name="T22" fmla="*/ 72 w 321"/>
                  <a:gd name="T23" fmla="*/ 41 h 158"/>
                  <a:gd name="T24" fmla="*/ 70 w 321"/>
                  <a:gd name="T25" fmla="*/ 37 h 158"/>
                  <a:gd name="T26" fmla="*/ 66 w 321"/>
                  <a:gd name="T27" fmla="*/ 51 h 158"/>
                  <a:gd name="T28" fmla="*/ 76 w 321"/>
                  <a:gd name="T29" fmla="*/ 64 h 158"/>
                  <a:gd name="T30" fmla="*/ 88 w 321"/>
                  <a:gd name="T31" fmla="*/ 74 h 158"/>
                  <a:gd name="T32" fmla="*/ 92 w 321"/>
                  <a:gd name="T33" fmla="*/ 80 h 158"/>
                  <a:gd name="T34" fmla="*/ 88 w 321"/>
                  <a:gd name="T35" fmla="*/ 84 h 158"/>
                  <a:gd name="T36" fmla="*/ 98 w 321"/>
                  <a:gd name="T37" fmla="*/ 92 h 158"/>
                  <a:gd name="T38" fmla="*/ 102 w 321"/>
                  <a:gd name="T39" fmla="*/ 88 h 158"/>
                  <a:gd name="T40" fmla="*/ 102 w 321"/>
                  <a:gd name="T41" fmla="*/ 82 h 158"/>
                  <a:gd name="T42" fmla="*/ 111 w 321"/>
                  <a:gd name="T43" fmla="*/ 88 h 158"/>
                  <a:gd name="T44" fmla="*/ 127 w 321"/>
                  <a:gd name="T45" fmla="*/ 98 h 158"/>
                  <a:gd name="T46" fmla="*/ 141 w 321"/>
                  <a:gd name="T47" fmla="*/ 119 h 158"/>
                  <a:gd name="T48" fmla="*/ 141 w 321"/>
                  <a:gd name="T49" fmla="*/ 127 h 158"/>
                  <a:gd name="T50" fmla="*/ 133 w 321"/>
                  <a:gd name="T51" fmla="*/ 127 h 158"/>
                  <a:gd name="T52" fmla="*/ 104 w 321"/>
                  <a:gd name="T53" fmla="*/ 113 h 158"/>
                  <a:gd name="T54" fmla="*/ 88 w 321"/>
                  <a:gd name="T55" fmla="*/ 109 h 158"/>
                  <a:gd name="T56" fmla="*/ 74 w 321"/>
                  <a:gd name="T57" fmla="*/ 107 h 158"/>
                  <a:gd name="T58" fmla="*/ 39 w 321"/>
                  <a:gd name="T59" fmla="*/ 94 h 158"/>
                  <a:gd name="T60" fmla="*/ 14 w 321"/>
                  <a:gd name="T61" fmla="*/ 88 h 158"/>
                  <a:gd name="T62" fmla="*/ 2 w 321"/>
                  <a:gd name="T63" fmla="*/ 90 h 158"/>
                  <a:gd name="T64" fmla="*/ 14 w 321"/>
                  <a:gd name="T65" fmla="*/ 92 h 158"/>
                  <a:gd name="T66" fmla="*/ 25 w 321"/>
                  <a:gd name="T67" fmla="*/ 94 h 158"/>
                  <a:gd name="T68" fmla="*/ 37 w 321"/>
                  <a:gd name="T69" fmla="*/ 98 h 158"/>
                  <a:gd name="T70" fmla="*/ 61 w 321"/>
                  <a:gd name="T71" fmla="*/ 111 h 158"/>
                  <a:gd name="T72" fmla="*/ 102 w 321"/>
                  <a:gd name="T73" fmla="*/ 123 h 158"/>
                  <a:gd name="T74" fmla="*/ 139 w 321"/>
                  <a:gd name="T75" fmla="*/ 143 h 158"/>
                  <a:gd name="T76" fmla="*/ 155 w 321"/>
                  <a:gd name="T77" fmla="*/ 158 h 158"/>
                  <a:gd name="T78" fmla="*/ 321 w 321"/>
                  <a:gd name="T79" fmla="*/ 74 h 158"/>
                  <a:gd name="T80" fmla="*/ 321 w 321"/>
                  <a:gd name="T81" fmla="*/ 29 h 158"/>
                  <a:gd name="T82" fmla="*/ 313 w 321"/>
                  <a:gd name="T83" fmla="*/ 31 h 158"/>
                  <a:gd name="T84" fmla="*/ 303 w 321"/>
                  <a:gd name="T85" fmla="*/ 23 h 158"/>
                  <a:gd name="T86" fmla="*/ 292 w 321"/>
                  <a:gd name="T87" fmla="*/ 25 h 158"/>
                  <a:gd name="T88" fmla="*/ 284 w 321"/>
                  <a:gd name="T89" fmla="*/ 33 h 158"/>
                  <a:gd name="T90" fmla="*/ 280 w 321"/>
                  <a:gd name="T91" fmla="*/ 29 h 158"/>
                  <a:gd name="T92" fmla="*/ 272 w 321"/>
                  <a:gd name="T93" fmla="*/ 10 h 158"/>
                  <a:gd name="T94" fmla="*/ 260 w 321"/>
                  <a:gd name="T95" fmla="*/ 6 h 158"/>
                  <a:gd name="T96" fmla="*/ 256 w 321"/>
                  <a:gd name="T97" fmla="*/ 4 h 158"/>
                  <a:gd name="T98" fmla="*/ 256 w 321"/>
                  <a:gd name="T99" fmla="*/ 17 h 158"/>
                  <a:gd name="T100" fmla="*/ 262 w 321"/>
                  <a:gd name="T101" fmla="*/ 25 h 158"/>
                  <a:gd name="T102" fmla="*/ 241 w 321"/>
                  <a:gd name="T103" fmla="*/ 15 h 158"/>
                  <a:gd name="T104" fmla="*/ 233 w 321"/>
                  <a:gd name="T105" fmla="*/ 8 h 158"/>
                  <a:gd name="T106" fmla="*/ 225 w 321"/>
                  <a:gd name="T107"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158">
                    <a:moveTo>
                      <a:pt x="225" y="2"/>
                    </a:moveTo>
                    <a:lnTo>
                      <a:pt x="223" y="6"/>
                    </a:lnTo>
                    <a:lnTo>
                      <a:pt x="227" y="15"/>
                    </a:lnTo>
                    <a:lnTo>
                      <a:pt x="227" y="19"/>
                    </a:lnTo>
                    <a:lnTo>
                      <a:pt x="225" y="19"/>
                    </a:lnTo>
                    <a:lnTo>
                      <a:pt x="215" y="17"/>
                    </a:lnTo>
                    <a:lnTo>
                      <a:pt x="213" y="15"/>
                    </a:lnTo>
                    <a:lnTo>
                      <a:pt x="204" y="10"/>
                    </a:lnTo>
                    <a:lnTo>
                      <a:pt x="202" y="10"/>
                    </a:lnTo>
                    <a:lnTo>
                      <a:pt x="200" y="21"/>
                    </a:lnTo>
                    <a:lnTo>
                      <a:pt x="196" y="21"/>
                    </a:lnTo>
                    <a:lnTo>
                      <a:pt x="196" y="23"/>
                    </a:lnTo>
                    <a:lnTo>
                      <a:pt x="196" y="29"/>
                    </a:lnTo>
                    <a:lnTo>
                      <a:pt x="186" y="33"/>
                    </a:lnTo>
                    <a:lnTo>
                      <a:pt x="180" y="31"/>
                    </a:lnTo>
                    <a:lnTo>
                      <a:pt x="166" y="45"/>
                    </a:lnTo>
                    <a:lnTo>
                      <a:pt x="162" y="43"/>
                    </a:lnTo>
                    <a:lnTo>
                      <a:pt x="153" y="41"/>
                    </a:lnTo>
                    <a:lnTo>
                      <a:pt x="149" y="35"/>
                    </a:lnTo>
                    <a:lnTo>
                      <a:pt x="143" y="35"/>
                    </a:lnTo>
                    <a:lnTo>
                      <a:pt x="141" y="31"/>
                    </a:lnTo>
                    <a:lnTo>
                      <a:pt x="129" y="27"/>
                    </a:lnTo>
                    <a:lnTo>
                      <a:pt x="129" y="29"/>
                    </a:lnTo>
                    <a:lnTo>
                      <a:pt x="123" y="29"/>
                    </a:lnTo>
                    <a:lnTo>
                      <a:pt x="119" y="29"/>
                    </a:lnTo>
                    <a:lnTo>
                      <a:pt x="113" y="29"/>
                    </a:lnTo>
                    <a:lnTo>
                      <a:pt x="108" y="27"/>
                    </a:lnTo>
                    <a:lnTo>
                      <a:pt x="102" y="29"/>
                    </a:lnTo>
                    <a:lnTo>
                      <a:pt x="100" y="33"/>
                    </a:lnTo>
                    <a:lnTo>
                      <a:pt x="96" y="35"/>
                    </a:lnTo>
                    <a:lnTo>
                      <a:pt x="94" y="43"/>
                    </a:lnTo>
                    <a:lnTo>
                      <a:pt x="90" y="45"/>
                    </a:lnTo>
                    <a:lnTo>
                      <a:pt x="84" y="43"/>
                    </a:lnTo>
                    <a:lnTo>
                      <a:pt x="78" y="41"/>
                    </a:lnTo>
                    <a:lnTo>
                      <a:pt x="72" y="43"/>
                    </a:lnTo>
                    <a:lnTo>
                      <a:pt x="72" y="41"/>
                    </a:lnTo>
                    <a:lnTo>
                      <a:pt x="70" y="39"/>
                    </a:lnTo>
                    <a:lnTo>
                      <a:pt x="72" y="37"/>
                    </a:lnTo>
                    <a:lnTo>
                      <a:pt x="70" y="37"/>
                    </a:lnTo>
                    <a:lnTo>
                      <a:pt x="66" y="43"/>
                    </a:lnTo>
                    <a:lnTo>
                      <a:pt x="66" y="45"/>
                    </a:lnTo>
                    <a:lnTo>
                      <a:pt x="66" y="51"/>
                    </a:lnTo>
                    <a:lnTo>
                      <a:pt x="70" y="57"/>
                    </a:lnTo>
                    <a:lnTo>
                      <a:pt x="74" y="60"/>
                    </a:lnTo>
                    <a:lnTo>
                      <a:pt x="76" y="64"/>
                    </a:lnTo>
                    <a:lnTo>
                      <a:pt x="80" y="70"/>
                    </a:lnTo>
                    <a:lnTo>
                      <a:pt x="84" y="74"/>
                    </a:lnTo>
                    <a:lnTo>
                      <a:pt x="88" y="74"/>
                    </a:lnTo>
                    <a:lnTo>
                      <a:pt x="92" y="76"/>
                    </a:lnTo>
                    <a:lnTo>
                      <a:pt x="92" y="78"/>
                    </a:lnTo>
                    <a:lnTo>
                      <a:pt x="92" y="80"/>
                    </a:lnTo>
                    <a:lnTo>
                      <a:pt x="90" y="80"/>
                    </a:lnTo>
                    <a:lnTo>
                      <a:pt x="88" y="82"/>
                    </a:lnTo>
                    <a:lnTo>
                      <a:pt x="88" y="84"/>
                    </a:lnTo>
                    <a:lnTo>
                      <a:pt x="90" y="86"/>
                    </a:lnTo>
                    <a:lnTo>
                      <a:pt x="92" y="90"/>
                    </a:lnTo>
                    <a:lnTo>
                      <a:pt x="98" y="92"/>
                    </a:lnTo>
                    <a:lnTo>
                      <a:pt x="102" y="92"/>
                    </a:lnTo>
                    <a:lnTo>
                      <a:pt x="104" y="90"/>
                    </a:lnTo>
                    <a:lnTo>
                      <a:pt x="102" y="88"/>
                    </a:lnTo>
                    <a:lnTo>
                      <a:pt x="100" y="86"/>
                    </a:lnTo>
                    <a:lnTo>
                      <a:pt x="100" y="84"/>
                    </a:lnTo>
                    <a:lnTo>
                      <a:pt x="102" y="82"/>
                    </a:lnTo>
                    <a:lnTo>
                      <a:pt x="104" y="82"/>
                    </a:lnTo>
                    <a:lnTo>
                      <a:pt x="108" y="86"/>
                    </a:lnTo>
                    <a:lnTo>
                      <a:pt x="111" y="88"/>
                    </a:lnTo>
                    <a:lnTo>
                      <a:pt x="121" y="92"/>
                    </a:lnTo>
                    <a:lnTo>
                      <a:pt x="125" y="94"/>
                    </a:lnTo>
                    <a:lnTo>
                      <a:pt x="127" y="98"/>
                    </a:lnTo>
                    <a:lnTo>
                      <a:pt x="129" y="105"/>
                    </a:lnTo>
                    <a:lnTo>
                      <a:pt x="133" y="111"/>
                    </a:lnTo>
                    <a:lnTo>
                      <a:pt x="141" y="119"/>
                    </a:lnTo>
                    <a:lnTo>
                      <a:pt x="143" y="123"/>
                    </a:lnTo>
                    <a:lnTo>
                      <a:pt x="143" y="123"/>
                    </a:lnTo>
                    <a:lnTo>
                      <a:pt x="141" y="127"/>
                    </a:lnTo>
                    <a:lnTo>
                      <a:pt x="139" y="129"/>
                    </a:lnTo>
                    <a:lnTo>
                      <a:pt x="139" y="129"/>
                    </a:lnTo>
                    <a:lnTo>
                      <a:pt x="133" y="127"/>
                    </a:lnTo>
                    <a:lnTo>
                      <a:pt x="129" y="123"/>
                    </a:lnTo>
                    <a:lnTo>
                      <a:pt x="123" y="121"/>
                    </a:lnTo>
                    <a:lnTo>
                      <a:pt x="104" y="113"/>
                    </a:lnTo>
                    <a:lnTo>
                      <a:pt x="96" y="109"/>
                    </a:lnTo>
                    <a:lnTo>
                      <a:pt x="90" y="107"/>
                    </a:lnTo>
                    <a:lnTo>
                      <a:pt x="88" y="109"/>
                    </a:lnTo>
                    <a:lnTo>
                      <a:pt x="82" y="109"/>
                    </a:lnTo>
                    <a:lnTo>
                      <a:pt x="78" y="107"/>
                    </a:lnTo>
                    <a:lnTo>
                      <a:pt x="74" y="107"/>
                    </a:lnTo>
                    <a:lnTo>
                      <a:pt x="57" y="100"/>
                    </a:lnTo>
                    <a:lnTo>
                      <a:pt x="49" y="96"/>
                    </a:lnTo>
                    <a:lnTo>
                      <a:pt x="39" y="94"/>
                    </a:lnTo>
                    <a:lnTo>
                      <a:pt x="29" y="90"/>
                    </a:lnTo>
                    <a:lnTo>
                      <a:pt x="23" y="90"/>
                    </a:lnTo>
                    <a:lnTo>
                      <a:pt x="14" y="88"/>
                    </a:lnTo>
                    <a:lnTo>
                      <a:pt x="10" y="86"/>
                    </a:lnTo>
                    <a:lnTo>
                      <a:pt x="0" y="88"/>
                    </a:lnTo>
                    <a:lnTo>
                      <a:pt x="2" y="90"/>
                    </a:lnTo>
                    <a:lnTo>
                      <a:pt x="8" y="90"/>
                    </a:lnTo>
                    <a:lnTo>
                      <a:pt x="10" y="90"/>
                    </a:lnTo>
                    <a:lnTo>
                      <a:pt x="14" y="92"/>
                    </a:lnTo>
                    <a:lnTo>
                      <a:pt x="17" y="92"/>
                    </a:lnTo>
                    <a:lnTo>
                      <a:pt x="21" y="92"/>
                    </a:lnTo>
                    <a:lnTo>
                      <a:pt x="25" y="94"/>
                    </a:lnTo>
                    <a:lnTo>
                      <a:pt x="29" y="96"/>
                    </a:lnTo>
                    <a:lnTo>
                      <a:pt x="33" y="96"/>
                    </a:lnTo>
                    <a:lnTo>
                      <a:pt x="37" y="98"/>
                    </a:lnTo>
                    <a:lnTo>
                      <a:pt x="43" y="100"/>
                    </a:lnTo>
                    <a:lnTo>
                      <a:pt x="49" y="102"/>
                    </a:lnTo>
                    <a:lnTo>
                      <a:pt x="61" y="111"/>
                    </a:lnTo>
                    <a:lnTo>
                      <a:pt x="78" y="117"/>
                    </a:lnTo>
                    <a:lnTo>
                      <a:pt x="90" y="121"/>
                    </a:lnTo>
                    <a:lnTo>
                      <a:pt x="102" y="123"/>
                    </a:lnTo>
                    <a:lnTo>
                      <a:pt x="117" y="129"/>
                    </a:lnTo>
                    <a:lnTo>
                      <a:pt x="129" y="135"/>
                    </a:lnTo>
                    <a:lnTo>
                      <a:pt x="139" y="143"/>
                    </a:lnTo>
                    <a:lnTo>
                      <a:pt x="141" y="147"/>
                    </a:lnTo>
                    <a:lnTo>
                      <a:pt x="147" y="154"/>
                    </a:lnTo>
                    <a:lnTo>
                      <a:pt x="155" y="158"/>
                    </a:lnTo>
                    <a:lnTo>
                      <a:pt x="321" y="158"/>
                    </a:lnTo>
                    <a:lnTo>
                      <a:pt x="321" y="74"/>
                    </a:lnTo>
                    <a:lnTo>
                      <a:pt x="321" y="74"/>
                    </a:lnTo>
                    <a:lnTo>
                      <a:pt x="321" y="70"/>
                    </a:lnTo>
                    <a:lnTo>
                      <a:pt x="321" y="70"/>
                    </a:lnTo>
                    <a:lnTo>
                      <a:pt x="321" y="29"/>
                    </a:lnTo>
                    <a:lnTo>
                      <a:pt x="319" y="27"/>
                    </a:lnTo>
                    <a:lnTo>
                      <a:pt x="317" y="29"/>
                    </a:lnTo>
                    <a:lnTo>
                      <a:pt x="313" y="31"/>
                    </a:lnTo>
                    <a:lnTo>
                      <a:pt x="309" y="31"/>
                    </a:lnTo>
                    <a:lnTo>
                      <a:pt x="309" y="25"/>
                    </a:lnTo>
                    <a:lnTo>
                      <a:pt x="303" y="23"/>
                    </a:lnTo>
                    <a:lnTo>
                      <a:pt x="298" y="23"/>
                    </a:lnTo>
                    <a:lnTo>
                      <a:pt x="294" y="23"/>
                    </a:lnTo>
                    <a:lnTo>
                      <a:pt x="292" y="25"/>
                    </a:lnTo>
                    <a:lnTo>
                      <a:pt x="290" y="29"/>
                    </a:lnTo>
                    <a:lnTo>
                      <a:pt x="288" y="31"/>
                    </a:lnTo>
                    <a:lnTo>
                      <a:pt x="284" y="33"/>
                    </a:lnTo>
                    <a:lnTo>
                      <a:pt x="284" y="29"/>
                    </a:lnTo>
                    <a:lnTo>
                      <a:pt x="282" y="29"/>
                    </a:lnTo>
                    <a:lnTo>
                      <a:pt x="280" y="29"/>
                    </a:lnTo>
                    <a:lnTo>
                      <a:pt x="276" y="25"/>
                    </a:lnTo>
                    <a:lnTo>
                      <a:pt x="276" y="21"/>
                    </a:lnTo>
                    <a:lnTo>
                      <a:pt x="272" y="10"/>
                    </a:lnTo>
                    <a:lnTo>
                      <a:pt x="270" y="8"/>
                    </a:lnTo>
                    <a:lnTo>
                      <a:pt x="264" y="8"/>
                    </a:lnTo>
                    <a:lnTo>
                      <a:pt x="260" y="6"/>
                    </a:lnTo>
                    <a:lnTo>
                      <a:pt x="260" y="6"/>
                    </a:lnTo>
                    <a:lnTo>
                      <a:pt x="258" y="4"/>
                    </a:lnTo>
                    <a:lnTo>
                      <a:pt x="256" y="4"/>
                    </a:lnTo>
                    <a:lnTo>
                      <a:pt x="254" y="6"/>
                    </a:lnTo>
                    <a:lnTo>
                      <a:pt x="254" y="13"/>
                    </a:lnTo>
                    <a:lnTo>
                      <a:pt x="256" y="17"/>
                    </a:lnTo>
                    <a:lnTo>
                      <a:pt x="264" y="19"/>
                    </a:lnTo>
                    <a:lnTo>
                      <a:pt x="264" y="23"/>
                    </a:lnTo>
                    <a:lnTo>
                      <a:pt x="262" y="25"/>
                    </a:lnTo>
                    <a:lnTo>
                      <a:pt x="256" y="23"/>
                    </a:lnTo>
                    <a:lnTo>
                      <a:pt x="251" y="21"/>
                    </a:lnTo>
                    <a:lnTo>
                      <a:pt x="241" y="15"/>
                    </a:lnTo>
                    <a:lnTo>
                      <a:pt x="235" y="15"/>
                    </a:lnTo>
                    <a:lnTo>
                      <a:pt x="235" y="15"/>
                    </a:lnTo>
                    <a:lnTo>
                      <a:pt x="233" y="8"/>
                    </a:lnTo>
                    <a:lnTo>
                      <a:pt x="229" y="0"/>
                    </a:lnTo>
                    <a:lnTo>
                      <a:pt x="227" y="0"/>
                    </a:lnTo>
                    <a:lnTo>
                      <a:pt x="22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1" name="Freeform 160"/>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2" name="Freeform 161"/>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3" name="Freeform 162"/>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4" name="Freeform 163"/>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5" name="Freeform 164"/>
              <p:cNvSpPr>
                <a:spLocks/>
              </p:cNvSpPr>
              <p:nvPr/>
            </p:nvSpPr>
            <p:spPr bwMode="auto">
              <a:xfrm>
                <a:off x="6604" y="3276"/>
                <a:ext cx="231" cy="148"/>
              </a:xfrm>
              <a:custGeom>
                <a:avLst/>
                <a:gdLst>
                  <a:gd name="T0" fmla="*/ 78 w 231"/>
                  <a:gd name="T1" fmla="*/ 9 h 148"/>
                  <a:gd name="T2" fmla="*/ 80 w 231"/>
                  <a:gd name="T3" fmla="*/ 25 h 148"/>
                  <a:gd name="T4" fmla="*/ 86 w 231"/>
                  <a:gd name="T5" fmla="*/ 25 h 148"/>
                  <a:gd name="T6" fmla="*/ 90 w 231"/>
                  <a:gd name="T7" fmla="*/ 31 h 148"/>
                  <a:gd name="T8" fmla="*/ 94 w 231"/>
                  <a:gd name="T9" fmla="*/ 35 h 148"/>
                  <a:gd name="T10" fmla="*/ 94 w 231"/>
                  <a:gd name="T11" fmla="*/ 41 h 148"/>
                  <a:gd name="T12" fmla="*/ 103 w 231"/>
                  <a:gd name="T13" fmla="*/ 45 h 148"/>
                  <a:gd name="T14" fmla="*/ 107 w 231"/>
                  <a:gd name="T15" fmla="*/ 45 h 148"/>
                  <a:gd name="T16" fmla="*/ 98 w 231"/>
                  <a:gd name="T17" fmla="*/ 66 h 148"/>
                  <a:gd name="T18" fmla="*/ 100 w 231"/>
                  <a:gd name="T19" fmla="*/ 76 h 148"/>
                  <a:gd name="T20" fmla="*/ 109 w 231"/>
                  <a:gd name="T21" fmla="*/ 84 h 148"/>
                  <a:gd name="T22" fmla="*/ 119 w 231"/>
                  <a:gd name="T23" fmla="*/ 78 h 148"/>
                  <a:gd name="T24" fmla="*/ 129 w 231"/>
                  <a:gd name="T25" fmla="*/ 82 h 148"/>
                  <a:gd name="T26" fmla="*/ 147 w 231"/>
                  <a:gd name="T27" fmla="*/ 80 h 148"/>
                  <a:gd name="T28" fmla="*/ 139 w 231"/>
                  <a:gd name="T29" fmla="*/ 86 h 148"/>
                  <a:gd name="T30" fmla="*/ 125 w 231"/>
                  <a:gd name="T31" fmla="*/ 90 h 148"/>
                  <a:gd name="T32" fmla="*/ 115 w 231"/>
                  <a:gd name="T33" fmla="*/ 103 h 148"/>
                  <a:gd name="T34" fmla="*/ 100 w 231"/>
                  <a:gd name="T35" fmla="*/ 111 h 148"/>
                  <a:gd name="T36" fmla="*/ 103 w 231"/>
                  <a:gd name="T37" fmla="*/ 103 h 148"/>
                  <a:gd name="T38" fmla="*/ 105 w 231"/>
                  <a:gd name="T39" fmla="*/ 94 h 148"/>
                  <a:gd name="T40" fmla="*/ 92 w 231"/>
                  <a:gd name="T41" fmla="*/ 86 h 148"/>
                  <a:gd name="T42" fmla="*/ 74 w 231"/>
                  <a:gd name="T43" fmla="*/ 99 h 148"/>
                  <a:gd name="T44" fmla="*/ 56 w 231"/>
                  <a:gd name="T45" fmla="*/ 103 h 148"/>
                  <a:gd name="T46" fmla="*/ 47 w 231"/>
                  <a:gd name="T47" fmla="*/ 92 h 148"/>
                  <a:gd name="T48" fmla="*/ 31 w 231"/>
                  <a:gd name="T49" fmla="*/ 88 h 148"/>
                  <a:gd name="T50" fmla="*/ 39 w 231"/>
                  <a:gd name="T51" fmla="*/ 101 h 148"/>
                  <a:gd name="T52" fmla="*/ 31 w 231"/>
                  <a:gd name="T53" fmla="*/ 107 h 148"/>
                  <a:gd name="T54" fmla="*/ 17 w 231"/>
                  <a:gd name="T55" fmla="*/ 109 h 148"/>
                  <a:gd name="T56" fmla="*/ 13 w 231"/>
                  <a:gd name="T57" fmla="*/ 113 h 148"/>
                  <a:gd name="T58" fmla="*/ 4 w 231"/>
                  <a:gd name="T59" fmla="*/ 119 h 148"/>
                  <a:gd name="T60" fmla="*/ 2 w 231"/>
                  <a:gd name="T61" fmla="*/ 125 h 148"/>
                  <a:gd name="T62" fmla="*/ 17 w 231"/>
                  <a:gd name="T63" fmla="*/ 135 h 148"/>
                  <a:gd name="T64" fmla="*/ 9 w 231"/>
                  <a:gd name="T65" fmla="*/ 144 h 148"/>
                  <a:gd name="T66" fmla="*/ 2 w 231"/>
                  <a:gd name="T67" fmla="*/ 148 h 148"/>
                  <a:gd name="T68" fmla="*/ 109 w 231"/>
                  <a:gd name="T69" fmla="*/ 139 h 148"/>
                  <a:gd name="T70" fmla="*/ 125 w 231"/>
                  <a:gd name="T71" fmla="*/ 123 h 148"/>
                  <a:gd name="T72" fmla="*/ 154 w 231"/>
                  <a:gd name="T73" fmla="*/ 107 h 148"/>
                  <a:gd name="T74" fmla="*/ 199 w 231"/>
                  <a:gd name="T75" fmla="*/ 107 h 148"/>
                  <a:gd name="T76" fmla="*/ 229 w 231"/>
                  <a:gd name="T77" fmla="*/ 117 h 148"/>
                  <a:gd name="T78" fmla="*/ 223 w 231"/>
                  <a:gd name="T79" fmla="*/ 35 h 148"/>
                  <a:gd name="T80" fmla="*/ 188 w 231"/>
                  <a:gd name="T81" fmla="*/ 35 h 148"/>
                  <a:gd name="T82" fmla="*/ 168 w 231"/>
                  <a:gd name="T83" fmla="*/ 33 h 148"/>
                  <a:gd name="T84" fmla="*/ 147 w 231"/>
                  <a:gd name="T85" fmla="*/ 33 h 148"/>
                  <a:gd name="T86" fmla="*/ 127 w 231"/>
                  <a:gd name="T87" fmla="*/ 35 h 148"/>
                  <a:gd name="T88" fmla="*/ 103 w 231"/>
                  <a:gd name="T89" fmla="*/ 21 h 148"/>
                  <a:gd name="T90" fmla="*/ 84 w 231"/>
                  <a:gd name="T91"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148">
                    <a:moveTo>
                      <a:pt x="84" y="2"/>
                    </a:moveTo>
                    <a:lnTo>
                      <a:pt x="80" y="7"/>
                    </a:lnTo>
                    <a:lnTo>
                      <a:pt x="78" y="9"/>
                    </a:lnTo>
                    <a:lnTo>
                      <a:pt x="74" y="13"/>
                    </a:lnTo>
                    <a:lnTo>
                      <a:pt x="72" y="17"/>
                    </a:lnTo>
                    <a:lnTo>
                      <a:pt x="80" y="25"/>
                    </a:lnTo>
                    <a:lnTo>
                      <a:pt x="82" y="25"/>
                    </a:lnTo>
                    <a:lnTo>
                      <a:pt x="82" y="25"/>
                    </a:lnTo>
                    <a:lnTo>
                      <a:pt x="86" y="25"/>
                    </a:lnTo>
                    <a:lnTo>
                      <a:pt x="86" y="27"/>
                    </a:lnTo>
                    <a:lnTo>
                      <a:pt x="88" y="29"/>
                    </a:lnTo>
                    <a:lnTo>
                      <a:pt x="90" y="31"/>
                    </a:lnTo>
                    <a:lnTo>
                      <a:pt x="92" y="31"/>
                    </a:lnTo>
                    <a:lnTo>
                      <a:pt x="94" y="33"/>
                    </a:lnTo>
                    <a:lnTo>
                      <a:pt x="94" y="35"/>
                    </a:lnTo>
                    <a:lnTo>
                      <a:pt x="94" y="37"/>
                    </a:lnTo>
                    <a:lnTo>
                      <a:pt x="94" y="39"/>
                    </a:lnTo>
                    <a:lnTo>
                      <a:pt x="94" y="41"/>
                    </a:lnTo>
                    <a:lnTo>
                      <a:pt x="96" y="41"/>
                    </a:lnTo>
                    <a:lnTo>
                      <a:pt x="98" y="41"/>
                    </a:lnTo>
                    <a:lnTo>
                      <a:pt x="103" y="45"/>
                    </a:lnTo>
                    <a:lnTo>
                      <a:pt x="103" y="45"/>
                    </a:lnTo>
                    <a:lnTo>
                      <a:pt x="105" y="45"/>
                    </a:lnTo>
                    <a:lnTo>
                      <a:pt x="107" y="45"/>
                    </a:lnTo>
                    <a:lnTo>
                      <a:pt x="107" y="49"/>
                    </a:lnTo>
                    <a:lnTo>
                      <a:pt x="103" y="60"/>
                    </a:lnTo>
                    <a:lnTo>
                      <a:pt x="98" y="66"/>
                    </a:lnTo>
                    <a:lnTo>
                      <a:pt x="96" y="72"/>
                    </a:lnTo>
                    <a:lnTo>
                      <a:pt x="98" y="74"/>
                    </a:lnTo>
                    <a:lnTo>
                      <a:pt x="100" y="76"/>
                    </a:lnTo>
                    <a:lnTo>
                      <a:pt x="103" y="80"/>
                    </a:lnTo>
                    <a:lnTo>
                      <a:pt x="105" y="84"/>
                    </a:lnTo>
                    <a:lnTo>
                      <a:pt x="109" y="84"/>
                    </a:lnTo>
                    <a:lnTo>
                      <a:pt x="113" y="82"/>
                    </a:lnTo>
                    <a:lnTo>
                      <a:pt x="115" y="76"/>
                    </a:lnTo>
                    <a:lnTo>
                      <a:pt x="119" y="78"/>
                    </a:lnTo>
                    <a:lnTo>
                      <a:pt x="119" y="82"/>
                    </a:lnTo>
                    <a:lnTo>
                      <a:pt x="123" y="84"/>
                    </a:lnTo>
                    <a:lnTo>
                      <a:pt x="129" y="82"/>
                    </a:lnTo>
                    <a:lnTo>
                      <a:pt x="133" y="80"/>
                    </a:lnTo>
                    <a:lnTo>
                      <a:pt x="139" y="80"/>
                    </a:lnTo>
                    <a:lnTo>
                      <a:pt x="147" y="80"/>
                    </a:lnTo>
                    <a:lnTo>
                      <a:pt x="152" y="82"/>
                    </a:lnTo>
                    <a:lnTo>
                      <a:pt x="150" y="86"/>
                    </a:lnTo>
                    <a:lnTo>
                      <a:pt x="139" y="86"/>
                    </a:lnTo>
                    <a:lnTo>
                      <a:pt x="133" y="88"/>
                    </a:lnTo>
                    <a:lnTo>
                      <a:pt x="127" y="90"/>
                    </a:lnTo>
                    <a:lnTo>
                      <a:pt x="125" y="90"/>
                    </a:lnTo>
                    <a:lnTo>
                      <a:pt x="121" y="90"/>
                    </a:lnTo>
                    <a:lnTo>
                      <a:pt x="119" y="96"/>
                    </a:lnTo>
                    <a:lnTo>
                      <a:pt x="115" y="103"/>
                    </a:lnTo>
                    <a:lnTo>
                      <a:pt x="113" y="105"/>
                    </a:lnTo>
                    <a:lnTo>
                      <a:pt x="109" y="107"/>
                    </a:lnTo>
                    <a:lnTo>
                      <a:pt x="100" y="111"/>
                    </a:lnTo>
                    <a:lnTo>
                      <a:pt x="98" y="107"/>
                    </a:lnTo>
                    <a:lnTo>
                      <a:pt x="100" y="107"/>
                    </a:lnTo>
                    <a:lnTo>
                      <a:pt x="103" y="103"/>
                    </a:lnTo>
                    <a:lnTo>
                      <a:pt x="103" y="101"/>
                    </a:lnTo>
                    <a:lnTo>
                      <a:pt x="105" y="96"/>
                    </a:lnTo>
                    <a:lnTo>
                      <a:pt x="105" y="94"/>
                    </a:lnTo>
                    <a:lnTo>
                      <a:pt x="105" y="88"/>
                    </a:lnTo>
                    <a:lnTo>
                      <a:pt x="100" y="86"/>
                    </a:lnTo>
                    <a:lnTo>
                      <a:pt x="92" y="86"/>
                    </a:lnTo>
                    <a:lnTo>
                      <a:pt x="88" y="90"/>
                    </a:lnTo>
                    <a:lnTo>
                      <a:pt x="82" y="96"/>
                    </a:lnTo>
                    <a:lnTo>
                      <a:pt x="74" y="99"/>
                    </a:lnTo>
                    <a:lnTo>
                      <a:pt x="68" y="101"/>
                    </a:lnTo>
                    <a:lnTo>
                      <a:pt x="62" y="105"/>
                    </a:lnTo>
                    <a:lnTo>
                      <a:pt x="56" y="103"/>
                    </a:lnTo>
                    <a:lnTo>
                      <a:pt x="56" y="96"/>
                    </a:lnTo>
                    <a:lnTo>
                      <a:pt x="53" y="94"/>
                    </a:lnTo>
                    <a:lnTo>
                      <a:pt x="47" y="92"/>
                    </a:lnTo>
                    <a:lnTo>
                      <a:pt x="37" y="86"/>
                    </a:lnTo>
                    <a:lnTo>
                      <a:pt x="33" y="86"/>
                    </a:lnTo>
                    <a:lnTo>
                      <a:pt x="31" y="88"/>
                    </a:lnTo>
                    <a:lnTo>
                      <a:pt x="33" y="92"/>
                    </a:lnTo>
                    <a:lnTo>
                      <a:pt x="33" y="96"/>
                    </a:lnTo>
                    <a:lnTo>
                      <a:pt x="39" y="101"/>
                    </a:lnTo>
                    <a:lnTo>
                      <a:pt x="39" y="105"/>
                    </a:lnTo>
                    <a:lnTo>
                      <a:pt x="35" y="107"/>
                    </a:lnTo>
                    <a:lnTo>
                      <a:pt x="31" y="107"/>
                    </a:lnTo>
                    <a:lnTo>
                      <a:pt x="25" y="107"/>
                    </a:lnTo>
                    <a:lnTo>
                      <a:pt x="21" y="107"/>
                    </a:lnTo>
                    <a:lnTo>
                      <a:pt x="17" y="109"/>
                    </a:lnTo>
                    <a:lnTo>
                      <a:pt x="17" y="111"/>
                    </a:lnTo>
                    <a:lnTo>
                      <a:pt x="15" y="111"/>
                    </a:lnTo>
                    <a:lnTo>
                      <a:pt x="13" y="113"/>
                    </a:lnTo>
                    <a:lnTo>
                      <a:pt x="9" y="115"/>
                    </a:lnTo>
                    <a:lnTo>
                      <a:pt x="6" y="117"/>
                    </a:lnTo>
                    <a:lnTo>
                      <a:pt x="4" y="119"/>
                    </a:lnTo>
                    <a:lnTo>
                      <a:pt x="2" y="119"/>
                    </a:lnTo>
                    <a:lnTo>
                      <a:pt x="0" y="121"/>
                    </a:lnTo>
                    <a:lnTo>
                      <a:pt x="2" y="125"/>
                    </a:lnTo>
                    <a:lnTo>
                      <a:pt x="6" y="131"/>
                    </a:lnTo>
                    <a:lnTo>
                      <a:pt x="11" y="133"/>
                    </a:lnTo>
                    <a:lnTo>
                      <a:pt x="17" y="135"/>
                    </a:lnTo>
                    <a:lnTo>
                      <a:pt x="19" y="137"/>
                    </a:lnTo>
                    <a:lnTo>
                      <a:pt x="15" y="141"/>
                    </a:lnTo>
                    <a:lnTo>
                      <a:pt x="9" y="144"/>
                    </a:lnTo>
                    <a:lnTo>
                      <a:pt x="6" y="146"/>
                    </a:lnTo>
                    <a:lnTo>
                      <a:pt x="4" y="148"/>
                    </a:lnTo>
                    <a:lnTo>
                      <a:pt x="2" y="148"/>
                    </a:lnTo>
                    <a:lnTo>
                      <a:pt x="100" y="148"/>
                    </a:lnTo>
                    <a:lnTo>
                      <a:pt x="103" y="141"/>
                    </a:lnTo>
                    <a:lnTo>
                      <a:pt x="109" y="139"/>
                    </a:lnTo>
                    <a:lnTo>
                      <a:pt x="115" y="131"/>
                    </a:lnTo>
                    <a:lnTo>
                      <a:pt x="119" y="129"/>
                    </a:lnTo>
                    <a:lnTo>
                      <a:pt x="125" y="123"/>
                    </a:lnTo>
                    <a:lnTo>
                      <a:pt x="133" y="119"/>
                    </a:lnTo>
                    <a:lnTo>
                      <a:pt x="145" y="111"/>
                    </a:lnTo>
                    <a:lnTo>
                      <a:pt x="154" y="107"/>
                    </a:lnTo>
                    <a:lnTo>
                      <a:pt x="166" y="105"/>
                    </a:lnTo>
                    <a:lnTo>
                      <a:pt x="186" y="107"/>
                    </a:lnTo>
                    <a:lnTo>
                      <a:pt x="199" y="107"/>
                    </a:lnTo>
                    <a:lnTo>
                      <a:pt x="213" y="109"/>
                    </a:lnTo>
                    <a:lnTo>
                      <a:pt x="225" y="115"/>
                    </a:lnTo>
                    <a:lnTo>
                      <a:pt x="229" y="117"/>
                    </a:lnTo>
                    <a:lnTo>
                      <a:pt x="231" y="117"/>
                    </a:lnTo>
                    <a:lnTo>
                      <a:pt x="231" y="39"/>
                    </a:lnTo>
                    <a:lnTo>
                      <a:pt x="223" y="35"/>
                    </a:lnTo>
                    <a:lnTo>
                      <a:pt x="207" y="35"/>
                    </a:lnTo>
                    <a:lnTo>
                      <a:pt x="199" y="37"/>
                    </a:lnTo>
                    <a:lnTo>
                      <a:pt x="188" y="35"/>
                    </a:lnTo>
                    <a:lnTo>
                      <a:pt x="180" y="33"/>
                    </a:lnTo>
                    <a:lnTo>
                      <a:pt x="174" y="31"/>
                    </a:lnTo>
                    <a:lnTo>
                      <a:pt x="168" y="33"/>
                    </a:lnTo>
                    <a:lnTo>
                      <a:pt x="162" y="35"/>
                    </a:lnTo>
                    <a:lnTo>
                      <a:pt x="154" y="33"/>
                    </a:lnTo>
                    <a:lnTo>
                      <a:pt x="147" y="33"/>
                    </a:lnTo>
                    <a:lnTo>
                      <a:pt x="139" y="35"/>
                    </a:lnTo>
                    <a:lnTo>
                      <a:pt x="133" y="37"/>
                    </a:lnTo>
                    <a:lnTo>
                      <a:pt x="127" y="35"/>
                    </a:lnTo>
                    <a:lnTo>
                      <a:pt x="117" y="33"/>
                    </a:lnTo>
                    <a:lnTo>
                      <a:pt x="111" y="29"/>
                    </a:lnTo>
                    <a:lnTo>
                      <a:pt x="103" y="21"/>
                    </a:lnTo>
                    <a:lnTo>
                      <a:pt x="98" y="13"/>
                    </a:lnTo>
                    <a:lnTo>
                      <a:pt x="88" y="0"/>
                    </a:lnTo>
                    <a:lnTo>
                      <a:pt x="84"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6" name="Freeform 165"/>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7" name="Freeform 166"/>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8" name="Freeform 167"/>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9" name="Freeform 168"/>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0" name="Freeform 169"/>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1" name="Freeform 170"/>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2" name="Freeform 171"/>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3" name="Freeform 172"/>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4" name="Freeform 173"/>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5" name="Freeform 174"/>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6" name="Freeform 175"/>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7" name="Freeform 176"/>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8" name="Freeform 177"/>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9" name="Freeform 178"/>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0" name="Freeform 179"/>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1" name="Freeform 180"/>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2" name="Freeform 181"/>
              <p:cNvSpPr>
                <a:spLocks/>
              </p:cNvSpPr>
              <p:nvPr/>
            </p:nvSpPr>
            <p:spPr bwMode="auto">
              <a:xfrm>
                <a:off x="6514" y="3403"/>
                <a:ext cx="70" cy="53"/>
              </a:xfrm>
              <a:custGeom>
                <a:avLst/>
                <a:gdLst>
                  <a:gd name="T0" fmla="*/ 0 w 70"/>
                  <a:gd name="T1" fmla="*/ 0 h 53"/>
                  <a:gd name="T2" fmla="*/ 0 w 70"/>
                  <a:gd name="T3" fmla="*/ 4 h 53"/>
                  <a:gd name="T4" fmla="*/ 0 w 70"/>
                  <a:gd name="T5" fmla="*/ 6 h 53"/>
                  <a:gd name="T6" fmla="*/ 5 w 70"/>
                  <a:gd name="T7" fmla="*/ 10 h 53"/>
                  <a:gd name="T8" fmla="*/ 9 w 70"/>
                  <a:gd name="T9" fmla="*/ 12 h 53"/>
                  <a:gd name="T10" fmla="*/ 9 w 70"/>
                  <a:gd name="T11" fmla="*/ 17 h 53"/>
                  <a:gd name="T12" fmla="*/ 11 w 70"/>
                  <a:gd name="T13" fmla="*/ 21 h 53"/>
                  <a:gd name="T14" fmla="*/ 11 w 70"/>
                  <a:gd name="T15" fmla="*/ 23 h 53"/>
                  <a:gd name="T16" fmla="*/ 13 w 70"/>
                  <a:gd name="T17" fmla="*/ 31 h 53"/>
                  <a:gd name="T18" fmla="*/ 15 w 70"/>
                  <a:gd name="T19" fmla="*/ 37 h 53"/>
                  <a:gd name="T20" fmla="*/ 17 w 70"/>
                  <a:gd name="T21" fmla="*/ 39 h 53"/>
                  <a:gd name="T22" fmla="*/ 29 w 70"/>
                  <a:gd name="T23" fmla="*/ 41 h 53"/>
                  <a:gd name="T24" fmla="*/ 37 w 70"/>
                  <a:gd name="T25" fmla="*/ 43 h 53"/>
                  <a:gd name="T26" fmla="*/ 41 w 70"/>
                  <a:gd name="T27" fmla="*/ 45 h 53"/>
                  <a:gd name="T28" fmla="*/ 43 w 70"/>
                  <a:gd name="T29" fmla="*/ 45 h 53"/>
                  <a:gd name="T30" fmla="*/ 52 w 70"/>
                  <a:gd name="T31" fmla="*/ 47 h 53"/>
                  <a:gd name="T32" fmla="*/ 58 w 70"/>
                  <a:gd name="T33" fmla="*/ 51 h 53"/>
                  <a:gd name="T34" fmla="*/ 64 w 70"/>
                  <a:gd name="T35" fmla="*/ 53 h 53"/>
                  <a:gd name="T36" fmla="*/ 70 w 70"/>
                  <a:gd name="T37" fmla="*/ 49 h 53"/>
                  <a:gd name="T38" fmla="*/ 68 w 70"/>
                  <a:gd name="T39" fmla="*/ 45 h 53"/>
                  <a:gd name="T40" fmla="*/ 70 w 70"/>
                  <a:gd name="T41" fmla="*/ 37 h 53"/>
                  <a:gd name="T42" fmla="*/ 70 w 70"/>
                  <a:gd name="T43" fmla="*/ 33 h 53"/>
                  <a:gd name="T44" fmla="*/ 70 w 70"/>
                  <a:gd name="T45" fmla="*/ 27 h 53"/>
                  <a:gd name="T46" fmla="*/ 64 w 70"/>
                  <a:gd name="T47" fmla="*/ 23 h 53"/>
                  <a:gd name="T48" fmla="*/ 60 w 70"/>
                  <a:gd name="T49" fmla="*/ 19 h 53"/>
                  <a:gd name="T50" fmla="*/ 58 w 70"/>
                  <a:gd name="T51" fmla="*/ 14 h 53"/>
                  <a:gd name="T52" fmla="*/ 39 w 70"/>
                  <a:gd name="T53" fmla="*/ 17 h 53"/>
                  <a:gd name="T54" fmla="*/ 35 w 70"/>
                  <a:gd name="T55" fmla="*/ 19 h 53"/>
                  <a:gd name="T56" fmla="*/ 31 w 70"/>
                  <a:gd name="T57" fmla="*/ 21 h 53"/>
                  <a:gd name="T58" fmla="*/ 31 w 70"/>
                  <a:gd name="T59" fmla="*/ 21 h 53"/>
                  <a:gd name="T60" fmla="*/ 27 w 70"/>
                  <a:gd name="T61" fmla="*/ 25 h 53"/>
                  <a:gd name="T62" fmla="*/ 25 w 70"/>
                  <a:gd name="T63" fmla="*/ 25 h 53"/>
                  <a:gd name="T64" fmla="*/ 21 w 70"/>
                  <a:gd name="T65" fmla="*/ 23 h 53"/>
                  <a:gd name="T66" fmla="*/ 21 w 70"/>
                  <a:gd name="T67" fmla="*/ 21 h 53"/>
                  <a:gd name="T68" fmla="*/ 19 w 70"/>
                  <a:gd name="T69" fmla="*/ 19 h 53"/>
                  <a:gd name="T70" fmla="*/ 15 w 70"/>
                  <a:gd name="T71" fmla="*/ 14 h 53"/>
                  <a:gd name="T72" fmla="*/ 11 w 70"/>
                  <a:gd name="T73" fmla="*/ 6 h 53"/>
                  <a:gd name="T74" fmla="*/ 11 w 70"/>
                  <a:gd name="T75" fmla="*/ 4 h 53"/>
                  <a:gd name="T76" fmla="*/ 11 w 70"/>
                  <a:gd name="T77" fmla="*/ 0 h 53"/>
                  <a:gd name="T78" fmla="*/ 2 w 70"/>
                  <a:gd name="T79" fmla="*/ 0 h 53"/>
                  <a:gd name="T80" fmla="*/ 0 w 70"/>
                  <a:gd name="T8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0"/>
                    </a:moveTo>
                    <a:lnTo>
                      <a:pt x="0" y="4"/>
                    </a:lnTo>
                    <a:lnTo>
                      <a:pt x="0" y="6"/>
                    </a:lnTo>
                    <a:lnTo>
                      <a:pt x="5" y="10"/>
                    </a:lnTo>
                    <a:lnTo>
                      <a:pt x="9" y="12"/>
                    </a:lnTo>
                    <a:lnTo>
                      <a:pt x="9" y="17"/>
                    </a:lnTo>
                    <a:lnTo>
                      <a:pt x="11" y="21"/>
                    </a:lnTo>
                    <a:lnTo>
                      <a:pt x="11" y="23"/>
                    </a:lnTo>
                    <a:lnTo>
                      <a:pt x="13" y="31"/>
                    </a:lnTo>
                    <a:lnTo>
                      <a:pt x="15" y="37"/>
                    </a:lnTo>
                    <a:lnTo>
                      <a:pt x="17" y="39"/>
                    </a:lnTo>
                    <a:lnTo>
                      <a:pt x="29" y="41"/>
                    </a:lnTo>
                    <a:lnTo>
                      <a:pt x="37" y="43"/>
                    </a:lnTo>
                    <a:lnTo>
                      <a:pt x="41" y="45"/>
                    </a:lnTo>
                    <a:lnTo>
                      <a:pt x="43" y="45"/>
                    </a:lnTo>
                    <a:lnTo>
                      <a:pt x="52" y="47"/>
                    </a:lnTo>
                    <a:lnTo>
                      <a:pt x="58" y="51"/>
                    </a:lnTo>
                    <a:lnTo>
                      <a:pt x="64" y="53"/>
                    </a:lnTo>
                    <a:lnTo>
                      <a:pt x="70" y="49"/>
                    </a:lnTo>
                    <a:lnTo>
                      <a:pt x="68" y="45"/>
                    </a:lnTo>
                    <a:lnTo>
                      <a:pt x="70" y="37"/>
                    </a:lnTo>
                    <a:lnTo>
                      <a:pt x="70" y="33"/>
                    </a:lnTo>
                    <a:lnTo>
                      <a:pt x="70" y="27"/>
                    </a:lnTo>
                    <a:lnTo>
                      <a:pt x="64" y="23"/>
                    </a:lnTo>
                    <a:lnTo>
                      <a:pt x="60" y="19"/>
                    </a:lnTo>
                    <a:lnTo>
                      <a:pt x="58" y="14"/>
                    </a:lnTo>
                    <a:lnTo>
                      <a:pt x="39" y="17"/>
                    </a:lnTo>
                    <a:lnTo>
                      <a:pt x="35" y="19"/>
                    </a:lnTo>
                    <a:lnTo>
                      <a:pt x="31" y="21"/>
                    </a:lnTo>
                    <a:lnTo>
                      <a:pt x="31" y="21"/>
                    </a:lnTo>
                    <a:lnTo>
                      <a:pt x="27" y="25"/>
                    </a:lnTo>
                    <a:lnTo>
                      <a:pt x="25" y="25"/>
                    </a:lnTo>
                    <a:lnTo>
                      <a:pt x="21" y="23"/>
                    </a:lnTo>
                    <a:lnTo>
                      <a:pt x="21" y="21"/>
                    </a:lnTo>
                    <a:lnTo>
                      <a:pt x="19" y="19"/>
                    </a:lnTo>
                    <a:lnTo>
                      <a:pt x="15" y="14"/>
                    </a:lnTo>
                    <a:lnTo>
                      <a:pt x="11" y="6"/>
                    </a:lnTo>
                    <a:lnTo>
                      <a:pt x="11" y="4"/>
                    </a:lnTo>
                    <a:lnTo>
                      <a:pt x="11" y="0"/>
                    </a:lnTo>
                    <a:lnTo>
                      <a:pt x="2"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3" name="Rectangle 182"/>
              <p:cNvSpPr>
                <a:spLocks noChangeArrowheads="1"/>
              </p:cNvSpPr>
              <p:nvPr/>
            </p:nvSpPr>
            <p:spPr bwMode="auto">
              <a:xfrm>
                <a:off x="6467" y="3344"/>
                <a:ext cx="68" cy="51"/>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4" name="Freeform 183"/>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5" name="Freeform 184"/>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6" name="Freeform 185"/>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7" name="Freeform 186"/>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8" name="Freeform 187"/>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9" name="Freeform 188"/>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0" name="Freeform 189"/>
              <p:cNvSpPr>
                <a:spLocks noEditPoints="1"/>
              </p:cNvSpPr>
              <p:nvPr/>
            </p:nvSpPr>
            <p:spPr bwMode="auto">
              <a:xfrm>
                <a:off x="5916" y="2782"/>
                <a:ext cx="243" cy="312"/>
              </a:xfrm>
              <a:custGeom>
                <a:avLst/>
                <a:gdLst>
                  <a:gd name="T0" fmla="*/ 96 w 243"/>
                  <a:gd name="T1" fmla="*/ 312 h 312"/>
                  <a:gd name="T2" fmla="*/ 102 w 243"/>
                  <a:gd name="T3" fmla="*/ 308 h 312"/>
                  <a:gd name="T4" fmla="*/ 212 w 243"/>
                  <a:gd name="T5" fmla="*/ 10 h 312"/>
                  <a:gd name="T6" fmla="*/ 200 w 243"/>
                  <a:gd name="T7" fmla="*/ 16 h 312"/>
                  <a:gd name="T8" fmla="*/ 188 w 243"/>
                  <a:gd name="T9" fmla="*/ 28 h 312"/>
                  <a:gd name="T10" fmla="*/ 165 w 243"/>
                  <a:gd name="T11" fmla="*/ 57 h 312"/>
                  <a:gd name="T12" fmla="*/ 149 w 243"/>
                  <a:gd name="T13" fmla="*/ 49 h 312"/>
                  <a:gd name="T14" fmla="*/ 133 w 243"/>
                  <a:gd name="T15" fmla="*/ 43 h 312"/>
                  <a:gd name="T16" fmla="*/ 112 w 243"/>
                  <a:gd name="T17" fmla="*/ 57 h 312"/>
                  <a:gd name="T18" fmla="*/ 100 w 243"/>
                  <a:gd name="T19" fmla="*/ 51 h 312"/>
                  <a:gd name="T20" fmla="*/ 69 w 243"/>
                  <a:gd name="T21" fmla="*/ 55 h 312"/>
                  <a:gd name="T22" fmla="*/ 65 w 243"/>
                  <a:gd name="T23" fmla="*/ 67 h 312"/>
                  <a:gd name="T24" fmla="*/ 65 w 243"/>
                  <a:gd name="T25" fmla="*/ 98 h 312"/>
                  <a:gd name="T26" fmla="*/ 67 w 243"/>
                  <a:gd name="T27" fmla="*/ 116 h 312"/>
                  <a:gd name="T28" fmla="*/ 75 w 243"/>
                  <a:gd name="T29" fmla="*/ 126 h 312"/>
                  <a:gd name="T30" fmla="*/ 73 w 243"/>
                  <a:gd name="T31" fmla="*/ 141 h 312"/>
                  <a:gd name="T32" fmla="*/ 57 w 243"/>
                  <a:gd name="T33" fmla="*/ 151 h 312"/>
                  <a:gd name="T34" fmla="*/ 45 w 243"/>
                  <a:gd name="T35" fmla="*/ 161 h 312"/>
                  <a:gd name="T36" fmla="*/ 28 w 243"/>
                  <a:gd name="T37" fmla="*/ 169 h 312"/>
                  <a:gd name="T38" fmla="*/ 20 w 243"/>
                  <a:gd name="T39" fmla="*/ 171 h 312"/>
                  <a:gd name="T40" fmla="*/ 14 w 243"/>
                  <a:gd name="T41" fmla="*/ 169 h 312"/>
                  <a:gd name="T42" fmla="*/ 10 w 243"/>
                  <a:gd name="T43" fmla="*/ 167 h 312"/>
                  <a:gd name="T44" fmla="*/ 6 w 243"/>
                  <a:gd name="T45" fmla="*/ 175 h 312"/>
                  <a:gd name="T46" fmla="*/ 2 w 243"/>
                  <a:gd name="T47" fmla="*/ 182 h 312"/>
                  <a:gd name="T48" fmla="*/ 0 w 243"/>
                  <a:gd name="T49" fmla="*/ 188 h 312"/>
                  <a:gd name="T50" fmla="*/ 6 w 243"/>
                  <a:gd name="T51" fmla="*/ 192 h 312"/>
                  <a:gd name="T52" fmla="*/ 14 w 243"/>
                  <a:gd name="T53" fmla="*/ 198 h 312"/>
                  <a:gd name="T54" fmla="*/ 22 w 243"/>
                  <a:gd name="T55" fmla="*/ 202 h 312"/>
                  <a:gd name="T56" fmla="*/ 32 w 243"/>
                  <a:gd name="T57" fmla="*/ 206 h 312"/>
                  <a:gd name="T58" fmla="*/ 41 w 243"/>
                  <a:gd name="T59" fmla="*/ 202 h 312"/>
                  <a:gd name="T60" fmla="*/ 45 w 243"/>
                  <a:gd name="T61" fmla="*/ 196 h 312"/>
                  <a:gd name="T62" fmla="*/ 45 w 243"/>
                  <a:gd name="T63" fmla="*/ 186 h 312"/>
                  <a:gd name="T64" fmla="*/ 59 w 243"/>
                  <a:gd name="T65" fmla="*/ 186 h 312"/>
                  <a:gd name="T66" fmla="*/ 71 w 243"/>
                  <a:gd name="T67" fmla="*/ 192 h 312"/>
                  <a:gd name="T68" fmla="*/ 73 w 243"/>
                  <a:gd name="T69" fmla="*/ 204 h 312"/>
                  <a:gd name="T70" fmla="*/ 63 w 243"/>
                  <a:gd name="T71" fmla="*/ 208 h 312"/>
                  <a:gd name="T72" fmla="*/ 59 w 243"/>
                  <a:gd name="T73" fmla="*/ 216 h 312"/>
                  <a:gd name="T74" fmla="*/ 39 w 243"/>
                  <a:gd name="T75" fmla="*/ 212 h 312"/>
                  <a:gd name="T76" fmla="*/ 24 w 243"/>
                  <a:gd name="T77" fmla="*/ 210 h 312"/>
                  <a:gd name="T78" fmla="*/ 28 w 243"/>
                  <a:gd name="T79" fmla="*/ 218 h 312"/>
                  <a:gd name="T80" fmla="*/ 45 w 243"/>
                  <a:gd name="T81" fmla="*/ 231 h 312"/>
                  <a:gd name="T82" fmla="*/ 57 w 243"/>
                  <a:gd name="T83" fmla="*/ 239 h 312"/>
                  <a:gd name="T84" fmla="*/ 73 w 243"/>
                  <a:gd name="T85" fmla="*/ 247 h 312"/>
                  <a:gd name="T86" fmla="*/ 86 w 243"/>
                  <a:gd name="T87" fmla="*/ 255 h 312"/>
                  <a:gd name="T88" fmla="*/ 96 w 243"/>
                  <a:gd name="T89" fmla="*/ 274 h 312"/>
                  <a:gd name="T90" fmla="*/ 98 w 243"/>
                  <a:gd name="T91" fmla="*/ 286 h 312"/>
                  <a:gd name="T92" fmla="*/ 98 w 243"/>
                  <a:gd name="T93" fmla="*/ 300 h 312"/>
                  <a:gd name="T94" fmla="*/ 110 w 243"/>
                  <a:gd name="T95" fmla="*/ 304 h 312"/>
                  <a:gd name="T96" fmla="*/ 116 w 243"/>
                  <a:gd name="T97" fmla="*/ 310 h 312"/>
                  <a:gd name="T98" fmla="*/ 120 w 243"/>
                  <a:gd name="T99" fmla="*/ 306 h 312"/>
                  <a:gd name="T100" fmla="*/ 128 w 243"/>
                  <a:gd name="T101" fmla="*/ 304 h 312"/>
                  <a:gd name="T102" fmla="*/ 243 w 243"/>
                  <a:gd name="T103" fmla="*/ 312 h 312"/>
                  <a:gd name="T104" fmla="*/ 235 w 243"/>
                  <a:gd name="T105" fmla="*/ 257 h 312"/>
                  <a:gd name="T106" fmla="*/ 222 w 243"/>
                  <a:gd name="T107" fmla="*/ 249 h 312"/>
                  <a:gd name="T108" fmla="*/ 235 w 243"/>
                  <a:gd name="T109" fmla="*/ 235 h 312"/>
                  <a:gd name="T110" fmla="*/ 243 w 243"/>
                  <a:gd name="T111" fmla="*/ 216 h 312"/>
                  <a:gd name="T112" fmla="*/ 237 w 243"/>
                  <a:gd name="T113" fmla="*/ 135 h 312"/>
                  <a:gd name="T114" fmla="*/ 243 w 243"/>
                  <a:gd name="T115" fmla="*/ 51 h 312"/>
                  <a:gd name="T116" fmla="*/ 237 w 243"/>
                  <a:gd name="T117" fmla="*/ 40 h 312"/>
                  <a:gd name="T118" fmla="*/ 227 w 243"/>
                  <a:gd name="T119" fmla="*/ 36 h 312"/>
                  <a:gd name="T120" fmla="*/ 243 w 243"/>
                  <a:gd name="T121" fmla="*/ 24 h 312"/>
                  <a:gd name="T122" fmla="*/ 239 w 243"/>
                  <a:gd name="T123" fmla="*/ 10 h 312"/>
                  <a:gd name="T124" fmla="*/ 212 w 243"/>
                  <a:gd name="T125" fmla="*/ 1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312">
                    <a:moveTo>
                      <a:pt x="98" y="306"/>
                    </a:moveTo>
                    <a:lnTo>
                      <a:pt x="96" y="308"/>
                    </a:lnTo>
                    <a:lnTo>
                      <a:pt x="96" y="312"/>
                    </a:lnTo>
                    <a:lnTo>
                      <a:pt x="106" y="312"/>
                    </a:lnTo>
                    <a:lnTo>
                      <a:pt x="104" y="310"/>
                    </a:lnTo>
                    <a:lnTo>
                      <a:pt x="102" y="308"/>
                    </a:lnTo>
                    <a:lnTo>
                      <a:pt x="102" y="306"/>
                    </a:lnTo>
                    <a:lnTo>
                      <a:pt x="98" y="306"/>
                    </a:lnTo>
                    <a:close/>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51"/>
                    </a:lnTo>
                    <a:lnTo>
                      <a:pt x="57" y="151"/>
                    </a:lnTo>
                    <a:lnTo>
                      <a:pt x="51" y="155"/>
                    </a:lnTo>
                    <a:lnTo>
                      <a:pt x="47"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243" y="312"/>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3" y="216"/>
                    </a:lnTo>
                    <a:lnTo>
                      <a:pt x="243" y="137"/>
                    </a:lnTo>
                    <a:lnTo>
                      <a:pt x="241" y="137"/>
                    </a:lnTo>
                    <a:lnTo>
                      <a:pt x="237" y="135"/>
                    </a:lnTo>
                    <a:lnTo>
                      <a:pt x="241" y="128"/>
                    </a:lnTo>
                    <a:lnTo>
                      <a:pt x="243" y="128"/>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1" name="Freeform 190"/>
              <p:cNvSpPr>
                <a:spLocks/>
              </p:cNvSpPr>
              <p:nvPr/>
            </p:nvSpPr>
            <p:spPr bwMode="auto">
              <a:xfrm>
                <a:off x="5916" y="2782"/>
                <a:ext cx="284" cy="366"/>
              </a:xfrm>
              <a:custGeom>
                <a:avLst/>
                <a:gdLst>
                  <a:gd name="T0" fmla="*/ 190 w 284"/>
                  <a:gd name="T1" fmla="*/ 20 h 366"/>
                  <a:gd name="T2" fmla="*/ 149 w 284"/>
                  <a:gd name="T3" fmla="*/ 59 h 366"/>
                  <a:gd name="T4" fmla="*/ 120 w 284"/>
                  <a:gd name="T5" fmla="*/ 51 h 366"/>
                  <a:gd name="T6" fmla="*/ 81 w 284"/>
                  <a:gd name="T7" fmla="*/ 51 h 366"/>
                  <a:gd name="T8" fmla="*/ 67 w 284"/>
                  <a:gd name="T9" fmla="*/ 90 h 366"/>
                  <a:gd name="T10" fmla="*/ 73 w 284"/>
                  <a:gd name="T11" fmla="*/ 122 h 366"/>
                  <a:gd name="T12" fmla="*/ 65 w 284"/>
                  <a:gd name="T13" fmla="*/ 149 h 366"/>
                  <a:gd name="T14" fmla="*/ 32 w 284"/>
                  <a:gd name="T15" fmla="*/ 169 h 366"/>
                  <a:gd name="T16" fmla="*/ 16 w 284"/>
                  <a:gd name="T17" fmla="*/ 171 h 366"/>
                  <a:gd name="T18" fmla="*/ 6 w 284"/>
                  <a:gd name="T19" fmla="*/ 173 h 366"/>
                  <a:gd name="T20" fmla="*/ 0 w 284"/>
                  <a:gd name="T21" fmla="*/ 186 h 366"/>
                  <a:gd name="T22" fmla="*/ 10 w 284"/>
                  <a:gd name="T23" fmla="*/ 194 h 366"/>
                  <a:gd name="T24" fmla="*/ 28 w 284"/>
                  <a:gd name="T25" fmla="*/ 204 h 366"/>
                  <a:gd name="T26" fmla="*/ 45 w 284"/>
                  <a:gd name="T27" fmla="*/ 198 h 366"/>
                  <a:gd name="T28" fmla="*/ 53 w 284"/>
                  <a:gd name="T29" fmla="*/ 184 h 366"/>
                  <a:gd name="T30" fmla="*/ 73 w 284"/>
                  <a:gd name="T31" fmla="*/ 200 h 366"/>
                  <a:gd name="T32" fmla="*/ 63 w 284"/>
                  <a:gd name="T33" fmla="*/ 214 h 366"/>
                  <a:gd name="T34" fmla="*/ 28 w 284"/>
                  <a:gd name="T35" fmla="*/ 210 h 366"/>
                  <a:gd name="T36" fmla="*/ 37 w 284"/>
                  <a:gd name="T37" fmla="*/ 222 h 366"/>
                  <a:gd name="T38" fmla="*/ 67 w 284"/>
                  <a:gd name="T39" fmla="*/ 243 h 366"/>
                  <a:gd name="T40" fmla="*/ 94 w 284"/>
                  <a:gd name="T41" fmla="*/ 269 h 366"/>
                  <a:gd name="T42" fmla="*/ 100 w 284"/>
                  <a:gd name="T43" fmla="*/ 296 h 366"/>
                  <a:gd name="T44" fmla="*/ 114 w 284"/>
                  <a:gd name="T45" fmla="*/ 312 h 366"/>
                  <a:gd name="T46" fmla="*/ 128 w 284"/>
                  <a:gd name="T47" fmla="*/ 302 h 366"/>
                  <a:gd name="T48" fmla="*/ 116 w 284"/>
                  <a:gd name="T49" fmla="*/ 314 h 366"/>
                  <a:gd name="T50" fmla="*/ 102 w 284"/>
                  <a:gd name="T51" fmla="*/ 306 h 366"/>
                  <a:gd name="T52" fmla="*/ 104 w 284"/>
                  <a:gd name="T53" fmla="*/ 335 h 366"/>
                  <a:gd name="T54" fmla="*/ 102 w 284"/>
                  <a:gd name="T55" fmla="*/ 349 h 366"/>
                  <a:gd name="T56" fmla="*/ 124 w 284"/>
                  <a:gd name="T57" fmla="*/ 355 h 366"/>
                  <a:gd name="T58" fmla="*/ 143 w 284"/>
                  <a:gd name="T59" fmla="*/ 364 h 366"/>
                  <a:gd name="T60" fmla="*/ 171 w 284"/>
                  <a:gd name="T61" fmla="*/ 364 h 366"/>
                  <a:gd name="T62" fmla="*/ 149 w 284"/>
                  <a:gd name="T63" fmla="*/ 359 h 366"/>
                  <a:gd name="T64" fmla="*/ 159 w 284"/>
                  <a:gd name="T65" fmla="*/ 351 h 366"/>
                  <a:gd name="T66" fmla="*/ 173 w 284"/>
                  <a:gd name="T67" fmla="*/ 347 h 366"/>
                  <a:gd name="T68" fmla="*/ 194 w 284"/>
                  <a:gd name="T69" fmla="*/ 353 h 366"/>
                  <a:gd name="T70" fmla="*/ 214 w 284"/>
                  <a:gd name="T71" fmla="*/ 345 h 366"/>
                  <a:gd name="T72" fmla="*/ 239 w 284"/>
                  <a:gd name="T73" fmla="*/ 337 h 366"/>
                  <a:gd name="T74" fmla="*/ 249 w 284"/>
                  <a:gd name="T75" fmla="*/ 347 h 366"/>
                  <a:gd name="T76" fmla="*/ 265 w 284"/>
                  <a:gd name="T77" fmla="*/ 355 h 366"/>
                  <a:gd name="T78" fmla="*/ 276 w 284"/>
                  <a:gd name="T79" fmla="*/ 347 h 366"/>
                  <a:gd name="T80" fmla="*/ 263 w 284"/>
                  <a:gd name="T81" fmla="*/ 314 h 366"/>
                  <a:gd name="T82" fmla="*/ 249 w 284"/>
                  <a:gd name="T83" fmla="*/ 276 h 366"/>
                  <a:gd name="T84" fmla="*/ 222 w 284"/>
                  <a:gd name="T85" fmla="*/ 249 h 366"/>
                  <a:gd name="T86" fmla="*/ 249 w 284"/>
                  <a:gd name="T87" fmla="*/ 206 h 366"/>
                  <a:gd name="T88" fmla="*/ 259 w 284"/>
                  <a:gd name="T89" fmla="*/ 184 h 366"/>
                  <a:gd name="T90" fmla="*/ 272 w 284"/>
                  <a:gd name="T91" fmla="*/ 165 h 366"/>
                  <a:gd name="T92" fmla="*/ 253 w 284"/>
                  <a:gd name="T93" fmla="*/ 149 h 366"/>
                  <a:gd name="T94" fmla="*/ 249 w 284"/>
                  <a:gd name="T95" fmla="*/ 124 h 366"/>
                  <a:gd name="T96" fmla="*/ 261 w 284"/>
                  <a:gd name="T97" fmla="*/ 116 h 366"/>
                  <a:gd name="T98" fmla="*/ 259 w 284"/>
                  <a:gd name="T99" fmla="*/ 94 h 366"/>
                  <a:gd name="T100" fmla="*/ 255 w 284"/>
                  <a:gd name="T101" fmla="*/ 57 h 366"/>
                  <a:gd name="T102" fmla="*/ 237 w 284"/>
                  <a:gd name="T103" fmla="*/ 40 h 366"/>
                  <a:gd name="T104" fmla="*/ 243 w 284"/>
                  <a:gd name="T105" fmla="*/ 24 h 366"/>
                  <a:gd name="T106" fmla="*/ 212 w 284"/>
                  <a:gd name="T107" fmla="*/ 1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49"/>
                    </a:lnTo>
                    <a:lnTo>
                      <a:pt x="57" y="151"/>
                    </a:lnTo>
                    <a:lnTo>
                      <a:pt x="51" y="155"/>
                    </a:lnTo>
                    <a:lnTo>
                      <a:pt x="49"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126" y="314"/>
                    </a:lnTo>
                    <a:lnTo>
                      <a:pt x="124" y="319"/>
                    </a:lnTo>
                    <a:lnTo>
                      <a:pt x="116" y="314"/>
                    </a:lnTo>
                    <a:lnTo>
                      <a:pt x="114" y="314"/>
                    </a:lnTo>
                    <a:lnTo>
                      <a:pt x="112" y="314"/>
                    </a:lnTo>
                    <a:lnTo>
                      <a:pt x="108" y="312"/>
                    </a:lnTo>
                    <a:lnTo>
                      <a:pt x="104" y="310"/>
                    </a:lnTo>
                    <a:lnTo>
                      <a:pt x="102" y="308"/>
                    </a:lnTo>
                    <a:lnTo>
                      <a:pt x="102" y="306"/>
                    </a:lnTo>
                    <a:lnTo>
                      <a:pt x="98" y="306"/>
                    </a:lnTo>
                    <a:lnTo>
                      <a:pt x="96" y="308"/>
                    </a:lnTo>
                    <a:lnTo>
                      <a:pt x="96" y="312"/>
                    </a:lnTo>
                    <a:lnTo>
                      <a:pt x="96" y="317"/>
                    </a:lnTo>
                    <a:lnTo>
                      <a:pt x="106" y="331"/>
                    </a:lnTo>
                    <a:lnTo>
                      <a:pt x="104" y="335"/>
                    </a:lnTo>
                    <a:lnTo>
                      <a:pt x="102" y="335"/>
                    </a:lnTo>
                    <a:lnTo>
                      <a:pt x="100" y="337"/>
                    </a:lnTo>
                    <a:lnTo>
                      <a:pt x="100" y="339"/>
                    </a:lnTo>
                    <a:lnTo>
                      <a:pt x="102" y="343"/>
                    </a:lnTo>
                    <a:lnTo>
                      <a:pt x="104" y="347"/>
                    </a:lnTo>
                    <a:lnTo>
                      <a:pt x="102" y="349"/>
                    </a:lnTo>
                    <a:lnTo>
                      <a:pt x="106" y="353"/>
                    </a:lnTo>
                    <a:lnTo>
                      <a:pt x="108" y="351"/>
                    </a:lnTo>
                    <a:lnTo>
                      <a:pt x="110" y="351"/>
                    </a:lnTo>
                    <a:lnTo>
                      <a:pt x="112" y="355"/>
                    </a:lnTo>
                    <a:lnTo>
                      <a:pt x="116" y="357"/>
                    </a:lnTo>
                    <a:lnTo>
                      <a:pt x="124" y="355"/>
                    </a:lnTo>
                    <a:lnTo>
                      <a:pt x="126" y="357"/>
                    </a:lnTo>
                    <a:lnTo>
                      <a:pt x="131" y="359"/>
                    </a:lnTo>
                    <a:lnTo>
                      <a:pt x="133" y="361"/>
                    </a:lnTo>
                    <a:lnTo>
                      <a:pt x="135" y="366"/>
                    </a:lnTo>
                    <a:lnTo>
                      <a:pt x="139" y="366"/>
                    </a:lnTo>
                    <a:lnTo>
                      <a:pt x="143" y="364"/>
                    </a:lnTo>
                    <a:lnTo>
                      <a:pt x="149" y="361"/>
                    </a:lnTo>
                    <a:lnTo>
                      <a:pt x="151" y="364"/>
                    </a:lnTo>
                    <a:lnTo>
                      <a:pt x="157" y="364"/>
                    </a:lnTo>
                    <a:lnTo>
                      <a:pt x="165" y="366"/>
                    </a:lnTo>
                    <a:lnTo>
                      <a:pt x="169" y="366"/>
                    </a:lnTo>
                    <a:lnTo>
                      <a:pt x="171" y="364"/>
                    </a:lnTo>
                    <a:lnTo>
                      <a:pt x="167" y="361"/>
                    </a:lnTo>
                    <a:lnTo>
                      <a:pt x="163" y="364"/>
                    </a:lnTo>
                    <a:lnTo>
                      <a:pt x="159" y="361"/>
                    </a:lnTo>
                    <a:lnTo>
                      <a:pt x="153" y="361"/>
                    </a:lnTo>
                    <a:lnTo>
                      <a:pt x="151" y="361"/>
                    </a:lnTo>
                    <a:lnTo>
                      <a:pt x="149" y="359"/>
                    </a:lnTo>
                    <a:lnTo>
                      <a:pt x="147" y="355"/>
                    </a:lnTo>
                    <a:lnTo>
                      <a:pt x="149" y="349"/>
                    </a:lnTo>
                    <a:lnTo>
                      <a:pt x="153" y="345"/>
                    </a:lnTo>
                    <a:lnTo>
                      <a:pt x="155" y="345"/>
                    </a:lnTo>
                    <a:lnTo>
                      <a:pt x="159" y="347"/>
                    </a:lnTo>
                    <a:lnTo>
                      <a:pt x="159" y="351"/>
                    </a:lnTo>
                    <a:lnTo>
                      <a:pt x="163" y="353"/>
                    </a:lnTo>
                    <a:lnTo>
                      <a:pt x="165" y="353"/>
                    </a:lnTo>
                    <a:lnTo>
                      <a:pt x="165" y="351"/>
                    </a:lnTo>
                    <a:lnTo>
                      <a:pt x="167" y="347"/>
                    </a:lnTo>
                    <a:lnTo>
                      <a:pt x="171" y="345"/>
                    </a:lnTo>
                    <a:lnTo>
                      <a:pt x="173" y="347"/>
                    </a:lnTo>
                    <a:lnTo>
                      <a:pt x="178" y="351"/>
                    </a:lnTo>
                    <a:lnTo>
                      <a:pt x="180" y="353"/>
                    </a:lnTo>
                    <a:lnTo>
                      <a:pt x="184" y="357"/>
                    </a:lnTo>
                    <a:lnTo>
                      <a:pt x="186" y="357"/>
                    </a:lnTo>
                    <a:lnTo>
                      <a:pt x="192" y="355"/>
                    </a:lnTo>
                    <a:lnTo>
                      <a:pt x="194" y="353"/>
                    </a:lnTo>
                    <a:lnTo>
                      <a:pt x="196" y="351"/>
                    </a:lnTo>
                    <a:lnTo>
                      <a:pt x="200" y="347"/>
                    </a:lnTo>
                    <a:lnTo>
                      <a:pt x="204" y="347"/>
                    </a:lnTo>
                    <a:lnTo>
                      <a:pt x="208" y="347"/>
                    </a:lnTo>
                    <a:lnTo>
                      <a:pt x="212" y="349"/>
                    </a:lnTo>
                    <a:lnTo>
                      <a:pt x="214" y="345"/>
                    </a:lnTo>
                    <a:lnTo>
                      <a:pt x="216" y="341"/>
                    </a:lnTo>
                    <a:lnTo>
                      <a:pt x="227" y="333"/>
                    </a:lnTo>
                    <a:lnTo>
                      <a:pt x="229" y="333"/>
                    </a:lnTo>
                    <a:lnTo>
                      <a:pt x="233" y="337"/>
                    </a:lnTo>
                    <a:lnTo>
                      <a:pt x="235" y="337"/>
                    </a:lnTo>
                    <a:lnTo>
                      <a:pt x="239" y="337"/>
                    </a:lnTo>
                    <a:lnTo>
                      <a:pt x="241" y="335"/>
                    </a:lnTo>
                    <a:lnTo>
                      <a:pt x="241" y="337"/>
                    </a:lnTo>
                    <a:lnTo>
                      <a:pt x="243" y="339"/>
                    </a:lnTo>
                    <a:lnTo>
                      <a:pt x="245" y="341"/>
                    </a:lnTo>
                    <a:lnTo>
                      <a:pt x="247" y="343"/>
                    </a:lnTo>
                    <a:lnTo>
                      <a:pt x="249" y="347"/>
                    </a:lnTo>
                    <a:lnTo>
                      <a:pt x="249" y="347"/>
                    </a:lnTo>
                    <a:lnTo>
                      <a:pt x="253" y="347"/>
                    </a:lnTo>
                    <a:lnTo>
                      <a:pt x="257" y="347"/>
                    </a:lnTo>
                    <a:lnTo>
                      <a:pt x="261" y="347"/>
                    </a:lnTo>
                    <a:lnTo>
                      <a:pt x="263" y="351"/>
                    </a:lnTo>
                    <a:lnTo>
                      <a:pt x="265" y="355"/>
                    </a:lnTo>
                    <a:lnTo>
                      <a:pt x="272" y="353"/>
                    </a:lnTo>
                    <a:lnTo>
                      <a:pt x="278" y="353"/>
                    </a:lnTo>
                    <a:lnTo>
                      <a:pt x="282" y="355"/>
                    </a:lnTo>
                    <a:lnTo>
                      <a:pt x="284" y="355"/>
                    </a:lnTo>
                    <a:lnTo>
                      <a:pt x="284" y="355"/>
                    </a:lnTo>
                    <a:lnTo>
                      <a:pt x="276" y="347"/>
                    </a:lnTo>
                    <a:lnTo>
                      <a:pt x="274" y="335"/>
                    </a:lnTo>
                    <a:lnTo>
                      <a:pt x="274" y="333"/>
                    </a:lnTo>
                    <a:lnTo>
                      <a:pt x="267" y="335"/>
                    </a:lnTo>
                    <a:lnTo>
                      <a:pt x="265" y="331"/>
                    </a:lnTo>
                    <a:lnTo>
                      <a:pt x="263" y="319"/>
                    </a:lnTo>
                    <a:lnTo>
                      <a:pt x="263" y="314"/>
                    </a:lnTo>
                    <a:lnTo>
                      <a:pt x="259" y="300"/>
                    </a:lnTo>
                    <a:lnTo>
                      <a:pt x="261" y="290"/>
                    </a:lnTo>
                    <a:lnTo>
                      <a:pt x="255" y="286"/>
                    </a:lnTo>
                    <a:lnTo>
                      <a:pt x="253" y="284"/>
                    </a:lnTo>
                    <a:lnTo>
                      <a:pt x="251" y="280"/>
                    </a:lnTo>
                    <a:lnTo>
                      <a:pt x="249" y="276"/>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9" y="206"/>
                    </a:lnTo>
                    <a:lnTo>
                      <a:pt x="249" y="204"/>
                    </a:lnTo>
                    <a:lnTo>
                      <a:pt x="257" y="200"/>
                    </a:lnTo>
                    <a:lnTo>
                      <a:pt x="257" y="196"/>
                    </a:lnTo>
                    <a:lnTo>
                      <a:pt x="257" y="192"/>
                    </a:lnTo>
                    <a:lnTo>
                      <a:pt x="259" y="186"/>
                    </a:lnTo>
                    <a:lnTo>
                      <a:pt x="259" y="184"/>
                    </a:lnTo>
                    <a:lnTo>
                      <a:pt x="263" y="184"/>
                    </a:lnTo>
                    <a:lnTo>
                      <a:pt x="267" y="182"/>
                    </a:lnTo>
                    <a:lnTo>
                      <a:pt x="267" y="173"/>
                    </a:lnTo>
                    <a:lnTo>
                      <a:pt x="269" y="171"/>
                    </a:lnTo>
                    <a:lnTo>
                      <a:pt x="272" y="171"/>
                    </a:lnTo>
                    <a:lnTo>
                      <a:pt x="272" y="165"/>
                    </a:lnTo>
                    <a:lnTo>
                      <a:pt x="269" y="163"/>
                    </a:lnTo>
                    <a:lnTo>
                      <a:pt x="265" y="161"/>
                    </a:lnTo>
                    <a:lnTo>
                      <a:pt x="263" y="155"/>
                    </a:lnTo>
                    <a:lnTo>
                      <a:pt x="257" y="153"/>
                    </a:lnTo>
                    <a:lnTo>
                      <a:pt x="253" y="149"/>
                    </a:lnTo>
                    <a:lnTo>
                      <a:pt x="253" y="149"/>
                    </a:lnTo>
                    <a:lnTo>
                      <a:pt x="251" y="141"/>
                    </a:lnTo>
                    <a:lnTo>
                      <a:pt x="245" y="137"/>
                    </a:lnTo>
                    <a:lnTo>
                      <a:pt x="241" y="137"/>
                    </a:lnTo>
                    <a:lnTo>
                      <a:pt x="237" y="135"/>
                    </a:lnTo>
                    <a:lnTo>
                      <a:pt x="241" y="128"/>
                    </a:lnTo>
                    <a:lnTo>
                      <a:pt x="249" y="124"/>
                    </a:lnTo>
                    <a:lnTo>
                      <a:pt x="253" y="126"/>
                    </a:lnTo>
                    <a:lnTo>
                      <a:pt x="255" y="126"/>
                    </a:lnTo>
                    <a:lnTo>
                      <a:pt x="261" y="128"/>
                    </a:lnTo>
                    <a:lnTo>
                      <a:pt x="261" y="126"/>
                    </a:lnTo>
                    <a:lnTo>
                      <a:pt x="261" y="122"/>
                    </a:lnTo>
                    <a:lnTo>
                      <a:pt x="261" y="116"/>
                    </a:lnTo>
                    <a:lnTo>
                      <a:pt x="265" y="114"/>
                    </a:lnTo>
                    <a:lnTo>
                      <a:pt x="267" y="112"/>
                    </a:lnTo>
                    <a:lnTo>
                      <a:pt x="265" y="110"/>
                    </a:lnTo>
                    <a:lnTo>
                      <a:pt x="261" y="110"/>
                    </a:lnTo>
                    <a:lnTo>
                      <a:pt x="261" y="98"/>
                    </a:lnTo>
                    <a:lnTo>
                      <a:pt x="259" y="94"/>
                    </a:lnTo>
                    <a:lnTo>
                      <a:pt x="263" y="85"/>
                    </a:lnTo>
                    <a:lnTo>
                      <a:pt x="265" y="79"/>
                    </a:lnTo>
                    <a:lnTo>
                      <a:pt x="261" y="71"/>
                    </a:lnTo>
                    <a:lnTo>
                      <a:pt x="261" y="67"/>
                    </a:lnTo>
                    <a:lnTo>
                      <a:pt x="257" y="65"/>
                    </a:lnTo>
                    <a:lnTo>
                      <a:pt x="255" y="57"/>
                    </a:lnTo>
                    <a:lnTo>
                      <a:pt x="251" y="51"/>
                    </a:lnTo>
                    <a:lnTo>
                      <a:pt x="245" y="51"/>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3" name="Freeform 192"/>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4" name="Freeform 19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5" name="Freeform 194"/>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6" name="Freeform 195"/>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7" name="Freeform 196"/>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8" name="Freeform 197"/>
              <p:cNvSpPr>
                <a:spLocks/>
              </p:cNvSpPr>
              <p:nvPr/>
            </p:nvSpPr>
            <p:spPr bwMode="auto">
              <a:xfrm>
                <a:off x="6333" y="3393"/>
                <a:ext cx="259" cy="395"/>
              </a:xfrm>
              <a:custGeom>
                <a:avLst/>
                <a:gdLst>
                  <a:gd name="T0" fmla="*/ 79 w 259"/>
                  <a:gd name="T1" fmla="*/ 16 h 395"/>
                  <a:gd name="T2" fmla="*/ 71 w 259"/>
                  <a:gd name="T3" fmla="*/ 31 h 395"/>
                  <a:gd name="T4" fmla="*/ 53 w 259"/>
                  <a:gd name="T5" fmla="*/ 18 h 395"/>
                  <a:gd name="T6" fmla="*/ 26 w 259"/>
                  <a:gd name="T7" fmla="*/ 10 h 395"/>
                  <a:gd name="T8" fmla="*/ 16 w 259"/>
                  <a:gd name="T9" fmla="*/ 24 h 395"/>
                  <a:gd name="T10" fmla="*/ 20 w 259"/>
                  <a:gd name="T11" fmla="*/ 29 h 395"/>
                  <a:gd name="T12" fmla="*/ 12 w 259"/>
                  <a:gd name="T13" fmla="*/ 31 h 395"/>
                  <a:gd name="T14" fmla="*/ 4 w 259"/>
                  <a:gd name="T15" fmla="*/ 39 h 395"/>
                  <a:gd name="T16" fmla="*/ 12 w 259"/>
                  <a:gd name="T17" fmla="*/ 47 h 395"/>
                  <a:gd name="T18" fmla="*/ 34 w 259"/>
                  <a:gd name="T19" fmla="*/ 59 h 395"/>
                  <a:gd name="T20" fmla="*/ 26 w 259"/>
                  <a:gd name="T21" fmla="*/ 74 h 395"/>
                  <a:gd name="T22" fmla="*/ 30 w 259"/>
                  <a:gd name="T23" fmla="*/ 94 h 395"/>
                  <a:gd name="T24" fmla="*/ 34 w 259"/>
                  <a:gd name="T25" fmla="*/ 108 h 395"/>
                  <a:gd name="T26" fmla="*/ 36 w 259"/>
                  <a:gd name="T27" fmla="*/ 123 h 395"/>
                  <a:gd name="T28" fmla="*/ 40 w 259"/>
                  <a:gd name="T29" fmla="*/ 127 h 395"/>
                  <a:gd name="T30" fmla="*/ 55 w 259"/>
                  <a:gd name="T31" fmla="*/ 133 h 395"/>
                  <a:gd name="T32" fmla="*/ 69 w 259"/>
                  <a:gd name="T33" fmla="*/ 141 h 395"/>
                  <a:gd name="T34" fmla="*/ 69 w 259"/>
                  <a:gd name="T35" fmla="*/ 153 h 395"/>
                  <a:gd name="T36" fmla="*/ 73 w 259"/>
                  <a:gd name="T37" fmla="*/ 163 h 395"/>
                  <a:gd name="T38" fmla="*/ 71 w 259"/>
                  <a:gd name="T39" fmla="*/ 168 h 395"/>
                  <a:gd name="T40" fmla="*/ 65 w 259"/>
                  <a:gd name="T41" fmla="*/ 180 h 395"/>
                  <a:gd name="T42" fmla="*/ 73 w 259"/>
                  <a:gd name="T43" fmla="*/ 192 h 395"/>
                  <a:gd name="T44" fmla="*/ 90 w 259"/>
                  <a:gd name="T45" fmla="*/ 202 h 395"/>
                  <a:gd name="T46" fmla="*/ 102 w 259"/>
                  <a:gd name="T47" fmla="*/ 211 h 395"/>
                  <a:gd name="T48" fmla="*/ 112 w 259"/>
                  <a:gd name="T49" fmla="*/ 227 h 395"/>
                  <a:gd name="T50" fmla="*/ 116 w 259"/>
                  <a:gd name="T51" fmla="*/ 239 h 395"/>
                  <a:gd name="T52" fmla="*/ 122 w 259"/>
                  <a:gd name="T53" fmla="*/ 253 h 395"/>
                  <a:gd name="T54" fmla="*/ 120 w 259"/>
                  <a:gd name="T55" fmla="*/ 264 h 395"/>
                  <a:gd name="T56" fmla="*/ 118 w 259"/>
                  <a:gd name="T57" fmla="*/ 266 h 395"/>
                  <a:gd name="T58" fmla="*/ 118 w 259"/>
                  <a:gd name="T59" fmla="*/ 274 h 395"/>
                  <a:gd name="T60" fmla="*/ 139 w 259"/>
                  <a:gd name="T61" fmla="*/ 282 h 395"/>
                  <a:gd name="T62" fmla="*/ 141 w 259"/>
                  <a:gd name="T63" fmla="*/ 294 h 395"/>
                  <a:gd name="T64" fmla="*/ 130 w 259"/>
                  <a:gd name="T65" fmla="*/ 309 h 395"/>
                  <a:gd name="T66" fmla="*/ 124 w 259"/>
                  <a:gd name="T67" fmla="*/ 325 h 395"/>
                  <a:gd name="T68" fmla="*/ 118 w 259"/>
                  <a:gd name="T69" fmla="*/ 354 h 395"/>
                  <a:gd name="T70" fmla="*/ 136 w 259"/>
                  <a:gd name="T71" fmla="*/ 382 h 395"/>
                  <a:gd name="T72" fmla="*/ 186 w 259"/>
                  <a:gd name="T73" fmla="*/ 380 h 395"/>
                  <a:gd name="T74" fmla="*/ 186 w 259"/>
                  <a:gd name="T75" fmla="*/ 311 h 395"/>
                  <a:gd name="T76" fmla="*/ 214 w 259"/>
                  <a:gd name="T77" fmla="*/ 274 h 395"/>
                  <a:gd name="T78" fmla="*/ 226 w 259"/>
                  <a:gd name="T79" fmla="*/ 245 h 395"/>
                  <a:gd name="T80" fmla="*/ 241 w 259"/>
                  <a:gd name="T81" fmla="*/ 213 h 395"/>
                  <a:gd name="T82" fmla="*/ 259 w 259"/>
                  <a:gd name="T83" fmla="*/ 82 h 395"/>
                  <a:gd name="T84" fmla="*/ 239 w 259"/>
                  <a:gd name="T85" fmla="*/ 82 h 395"/>
                  <a:gd name="T86" fmla="*/ 212 w 259"/>
                  <a:gd name="T87" fmla="*/ 82 h 395"/>
                  <a:gd name="T88" fmla="*/ 186 w 259"/>
                  <a:gd name="T89" fmla="*/ 63 h 395"/>
                  <a:gd name="T90" fmla="*/ 181 w 259"/>
                  <a:gd name="T91" fmla="*/ 47 h 395"/>
                  <a:gd name="T92" fmla="*/ 181 w 259"/>
                  <a:gd name="T93" fmla="*/ 33 h 395"/>
                  <a:gd name="T94" fmla="*/ 149 w 259"/>
                  <a:gd name="T95" fmla="*/ 33 h 395"/>
                  <a:gd name="T96" fmla="*/ 145 w 259"/>
                  <a:gd name="T97" fmla="*/ 39 h 395"/>
                  <a:gd name="T98" fmla="*/ 141 w 259"/>
                  <a:gd name="T99" fmla="*/ 49 h 395"/>
                  <a:gd name="T100" fmla="*/ 136 w 259"/>
                  <a:gd name="T101" fmla="*/ 57 h 395"/>
                  <a:gd name="T102" fmla="*/ 122 w 259"/>
                  <a:gd name="T103" fmla="*/ 49 h 395"/>
                  <a:gd name="T104" fmla="*/ 116 w 259"/>
                  <a:gd name="T105" fmla="*/ 37 h 395"/>
                  <a:gd name="T106" fmla="*/ 112 w 259"/>
                  <a:gd name="T107" fmla="*/ 27 h 395"/>
                  <a:gd name="T108" fmla="*/ 106 w 259"/>
                  <a:gd name="T109" fmla="*/ 20 h 395"/>
                  <a:gd name="T110" fmla="*/ 94 w 259"/>
                  <a:gd name="T111" fmla="*/ 8 h 395"/>
                  <a:gd name="T112" fmla="*/ 81 w 259"/>
                  <a:gd name="T11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395">
                    <a:moveTo>
                      <a:pt x="75" y="2"/>
                    </a:moveTo>
                    <a:lnTo>
                      <a:pt x="77" y="4"/>
                    </a:lnTo>
                    <a:lnTo>
                      <a:pt x="79" y="10"/>
                    </a:lnTo>
                    <a:lnTo>
                      <a:pt x="79" y="16"/>
                    </a:lnTo>
                    <a:lnTo>
                      <a:pt x="77" y="22"/>
                    </a:lnTo>
                    <a:lnTo>
                      <a:pt x="73" y="27"/>
                    </a:lnTo>
                    <a:lnTo>
                      <a:pt x="71" y="29"/>
                    </a:lnTo>
                    <a:lnTo>
                      <a:pt x="71" y="31"/>
                    </a:lnTo>
                    <a:lnTo>
                      <a:pt x="71" y="35"/>
                    </a:lnTo>
                    <a:lnTo>
                      <a:pt x="63" y="35"/>
                    </a:lnTo>
                    <a:lnTo>
                      <a:pt x="57" y="24"/>
                    </a:lnTo>
                    <a:lnTo>
                      <a:pt x="53" y="18"/>
                    </a:lnTo>
                    <a:lnTo>
                      <a:pt x="47" y="12"/>
                    </a:lnTo>
                    <a:lnTo>
                      <a:pt x="40" y="8"/>
                    </a:lnTo>
                    <a:lnTo>
                      <a:pt x="34" y="8"/>
                    </a:lnTo>
                    <a:lnTo>
                      <a:pt x="26" y="10"/>
                    </a:lnTo>
                    <a:lnTo>
                      <a:pt x="22" y="12"/>
                    </a:lnTo>
                    <a:lnTo>
                      <a:pt x="20" y="16"/>
                    </a:lnTo>
                    <a:lnTo>
                      <a:pt x="16" y="22"/>
                    </a:lnTo>
                    <a:lnTo>
                      <a:pt x="16" y="24"/>
                    </a:lnTo>
                    <a:lnTo>
                      <a:pt x="18" y="24"/>
                    </a:lnTo>
                    <a:lnTo>
                      <a:pt x="22" y="24"/>
                    </a:lnTo>
                    <a:lnTo>
                      <a:pt x="22" y="27"/>
                    </a:lnTo>
                    <a:lnTo>
                      <a:pt x="20" y="29"/>
                    </a:lnTo>
                    <a:lnTo>
                      <a:pt x="18" y="31"/>
                    </a:lnTo>
                    <a:lnTo>
                      <a:pt x="16" y="31"/>
                    </a:lnTo>
                    <a:lnTo>
                      <a:pt x="14" y="31"/>
                    </a:lnTo>
                    <a:lnTo>
                      <a:pt x="12" y="31"/>
                    </a:lnTo>
                    <a:lnTo>
                      <a:pt x="8" y="31"/>
                    </a:lnTo>
                    <a:lnTo>
                      <a:pt x="8" y="33"/>
                    </a:lnTo>
                    <a:lnTo>
                      <a:pt x="6" y="35"/>
                    </a:lnTo>
                    <a:lnTo>
                      <a:pt x="4" y="39"/>
                    </a:lnTo>
                    <a:lnTo>
                      <a:pt x="2" y="41"/>
                    </a:lnTo>
                    <a:lnTo>
                      <a:pt x="0" y="43"/>
                    </a:lnTo>
                    <a:lnTo>
                      <a:pt x="2" y="47"/>
                    </a:lnTo>
                    <a:lnTo>
                      <a:pt x="12" y="47"/>
                    </a:lnTo>
                    <a:lnTo>
                      <a:pt x="22" y="47"/>
                    </a:lnTo>
                    <a:lnTo>
                      <a:pt x="26" y="47"/>
                    </a:lnTo>
                    <a:lnTo>
                      <a:pt x="28" y="49"/>
                    </a:lnTo>
                    <a:lnTo>
                      <a:pt x="34" y="59"/>
                    </a:lnTo>
                    <a:lnTo>
                      <a:pt x="32" y="63"/>
                    </a:lnTo>
                    <a:lnTo>
                      <a:pt x="30" y="67"/>
                    </a:lnTo>
                    <a:lnTo>
                      <a:pt x="28" y="69"/>
                    </a:lnTo>
                    <a:lnTo>
                      <a:pt x="26" y="74"/>
                    </a:lnTo>
                    <a:lnTo>
                      <a:pt x="24" y="80"/>
                    </a:lnTo>
                    <a:lnTo>
                      <a:pt x="26" y="86"/>
                    </a:lnTo>
                    <a:lnTo>
                      <a:pt x="26" y="90"/>
                    </a:lnTo>
                    <a:lnTo>
                      <a:pt x="30" y="94"/>
                    </a:lnTo>
                    <a:lnTo>
                      <a:pt x="34" y="98"/>
                    </a:lnTo>
                    <a:lnTo>
                      <a:pt x="34" y="100"/>
                    </a:lnTo>
                    <a:lnTo>
                      <a:pt x="34" y="104"/>
                    </a:lnTo>
                    <a:lnTo>
                      <a:pt x="34" y="108"/>
                    </a:lnTo>
                    <a:lnTo>
                      <a:pt x="34" y="112"/>
                    </a:lnTo>
                    <a:lnTo>
                      <a:pt x="34" y="114"/>
                    </a:lnTo>
                    <a:lnTo>
                      <a:pt x="34" y="119"/>
                    </a:lnTo>
                    <a:lnTo>
                      <a:pt x="36" y="123"/>
                    </a:lnTo>
                    <a:lnTo>
                      <a:pt x="34" y="125"/>
                    </a:lnTo>
                    <a:lnTo>
                      <a:pt x="36" y="129"/>
                    </a:lnTo>
                    <a:lnTo>
                      <a:pt x="38" y="129"/>
                    </a:lnTo>
                    <a:lnTo>
                      <a:pt x="40" y="127"/>
                    </a:lnTo>
                    <a:lnTo>
                      <a:pt x="45" y="129"/>
                    </a:lnTo>
                    <a:lnTo>
                      <a:pt x="49" y="131"/>
                    </a:lnTo>
                    <a:lnTo>
                      <a:pt x="53" y="129"/>
                    </a:lnTo>
                    <a:lnTo>
                      <a:pt x="55" y="133"/>
                    </a:lnTo>
                    <a:lnTo>
                      <a:pt x="59" y="137"/>
                    </a:lnTo>
                    <a:lnTo>
                      <a:pt x="63" y="139"/>
                    </a:lnTo>
                    <a:lnTo>
                      <a:pt x="65" y="141"/>
                    </a:lnTo>
                    <a:lnTo>
                      <a:pt x="69" y="141"/>
                    </a:lnTo>
                    <a:lnTo>
                      <a:pt x="69" y="143"/>
                    </a:lnTo>
                    <a:lnTo>
                      <a:pt x="69" y="147"/>
                    </a:lnTo>
                    <a:lnTo>
                      <a:pt x="69" y="149"/>
                    </a:lnTo>
                    <a:lnTo>
                      <a:pt x="69" y="153"/>
                    </a:lnTo>
                    <a:lnTo>
                      <a:pt x="71" y="153"/>
                    </a:lnTo>
                    <a:lnTo>
                      <a:pt x="73" y="155"/>
                    </a:lnTo>
                    <a:lnTo>
                      <a:pt x="73" y="159"/>
                    </a:lnTo>
                    <a:lnTo>
                      <a:pt x="73" y="163"/>
                    </a:lnTo>
                    <a:lnTo>
                      <a:pt x="71" y="168"/>
                    </a:lnTo>
                    <a:lnTo>
                      <a:pt x="73" y="168"/>
                    </a:lnTo>
                    <a:lnTo>
                      <a:pt x="71" y="168"/>
                    </a:lnTo>
                    <a:lnTo>
                      <a:pt x="71" y="168"/>
                    </a:lnTo>
                    <a:lnTo>
                      <a:pt x="69" y="172"/>
                    </a:lnTo>
                    <a:lnTo>
                      <a:pt x="67" y="174"/>
                    </a:lnTo>
                    <a:lnTo>
                      <a:pt x="65" y="178"/>
                    </a:lnTo>
                    <a:lnTo>
                      <a:pt x="65" y="180"/>
                    </a:lnTo>
                    <a:lnTo>
                      <a:pt x="65" y="184"/>
                    </a:lnTo>
                    <a:lnTo>
                      <a:pt x="65" y="188"/>
                    </a:lnTo>
                    <a:lnTo>
                      <a:pt x="71" y="190"/>
                    </a:lnTo>
                    <a:lnTo>
                      <a:pt x="73" y="192"/>
                    </a:lnTo>
                    <a:lnTo>
                      <a:pt x="79" y="192"/>
                    </a:lnTo>
                    <a:lnTo>
                      <a:pt x="85" y="194"/>
                    </a:lnTo>
                    <a:lnTo>
                      <a:pt x="90" y="198"/>
                    </a:lnTo>
                    <a:lnTo>
                      <a:pt x="90" y="202"/>
                    </a:lnTo>
                    <a:lnTo>
                      <a:pt x="94" y="206"/>
                    </a:lnTo>
                    <a:lnTo>
                      <a:pt x="96" y="206"/>
                    </a:lnTo>
                    <a:lnTo>
                      <a:pt x="98" y="206"/>
                    </a:lnTo>
                    <a:lnTo>
                      <a:pt x="102" y="211"/>
                    </a:lnTo>
                    <a:lnTo>
                      <a:pt x="106" y="215"/>
                    </a:lnTo>
                    <a:lnTo>
                      <a:pt x="108" y="219"/>
                    </a:lnTo>
                    <a:lnTo>
                      <a:pt x="110" y="223"/>
                    </a:lnTo>
                    <a:lnTo>
                      <a:pt x="112" y="227"/>
                    </a:lnTo>
                    <a:lnTo>
                      <a:pt x="112" y="231"/>
                    </a:lnTo>
                    <a:lnTo>
                      <a:pt x="114" y="235"/>
                    </a:lnTo>
                    <a:lnTo>
                      <a:pt x="114" y="237"/>
                    </a:lnTo>
                    <a:lnTo>
                      <a:pt x="116" y="239"/>
                    </a:lnTo>
                    <a:lnTo>
                      <a:pt x="120" y="241"/>
                    </a:lnTo>
                    <a:lnTo>
                      <a:pt x="124" y="245"/>
                    </a:lnTo>
                    <a:lnTo>
                      <a:pt x="124" y="249"/>
                    </a:lnTo>
                    <a:lnTo>
                      <a:pt x="122" y="253"/>
                    </a:lnTo>
                    <a:lnTo>
                      <a:pt x="122" y="255"/>
                    </a:lnTo>
                    <a:lnTo>
                      <a:pt x="120" y="258"/>
                    </a:lnTo>
                    <a:lnTo>
                      <a:pt x="120" y="260"/>
                    </a:lnTo>
                    <a:lnTo>
                      <a:pt x="120" y="264"/>
                    </a:lnTo>
                    <a:lnTo>
                      <a:pt x="120" y="264"/>
                    </a:lnTo>
                    <a:lnTo>
                      <a:pt x="120" y="264"/>
                    </a:lnTo>
                    <a:lnTo>
                      <a:pt x="120" y="264"/>
                    </a:lnTo>
                    <a:lnTo>
                      <a:pt x="118" y="266"/>
                    </a:lnTo>
                    <a:lnTo>
                      <a:pt x="118" y="270"/>
                    </a:lnTo>
                    <a:lnTo>
                      <a:pt x="116" y="272"/>
                    </a:lnTo>
                    <a:lnTo>
                      <a:pt x="116" y="274"/>
                    </a:lnTo>
                    <a:lnTo>
                      <a:pt x="118" y="274"/>
                    </a:lnTo>
                    <a:lnTo>
                      <a:pt x="120" y="276"/>
                    </a:lnTo>
                    <a:lnTo>
                      <a:pt x="126" y="278"/>
                    </a:lnTo>
                    <a:lnTo>
                      <a:pt x="130" y="280"/>
                    </a:lnTo>
                    <a:lnTo>
                      <a:pt x="139" y="282"/>
                    </a:lnTo>
                    <a:lnTo>
                      <a:pt x="143" y="284"/>
                    </a:lnTo>
                    <a:lnTo>
                      <a:pt x="145" y="286"/>
                    </a:lnTo>
                    <a:lnTo>
                      <a:pt x="143" y="290"/>
                    </a:lnTo>
                    <a:lnTo>
                      <a:pt x="141" y="294"/>
                    </a:lnTo>
                    <a:lnTo>
                      <a:pt x="139" y="296"/>
                    </a:lnTo>
                    <a:lnTo>
                      <a:pt x="139" y="298"/>
                    </a:lnTo>
                    <a:lnTo>
                      <a:pt x="134" y="303"/>
                    </a:lnTo>
                    <a:lnTo>
                      <a:pt x="130" y="309"/>
                    </a:lnTo>
                    <a:lnTo>
                      <a:pt x="126" y="313"/>
                    </a:lnTo>
                    <a:lnTo>
                      <a:pt x="122" y="317"/>
                    </a:lnTo>
                    <a:lnTo>
                      <a:pt x="124" y="319"/>
                    </a:lnTo>
                    <a:lnTo>
                      <a:pt x="124" y="325"/>
                    </a:lnTo>
                    <a:lnTo>
                      <a:pt x="122" y="331"/>
                    </a:lnTo>
                    <a:lnTo>
                      <a:pt x="120" y="339"/>
                    </a:lnTo>
                    <a:lnTo>
                      <a:pt x="118" y="347"/>
                    </a:lnTo>
                    <a:lnTo>
                      <a:pt x="118" y="354"/>
                    </a:lnTo>
                    <a:lnTo>
                      <a:pt x="118" y="358"/>
                    </a:lnTo>
                    <a:lnTo>
                      <a:pt x="122" y="364"/>
                    </a:lnTo>
                    <a:lnTo>
                      <a:pt x="132" y="380"/>
                    </a:lnTo>
                    <a:lnTo>
                      <a:pt x="136" y="382"/>
                    </a:lnTo>
                    <a:lnTo>
                      <a:pt x="136" y="386"/>
                    </a:lnTo>
                    <a:lnTo>
                      <a:pt x="141" y="395"/>
                    </a:lnTo>
                    <a:lnTo>
                      <a:pt x="186" y="395"/>
                    </a:lnTo>
                    <a:lnTo>
                      <a:pt x="186" y="380"/>
                    </a:lnTo>
                    <a:lnTo>
                      <a:pt x="183" y="360"/>
                    </a:lnTo>
                    <a:lnTo>
                      <a:pt x="183" y="347"/>
                    </a:lnTo>
                    <a:lnTo>
                      <a:pt x="181" y="331"/>
                    </a:lnTo>
                    <a:lnTo>
                      <a:pt x="186" y="311"/>
                    </a:lnTo>
                    <a:lnTo>
                      <a:pt x="192" y="298"/>
                    </a:lnTo>
                    <a:lnTo>
                      <a:pt x="198" y="290"/>
                    </a:lnTo>
                    <a:lnTo>
                      <a:pt x="208" y="282"/>
                    </a:lnTo>
                    <a:lnTo>
                      <a:pt x="214" y="274"/>
                    </a:lnTo>
                    <a:lnTo>
                      <a:pt x="218" y="266"/>
                    </a:lnTo>
                    <a:lnTo>
                      <a:pt x="222" y="258"/>
                    </a:lnTo>
                    <a:lnTo>
                      <a:pt x="224" y="245"/>
                    </a:lnTo>
                    <a:lnTo>
                      <a:pt x="226" y="245"/>
                    </a:lnTo>
                    <a:lnTo>
                      <a:pt x="230" y="231"/>
                    </a:lnTo>
                    <a:lnTo>
                      <a:pt x="235" y="227"/>
                    </a:lnTo>
                    <a:lnTo>
                      <a:pt x="239" y="221"/>
                    </a:lnTo>
                    <a:lnTo>
                      <a:pt x="241" y="213"/>
                    </a:lnTo>
                    <a:lnTo>
                      <a:pt x="245" y="206"/>
                    </a:lnTo>
                    <a:lnTo>
                      <a:pt x="255" y="196"/>
                    </a:lnTo>
                    <a:lnTo>
                      <a:pt x="259" y="194"/>
                    </a:lnTo>
                    <a:lnTo>
                      <a:pt x="259" y="82"/>
                    </a:lnTo>
                    <a:lnTo>
                      <a:pt x="257" y="82"/>
                    </a:lnTo>
                    <a:lnTo>
                      <a:pt x="249" y="80"/>
                    </a:lnTo>
                    <a:lnTo>
                      <a:pt x="241" y="80"/>
                    </a:lnTo>
                    <a:lnTo>
                      <a:pt x="239" y="82"/>
                    </a:lnTo>
                    <a:lnTo>
                      <a:pt x="230" y="82"/>
                    </a:lnTo>
                    <a:lnTo>
                      <a:pt x="224" y="80"/>
                    </a:lnTo>
                    <a:lnTo>
                      <a:pt x="220" y="80"/>
                    </a:lnTo>
                    <a:lnTo>
                      <a:pt x="212" y="82"/>
                    </a:lnTo>
                    <a:lnTo>
                      <a:pt x="202" y="78"/>
                    </a:lnTo>
                    <a:lnTo>
                      <a:pt x="196" y="78"/>
                    </a:lnTo>
                    <a:lnTo>
                      <a:pt x="188" y="71"/>
                    </a:lnTo>
                    <a:lnTo>
                      <a:pt x="186" y="63"/>
                    </a:lnTo>
                    <a:lnTo>
                      <a:pt x="186" y="59"/>
                    </a:lnTo>
                    <a:lnTo>
                      <a:pt x="183" y="57"/>
                    </a:lnTo>
                    <a:lnTo>
                      <a:pt x="181" y="51"/>
                    </a:lnTo>
                    <a:lnTo>
                      <a:pt x="181" y="47"/>
                    </a:lnTo>
                    <a:lnTo>
                      <a:pt x="181" y="45"/>
                    </a:lnTo>
                    <a:lnTo>
                      <a:pt x="181" y="41"/>
                    </a:lnTo>
                    <a:lnTo>
                      <a:pt x="181" y="37"/>
                    </a:lnTo>
                    <a:lnTo>
                      <a:pt x="181" y="33"/>
                    </a:lnTo>
                    <a:lnTo>
                      <a:pt x="167" y="29"/>
                    </a:lnTo>
                    <a:lnTo>
                      <a:pt x="163" y="29"/>
                    </a:lnTo>
                    <a:lnTo>
                      <a:pt x="153" y="33"/>
                    </a:lnTo>
                    <a:lnTo>
                      <a:pt x="149" y="33"/>
                    </a:lnTo>
                    <a:lnTo>
                      <a:pt x="145" y="31"/>
                    </a:lnTo>
                    <a:lnTo>
                      <a:pt x="143" y="33"/>
                    </a:lnTo>
                    <a:lnTo>
                      <a:pt x="145" y="35"/>
                    </a:lnTo>
                    <a:lnTo>
                      <a:pt x="145" y="39"/>
                    </a:lnTo>
                    <a:lnTo>
                      <a:pt x="145" y="43"/>
                    </a:lnTo>
                    <a:lnTo>
                      <a:pt x="143" y="49"/>
                    </a:lnTo>
                    <a:lnTo>
                      <a:pt x="141" y="49"/>
                    </a:lnTo>
                    <a:lnTo>
                      <a:pt x="141" y="49"/>
                    </a:lnTo>
                    <a:lnTo>
                      <a:pt x="141" y="51"/>
                    </a:lnTo>
                    <a:lnTo>
                      <a:pt x="141" y="55"/>
                    </a:lnTo>
                    <a:lnTo>
                      <a:pt x="139" y="57"/>
                    </a:lnTo>
                    <a:lnTo>
                      <a:pt x="136" y="57"/>
                    </a:lnTo>
                    <a:lnTo>
                      <a:pt x="132" y="55"/>
                    </a:lnTo>
                    <a:lnTo>
                      <a:pt x="128" y="53"/>
                    </a:lnTo>
                    <a:lnTo>
                      <a:pt x="124" y="51"/>
                    </a:lnTo>
                    <a:lnTo>
                      <a:pt x="122" y="49"/>
                    </a:lnTo>
                    <a:lnTo>
                      <a:pt x="120" y="47"/>
                    </a:lnTo>
                    <a:lnTo>
                      <a:pt x="120" y="41"/>
                    </a:lnTo>
                    <a:lnTo>
                      <a:pt x="118" y="39"/>
                    </a:lnTo>
                    <a:lnTo>
                      <a:pt x="116" y="37"/>
                    </a:lnTo>
                    <a:lnTo>
                      <a:pt x="112" y="35"/>
                    </a:lnTo>
                    <a:lnTo>
                      <a:pt x="110" y="31"/>
                    </a:lnTo>
                    <a:lnTo>
                      <a:pt x="110" y="29"/>
                    </a:lnTo>
                    <a:lnTo>
                      <a:pt x="112" y="27"/>
                    </a:lnTo>
                    <a:lnTo>
                      <a:pt x="114" y="27"/>
                    </a:lnTo>
                    <a:lnTo>
                      <a:pt x="112" y="24"/>
                    </a:lnTo>
                    <a:lnTo>
                      <a:pt x="110" y="22"/>
                    </a:lnTo>
                    <a:lnTo>
                      <a:pt x="106" y="20"/>
                    </a:lnTo>
                    <a:lnTo>
                      <a:pt x="104" y="18"/>
                    </a:lnTo>
                    <a:lnTo>
                      <a:pt x="100" y="14"/>
                    </a:lnTo>
                    <a:lnTo>
                      <a:pt x="98" y="10"/>
                    </a:lnTo>
                    <a:lnTo>
                      <a:pt x="94" y="8"/>
                    </a:lnTo>
                    <a:lnTo>
                      <a:pt x="92" y="10"/>
                    </a:lnTo>
                    <a:lnTo>
                      <a:pt x="87" y="10"/>
                    </a:lnTo>
                    <a:lnTo>
                      <a:pt x="83" y="6"/>
                    </a:lnTo>
                    <a:lnTo>
                      <a:pt x="81" y="0"/>
                    </a:lnTo>
                    <a:lnTo>
                      <a:pt x="77" y="0"/>
                    </a:lnTo>
                    <a:lnTo>
                      <a:pt x="7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9" name="Freeform 198"/>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0" name="Freeform 199"/>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1" name="Freeform 200"/>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2" name="Freeform 201"/>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3" name="Freeform 202"/>
              <p:cNvSpPr>
                <a:spLocks/>
              </p:cNvSpPr>
              <p:nvPr/>
            </p:nvSpPr>
            <p:spPr bwMode="auto">
              <a:xfrm>
                <a:off x="6228" y="3464"/>
                <a:ext cx="174" cy="238"/>
              </a:xfrm>
              <a:custGeom>
                <a:avLst/>
                <a:gdLst>
                  <a:gd name="T0" fmla="*/ 56 w 174"/>
                  <a:gd name="T1" fmla="*/ 5 h 238"/>
                  <a:gd name="T2" fmla="*/ 60 w 174"/>
                  <a:gd name="T3" fmla="*/ 11 h 238"/>
                  <a:gd name="T4" fmla="*/ 68 w 174"/>
                  <a:gd name="T5" fmla="*/ 25 h 238"/>
                  <a:gd name="T6" fmla="*/ 66 w 174"/>
                  <a:gd name="T7" fmla="*/ 45 h 238"/>
                  <a:gd name="T8" fmla="*/ 70 w 174"/>
                  <a:gd name="T9" fmla="*/ 54 h 238"/>
                  <a:gd name="T10" fmla="*/ 62 w 174"/>
                  <a:gd name="T11" fmla="*/ 60 h 238"/>
                  <a:gd name="T12" fmla="*/ 54 w 174"/>
                  <a:gd name="T13" fmla="*/ 68 h 238"/>
                  <a:gd name="T14" fmla="*/ 39 w 174"/>
                  <a:gd name="T15" fmla="*/ 68 h 238"/>
                  <a:gd name="T16" fmla="*/ 29 w 174"/>
                  <a:gd name="T17" fmla="*/ 58 h 238"/>
                  <a:gd name="T18" fmla="*/ 23 w 174"/>
                  <a:gd name="T19" fmla="*/ 62 h 238"/>
                  <a:gd name="T20" fmla="*/ 13 w 174"/>
                  <a:gd name="T21" fmla="*/ 70 h 238"/>
                  <a:gd name="T22" fmla="*/ 21 w 174"/>
                  <a:gd name="T23" fmla="*/ 78 h 238"/>
                  <a:gd name="T24" fmla="*/ 27 w 174"/>
                  <a:gd name="T25" fmla="*/ 88 h 238"/>
                  <a:gd name="T26" fmla="*/ 35 w 174"/>
                  <a:gd name="T27" fmla="*/ 92 h 238"/>
                  <a:gd name="T28" fmla="*/ 45 w 174"/>
                  <a:gd name="T29" fmla="*/ 101 h 238"/>
                  <a:gd name="T30" fmla="*/ 62 w 174"/>
                  <a:gd name="T31" fmla="*/ 117 h 238"/>
                  <a:gd name="T32" fmla="*/ 45 w 174"/>
                  <a:gd name="T33" fmla="*/ 107 h 238"/>
                  <a:gd name="T34" fmla="*/ 29 w 174"/>
                  <a:gd name="T35" fmla="*/ 97 h 238"/>
                  <a:gd name="T36" fmla="*/ 9 w 174"/>
                  <a:gd name="T37" fmla="*/ 95 h 238"/>
                  <a:gd name="T38" fmla="*/ 9 w 174"/>
                  <a:gd name="T39" fmla="*/ 101 h 238"/>
                  <a:gd name="T40" fmla="*/ 0 w 174"/>
                  <a:gd name="T41" fmla="*/ 127 h 238"/>
                  <a:gd name="T42" fmla="*/ 9 w 174"/>
                  <a:gd name="T43" fmla="*/ 140 h 238"/>
                  <a:gd name="T44" fmla="*/ 2 w 174"/>
                  <a:gd name="T45" fmla="*/ 160 h 238"/>
                  <a:gd name="T46" fmla="*/ 19 w 174"/>
                  <a:gd name="T47" fmla="*/ 176 h 238"/>
                  <a:gd name="T48" fmla="*/ 29 w 174"/>
                  <a:gd name="T49" fmla="*/ 197 h 238"/>
                  <a:gd name="T50" fmla="*/ 27 w 174"/>
                  <a:gd name="T51" fmla="*/ 205 h 238"/>
                  <a:gd name="T52" fmla="*/ 11 w 174"/>
                  <a:gd name="T53" fmla="*/ 211 h 238"/>
                  <a:gd name="T54" fmla="*/ 21 w 174"/>
                  <a:gd name="T55" fmla="*/ 215 h 238"/>
                  <a:gd name="T56" fmla="*/ 25 w 174"/>
                  <a:gd name="T57" fmla="*/ 229 h 238"/>
                  <a:gd name="T58" fmla="*/ 174 w 174"/>
                  <a:gd name="T59" fmla="*/ 125 h 238"/>
                  <a:gd name="T60" fmla="*/ 168 w 174"/>
                  <a:gd name="T61" fmla="*/ 119 h 238"/>
                  <a:gd name="T62" fmla="*/ 164 w 174"/>
                  <a:gd name="T63" fmla="*/ 115 h 238"/>
                  <a:gd name="T64" fmla="*/ 158 w 174"/>
                  <a:gd name="T65" fmla="*/ 99 h 238"/>
                  <a:gd name="T66" fmla="*/ 164 w 174"/>
                  <a:gd name="T67" fmla="*/ 84 h 238"/>
                  <a:gd name="T68" fmla="*/ 156 w 174"/>
                  <a:gd name="T69" fmla="*/ 82 h 238"/>
                  <a:gd name="T70" fmla="*/ 141 w 174"/>
                  <a:gd name="T71" fmla="*/ 76 h 238"/>
                  <a:gd name="T72" fmla="*/ 131 w 174"/>
                  <a:gd name="T73" fmla="*/ 62 h 238"/>
                  <a:gd name="T74" fmla="*/ 133 w 174"/>
                  <a:gd name="T75" fmla="*/ 43 h 238"/>
                  <a:gd name="T76" fmla="*/ 129 w 174"/>
                  <a:gd name="T77" fmla="*/ 37 h 238"/>
                  <a:gd name="T78" fmla="*/ 119 w 174"/>
                  <a:gd name="T79" fmla="*/ 39 h 238"/>
                  <a:gd name="T80" fmla="*/ 107 w 174"/>
                  <a:gd name="T81" fmla="*/ 35 h 238"/>
                  <a:gd name="T82" fmla="*/ 88 w 174"/>
                  <a:gd name="T83" fmla="*/ 19 h 238"/>
                  <a:gd name="T84" fmla="*/ 78 w 174"/>
                  <a:gd name="T85" fmla="*/ 11 h 238"/>
                  <a:gd name="T86" fmla="*/ 66 w 174"/>
                  <a:gd name="T87" fmla="*/ 7 h 238"/>
                  <a:gd name="T88" fmla="*/ 60 w 174"/>
                  <a:gd name="T8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238">
                    <a:moveTo>
                      <a:pt x="58" y="0"/>
                    </a:moveTo>
                    <a:lnTo>
                      <a:pt x="56" y="3"/>
                    </a:lnTo>
                    <a:lnTo>
                      <a:pt x="56" y="5"/>
                    </a:lnTo>
                    <a:lnTo>
                      <a:pt x="58" y="7"/>
                    </a:lnTo>
                    <a:lnTo>
                      <a:pt x="62" y="9"/>
                    </a:lnTo>
                    <a:lnTo>
                      <a:pt x="60" y="11"/>
                    </a:lnTo>
                    <a:lnTo>
                      <a:pt x="62" y="13"/>
                    </a:lnTo>
                    <a:lnTo>
                      <a:pt x="64" y="15"/>
                    </a:lnTo>
                    <a:lnTo>
                      <a:pt x="68" y="25"/>
                    </a:lnTo>
                    <a:lnTo>
                      <a:pt x="68" y="29"/>
                    </a:lnTo>
                    <a:lnTo>
                      <a:pt x="66" y="41"/>
                    </a:lnTo>
                    <a:lnTo>
                      <a:pt x="66" y="45"/>
                    </a:lnTo>
                    <a:lnTo>
                      <a:pt x="70" y="50"/>
                    </a:lnTo>
                    <a:lnTo>
                      <a:pt x="72" y="52"/>
                    </a:lnTo>
                    <a:lnTo>
                      <a:pt x="70" y="54"/>
                    </a:lnTo>
                    <a:lnTo>
                      <a:pt x="68" y="58"/>
                    </a:lnTo>
                    <a:lnTo>
                      <a:pt x="66" y="58"/>
                    </a:lnTo>
                    <a:lnTo>
                      <a:pt x="62" y="60"/>
                    </a:lnTo>
                    <a:lnTo>
                      <a:pt x="58" y="62"/>
                    </a:lnTo>
                    <a:lnTo>
                      <a:pt x="56" y="66"/>
                    </a:lnTo>
                    <a:lnTo>
                      <a:pt x="54" y="68"/>
                    </a:lnTo>
                    <a:lnTo>
                      <a:pt x="45" y="68"/>
                    </a:lnTo>
                    <a:lnTo>
                      <a:pt x="41" y="68"/>
                    </a:lnTo>
                    <a:lnTo>
                      <a:pt x="39" y="68"/>
                    </a:lnTo>
                    <a:lnTo>
                      <a:pt x="35" y="66"/>
                    </a:lnTo>
                    <a:lnTo>
                      <a:pt x="33" y="62"/>
                    </a:lnTo>
                    <a:lnTo>
                      <a:pt x="29" y="58"/>
                    </a:lnTo>
                    <a:lnTo>
                      <a:pt x="27" y="58"/>
                    </a:lnTo>
                    <a:lnTo>
                      <a:pt x="25" y="60"/>
                    </a:lnTo>
                    <a:lnTo>
                      <a:pt x="23" y="62"/>
                    </a:lnTo>
                    <a:lnTo>
                      <a:pt x="21" y="64"/>
                    </a:lnTo>
                    <a:lnTo>
                      <a:pt x="13" y="68"/>
                    </a:lnTo>
                    <a:lnTo>
                      <a:pt x="13" y="70"/>
                    </a:lnTo>
                    <a:lnTo>
                      <a:pt x="13" y="76"/>
                    </a:lnTo>
                    <a:lnTo>
                      <a:pt x="15" y="78"/>
                    </a:lnTo>
                    <a:lnTo>
                      <a:pt x="21" y="78"/>
                    </a:lnTo>
                    <a:lnTo>
                      <a:pt x="23" y="82"/>
                    </a:lnTo>
                    <a:lnTo>
                      <a:pt x="25" y="86"/>
                    </a:lnTo>
                    <a:lnTo>
                      <a:pt x="27" y="88"/>
                    </a:lnTo>
                    <a:lnTo>
                      <a:pt x="29" y="88"/>
                    </a:lnTo>
                    <a:lnTo>
                      <a:pt x="33" y="90"/>
                    </a:lnTo>
                    <a:lnTo>
                      <a:pt x="35" y="92"/>
                    </a:lnTo>
                    <a:lnTo>
                      <a:pt x="39" y="97"/>
                    </a:lnTo>
                    <a:lnTo>
                      <a:pt x="41" y="99"/>
                    </a:lnTo>
                    <a:lnTo>
                      <a:pt x="45" y="101"/>
                    </a:lnTo>
                    <a:lnTo>
                      <a:pt x="54" y="111"/>
                    </a:lnTo>
                    <a:lnTo>
                      <a:pt x="60" y="115"/>
                    </a:lnTo>
                    <a:lnTo>
                      <a:pt x="62" y="117"/>
                    </a:lnTo>
                    <a:lnTo>
                      <a:pt x="62" y="119"/>
                    </a:lnTo>
                    <a:lnTo>
                      <a:pt x="54" y="113"/>
                    </a:lnTo>
                    <a:lnTo>
                      <a:pt x="45" y="107"/>
                    </a:lnTo>
                    <a:lnTo>
                      <a:pt x="37" y="101"/>
                    </a:lnTo>
                    <a:lnTo>
                      <a:pt x="33" y="97"/>
                    </a:lnTo>
                    <a:lnTo>
                      <a:pt x="29" y="97"/>
                    </a:lnTo>
                    <a:lnTo>
                      <a:pt x="17" y="99"/>
                    </a:lnTo>
                    <a:lnTo>
                      <a:pt x="13" y="95"/>
                    </a:lnTo>
                    <a:lnTo>
                      <a:pt x="9" y="95"/>
                    </a:lnTo>
                    <a:lnTo>
                      <a:pt x="9" y="95"/>
                    </a:lnTo>
                    <a:lnTo>
                      <a:pt x="9" y="99"/>
                    </a:lnTo>
                    <a:lnTo>
                      <a:pt x="9" y="101"/>
                    </a:lnTo>
                    <a:lnTo>
                      <a:pt x="7" y="105"/>
                    </a:lnTo>
                    <a:lnTo>
                      <a:pt x="0" y="119"/>
                    </a:lnTo>
                    <a:lnTo>
                      <a:pt x="0" y="127"/>
                    </a:lnTo>
                    <a:lnTo>
                      <a:pt x="2" y="129"/>
                    </a:lnTo>
                    <a:lnTo>
                      <a:pt x="7" y="140"/>
                    </a:lnTo>
                    <a:lnTo>
                      <a:pt x="9" y="140"/>
                    </a:lnTo>
                    <a:lnTo>
                      <a:pt x="9" y="146"/>
                    </a:lnTo>
                    <a:lnTo>
                      <a:pt x="7" y="156"/>
                    </a:lnTo>
                    <a:lnTo>
                      <a:pt x="2" y="160"/>
                    </a:lnTo>
                    <a:lnTo>
                      <a:pt x="7" y="168"/>
                    </a:lnTo>
                    <a:lnTo>
                      <a:pt x="9" y="170"/>
                    </a:lnTo>
                    <a:lnTo>
                      <a:pt x="19" y="176"/>
                    </a:lnTo>
                    <a:lnTo>
                      <a:pt x="29" y="191"/>
                    </a:lnTo>
                    <a:lnTo>
                      <a:pt x="31" y="193"/>
                    </a:lnTo>
                    <a:lnTo>
                      <a:pt x="29" y="197"/>
                    </a:lnTo>
                    <a:lnTo>
                      <a:pt x="27" y="195"/>
                    </a:lnTo>
                    <a:lnTo>
                      <a:pt x="29" y="201"/>
                    </a:lnTo>
                    <a:lnTo>
                      <a:pt x="27" y="205"/>
                    </a:lnTo>
                    <a:lnTo>
                      <a:pt x="25" y="207"/>
                    </a:lnTo>
                    <a:lnTo>
                      <a:pt x="11" y="205"/>
                    </a:lnTo>
                    <a:lnTo>
                      <a:pt x="11" y="211"/>
                    </a:lnTo>
                    <a:lnTo>
                      <a:pt x="15" y="211"/>
                    </a:lnTo>
                    <a:lnTo>
                      <a:pt x="15" y="215"/>
                    </a:lnTo>
                    <a:lnTo>
                      <a:pt x="21" y="215"/>
                    </a:lnTo>
                    <a:lnTo>
                      <a:pt x="23" y="219"/>
                    </a:lnTo>
                    <a:lnTo>
                      <a:pt x="23" y="227"/>
                    </a:lnTo>
                    <a:lnTo>
                      <a:pt x="25" y="229"/>
                    </a:lnTo>
                    <a:lnTo>
                      <a:pt x="25" y="238"/>
                    </a:lnTo>
                    <a:lnTo>
                      <a:pt x="174" y="238"/>
                    </a:lnTo>
                    <a:lnTo>
                      <a:pt x="174" y="125"/>
                    </a:lnTo>
                    <a:lnTo>
                      <a:pt x="172" y="125"/>
                    </a:lnTo>
                    <a:lnTo>
                      <a:pt x="170" y="123"/>
                    </a:lnTo>
                    <a:lnTo>
                      <a:pt x="168" y="119"/>
                    </a:lnTo>
                    <a:lnTo>
                      <a:pt x="168" y="119"/>
                    </a:lnTo>
                    <a:lnTo>
                      <a:pt x="168" y="119"/>
                    </a:lnTo>
                    <a:lnTo>
                      <a:pt x="164" y="115"/>
                    </a:lnTo>
                    <a:lnTo>
                      <a:pt x="160" y="113"/>
                    </a:lnTo>
                    <a:lnTo>
                      <a:pt x="158" y="109"/>
                    </a:lnTo>
                    <a:lnTo>
                      <a:pt x="158" y="99"/>
                    </a:lnTo>
                    <a:lnTo>
                      <a:pt x="160" y="95"/>
                    </a:lnTo>
                    <a:lnTo>
                      <a:pt x="164" y="92"/>
                    </a:lnTo>
                    <a:lnTo>
                      <a:pt x="164" y="84"/>
                    </a:lnTo>
                    <a:lnTo>
                      <a:pt x="164" y="82"/>
                    </a:lnTo>
                    <a:lnTo>
                      <a:pt x="160" y="82"/>
                    </a:lnTo>
                    <a:lnTo>
                      <a:pt x="156" y="82"/>
                    </a:lnTo>
                    <a:lnTo>
                      <a:pt x="152" y="80"/>
                    </a:lnTo>
                    <a:lnTo>
                      <a:pt x="145" y="78"/>
                    </a:lnTo>
                    <a:lnTo>
                      <a:pt x="141" y="76"/>
                    </a:lnTo>
                    <a:lnTo>
                      <a:pt x="137" y="74"/>
                    </a:lnTo>
                    <a:lnTo>
                      <a:pt x="133" y="68"/>
                    </a:lnTo>
                    <a:lnTo>
                      <a:pt x="131" y="62"/>
                    </a:lnTo>
                    <a:lnTo>
                      <a:pt x="131" y="58"/>
                    </a:lnTo>
                    <a:lnTo>
                      <a:pt x="131" y="52"/>
                    </a:lnTo>
                    <a:lnTo>
                      <a:pt x="133" y="43"/>
                    </a:lnTo>
                    <a:lnTo>
                      <a:pt x="133" y="37"/>
                    </a:lnTo>
                    <a:lnTo>
                      <a:pt x="131" y="35"/>
                    </a:lnTo>
                    <a:lnTo>
                      <a:pt x="129" y="37"/>
                    </a:lnTo>
                    <a:lnTo>
                      <a:pt x="125" y="37"/>
                    </a:lnTo>
                    <a:lnTo>
                      <a:pt x="121" y="39"/>
                    </a:lnTo>
                    <a:lnTo>
                      <a:pt x="119" y="39"/>
                    </a:lnTo>
                    <a:lnTo>
                      <a:pt x="115" y="39"/>
                    </a:lnTo>
                    <a:lnTo>
                      <a:pt x="113" y="37"/>
                    </a:lnTo>
                    <a:lnTo>
                      <a:pt x="107" y="35"/>
                    </a:lnTo>
                    <a:lnTo>
                      <a:pt x="98" y="29"/>
                    </a:lnTo>
                    <a:lnTo>
                      <a:pt x="90" y="23"/>
                    </a:lnTo>
                    <a:lnTo>
                      <a:pt x="88" y="19"/>
                    </a:lnTo>
                    <a:lnTo>
                      <a:pt x="84" y="13"/>
                    </a:lnTo>
                    <a:lnTo>
                      <a:pt x="82" y="13"/>
                    </a:lnTo>
                    <a:lnTo>
                      <a:pt x="78" y="11"/>
                    </a:lnTo>
                    <a:lnTo>
                      <a:pt x="76" y="9"/>
                    </a:lnTo>
                    <a:lnTo>
                      <a:pt x="70" y="7"/>
                    </a:lnTo>
                    <a:lnTo>
                      <a:pt x="66" y="7"/>
                    </a:lnTo>
                    <a:lnTo>
                      <a:pt x="64" y="7"/>
                    </a:lnTo>
                    <a:lnTo>
                      <a:pt x="60" y="3"/>
                    </a:lnTo>
                    <a:lnTo>
                      <a:pt x="60" y="0"/>
                    </a:lnTo>
                    <a:lnTo>
                      <a:pt x="60" y="0"/>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4" name="Freeform 203"/>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5" name="Freeform 204"/>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446" name="Freeform 206"/>
            <p:cNvSpPr>
              <a:spLocks/>
            </p:cNvSpPr>
            <p:nvPr/>
          </p:nvSpPr>
          <p:spPr bwMode="auto">
            <a:xfrm>
              <a:off x="9886950" y="5499100"/>
              <a:ext cx="347663" cy="48101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7" name="Freeform 207"/>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8" name="Freeform 208"/>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9" name="Freeform 209"/>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0" name="Freeform 210"/>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1" name="Freeform 211"/>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2" name="Freeform 212"/>
            <p:cNvSpPr>
              <a:spLocks/>
            </p:cNvSpPr>
            <p:nvPr/>
          </p:nvSpPr>
          <p:spPr bwMode="auto">
            <a:xfrm>
              <a:off x="9836150" y="5353050"/>
              <a:ext cx="68263" cy="82550"/>
            </a:xfrm>
            <a:custGeom>
              <a:avLst/>
              <a:gdLst>
                <a:gd name="T0" fmla="*/ 8 w 43"/>
                <a:gd name="T1" fmla="*/ 0 h 52"/>
                <a:gd name="T2" fmla="*/ 4 w 43"/>
                <a:gd name="T3" fmla="*/ 5 h 52"/>
                <a:gd name="T4" fmla="*/ 0 w 43"/>
                <a:gd name="T5" fmla="*/ 7 h 52"/>
                <a:gd name="T6" fmla="*/ 0 w 43"/>
                <a:gd name="T7" fmla="*/ 13 h 52"/>
                <a:gd name="T8" fmla="*/ 0 w 43"/>
                <a:gd name="T9" fmla="*/ 15 h 52"/>
                <a:gd name="T10" fmla="*/ 2 w 43"/>
                <a:gd name="T11" fmla="*/ 19 h 52"/>
                <a:gd name="T12" fmla="*/ 10 w 43"/>
                <a:gd name="T13" fmla="*/ 23 h 52"/>
                <a:gd name="T14" fmla="*/ 14 w 43"/>
                <a:gd name="T15" fmla="*/ 27 h 52"/>
                <a:gd name="T16" fmla="*/ 16 w 43"/>
                <a:gd name="T17" fmla="*/ 31 h 52"/>
                <a:gd name="T18" fmla="*/ 18 w 43"/>
                <a:gd name="T19" fmla="*/ 37 h 52"/>
                <a:gd name="T20" fmla="*/ 18 w 43"/>
                <a:gd name="T21" fmla="*/ 39 h 52"/>
                <a:gd name="T22" fmla="*/ 20 w 43"/>
                <a:gd name="T23" fmla="*/ 43 h 52"/>
                <a:gd name="T24" fmla="*/ 24 w 43"/>
                <a:gd name="T25" fmla="*/ 48 h 52"/>
                <a:gd name="T26" fmla="*/ 26 w 43"/>
                <a:gd name="T27" fmla="*/ 52 h 52"/>
                <a:gd name="T28" fmla="*/ 28 w 43"/>
                <a:gd name="T29" fmla="*/ 48 h 52"/>
                <a:gd name="T30" fmla="*/ 32 w 43"/>
                <a:gd name="T31" fmla="*/ 43 h 52"/>
                <a:gd name="T32" fmla="*/ 36 w 43"/>
                <a:gd name="T33" fmla="*/ 35 h 52"/>
                <a:gd name="T34" fmla="*/ 39 w 43"/>
                <a:gd name="T35" fmla="*/ 29 h 52"/>
                <a:gd name="T36" fmla="*/ 41 w 43"/>
                <a:gd name="T37" fmla="*/ 25 h 52"/>
                <a:gd name="T38" fmla="*/ 43 w 43"/>
                <a:gd name="T39" fmla="*/ 21 h 52"/>
                <a:gd name="T40" fmla="*/ 43 w 43"/>
                <a:gd name="T41" fmla="*/ 17 h 52"/>
                <a:gd name="T42" fmla="*/ 41 w 43"/>
                <a:gd name="T43" fmla="*/ 13 h 52"/>
                <a:gd name="T44" fmla="*/ 36 w 43"/>
                <a:gd name="T45" fmla="*/ 7 h 52"/>
                <a:gd name="T46" fmla="*/ 34 w 43"/>
                <a:gd name="T47" fmla="*/ 5 h 52"/>
                <a:gd name="T48" fmla="*/ 30 w 43"/>
                <a:gd name="T49" fmla="*/ 5 h 52"/>
                <a:gd name="T50" fmla="*/ 22 w 43"/>
                <a:gd name="T51" fmla="*/ 3 h 52"/>
                <a:gd name="T52" fmla="*/ 20 w 43"/>
                <a:gd name="T53" fmla="*/ 3 h 52"/>
                <a:gd name="T54" fmla="*/ 14 w 43"/>
                <a:gd name="T55" fmla="*/ 0 h 52"/>
                <a:gd name="T56" fmla="*/ 10 w 43"/>
                <a:gd name="T57" fmla="*/ 0 h 52"/>
                <a:gd name="T58" fmla="*/ 8 w 43"/>
                <a:gd name="T5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8" y="0"/>
                  </a:moveTo>
                  <a:lnTo>
                    <a:pt x="4" y="5"/>
                  </a:lnTo>
                  <a:lnTo>
                    <a:pt x="0" y="7"/>
                  </a:lnTo>
                  <a:lnTo>
                    <a:pt x="0" y="13"/>
                  </a:lnTo>
                  <a:lnTo>
                    <a:pt x="0" y="15"/>
                  </a:lnTo>
                  <a:lnTo>
                    <a:pt x="2" y="19"/>
                  </a:lnTo>
                  <a:lnTo>
                    <a:pt x="10" y="23"/>
                  </a:lnTo>
                  <a:lnTo>
                    <a:pt x="14" y="27"/>
                  </a:lnTo>
                  <a:lnTo>
                    <a:pt x="16" y="31"/>
                  </a:lnTo>
                  <a:lnTo>
                    <a:pt x="18" y="37"/>
                  </a:lnTo>
                  <a:lnTo>
                    <a:pt x="18" y="39"/>
                  </a:lnTo>
                  <a:lnTo>
                    <a:pt x="20" y="43"/>
                  </a:lnTo>
                  <a:lnTo>
                    <a:pt x="24" y="48"/>
                  </a:lnTo>
                  <a:lnTo>
                    <a:pt x="26" y="52"/>
                  </a:lnTo>
                  <a:lnTo>
                    <a:pt x="28" y="48"/>
                  </a:lnTo>
                  <a:lnTo>
                    <a:pt x="32" y="43"/>
                  </a:lnTo>
                  <a:lnTo>
                    <a:pt x="36" y="35"/>
                  </a:lnTo>
                  <a:lnTo>
                    <a:pt x="39" y="29"/>
                  </a:lnTo>
                  <a:lnTo>
                    <a:pt x="41" y="25"/>
                  </a:lnTo>
                  <a:lnTo>
                    <a:pt x="43" y="21"/>
                  </a:lnTo>
                  <a:lnTo>
                    <a:pt x="43" y="17"/>
                  </a:lnTo>
                  <a:lnTo>
                    <a:pt x="41" y="13"/>
                  </a:lnTo>
                  <a:lnTo>
                    <a:pt x="36" y="7"/>
                  </a:lnTo>
                  <a:lnTo>
                    <a:pt x="34" y="5"/>
                  </a:lnTo>
                  <a:lnTo>
                    <a:pt x="30" y="5"/>
                  </a:lnTo>
                  <a:lnTo>
                    <a:pt x="22" y="3"/>
                  </a:lnTo>
                  <a:lnTo>
                    <a:pt x="20" y="3"/>
                  </a:lnTo>
                  <a:lnTo>
                    <a:pt x="14" y="0"/>
                  </a:lnTo>
                  <a:lnTo>
                    <a:pt x="10" y="0"/>
                  </a:lnTo>
                  <a:lnTo>
                    <a:pt x="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4" name="Freeform 214"/>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5" name="Freeform 215"/>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6" name="Freeform 216"/>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7" name="Freeform 217"/>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8" name="Freeform 218"/>
            <p:cNvSpPr>
              <a:spLocks/>
            </p:cNvSpPr>
            <p:nvPr/>
          </p:nvSpPr>
          <p:spPr bwMode="auto">
            <a:xfrm>
              <a:off x="9680575" y="5395913"/>
              <a:ext cx="128588" cy="90488"/>
            </a:xfrm>
            <a:custGeom>
              <a:avLst/>
              <a:gdLst>
                <a:gd name="T0" fmla="*/ 38 w 81"/>
                <a:gd name="T1" fmla="*/ 4 h 57"/>
                <a:gd name="T2" fmla="*/ 38 w 81"/>
                <a:gd name="T3" fmla="*/ 6 h 57"/>
                <a:gd name="T4" fmla="*/ 38 w 81"/>
                <a:gd name="T5" fmla="*/ 10 h 57"/>
                <a:gd name="T6" fmla="*/ 38 w 81"/>
                <a:gd name="T7" fmla="*/ 10 h 57"/>
                <a:gd name="T8" fmla="*/ 38 w 81"/>
                <a:gd name="T9" fmla="*/ 16 h 57"/>
                <a:gd name="T10" fmla="*/ 38 w 81"/>
                <a:gd name="T11" fmla="*/ 21 h 57"/>
                <a:gd name="T12" fmla="*/ 36 w 81"/>
                <a:gd name="T13" fmla="*/ 23 h 57"/>
                <a:gd name="T14" fmla="*/ 32 w 81"/>
                <a:gd name="T15" fmla="*/ 23 h 57"/>
                <a:gd name="T16" fmla="*/ 30 w 81"/>
                <a:gd name="T17" fmla="*/ 21 h 57"/>
                <a:gd name="T18" fmla="*/ 28 w 81"/>
                <a:gd name="T19" fmla="*/ 18 h 57"/>
                <a:gd name="T20" fmla="*/ 20 w 81"/>
                <a:gd name="T21" fmla="*/ 18 h 57"/>
                <a:gd name="T22" fmla="*/ 18 w 81"/>
                <a:gd name="T23" fmla="*/ 18 h 57"/>
                <a:gd name="T24" fmla="*/ 18 w 81"/>
                <a:gd name="T25" fmla="*/ 23 h 57"/>
                <a:gd name="T26" fmla="*/ 18 w 81"/>
                <a:gd name="T27" fmla="*/ 23 h 57"/>
                <a:gd name="T28" fmla="*/ 16 w 81"/>
                <a:gd name="T29" fmla="*/ 23 h 57"/>
                <a:gd name="T30" fmla="*/ 14 w 81"/>
                <a:gd name="T31" fmla="*/ 18 h 57"/>
                <a:gd name="T32" fmla="*/ 12 w 81"/>
                <a:gd name="T33" fmla="*/ 16 h 57"/>
                <a:gd name="T34" fmla="*/ 12 w 81"/>
                <a:gd name="T35" fmla="*/ 12 h 57"/>
                <a:gd name="T36" fmla="*/ 12 w 81"/>
                <a:gd name="T37" fmla="*/ 10 h 57"/>
                <a:gd name="T38" fmla="*/ 10 w 81"/>
                <a:gd name="T39" fmla="*/ 6 h 57"/>
                <a:gd name="T40" fmla="*/ 6 w 81"/>
                <a:gd name="T41" fmla="*/ 4 h 57"/>
                <a:gd name="T42" fmla="*/ 4 w 81"/>
                <a:gd name="T43" fmla="*/ 4 h 57"/>
                <a:gd name="T44" fmla="*/ 2 w 81"/>
                <a:gd name="T45" fmla="*/ 6 h 57"/>
                <a:gd name="T46" fmla="*/ 0 w 81"/>
                <a:gd name="T47" fmla="*/ 6 h 57"/>
                <a:gd name="T48" fmla="*/ 0 w 81"/>
                <a:gd name="T49" fmla="*/ 10 h 57"/>
                <a:gd name="T50" fmla="*/ 4 w 81"/>
                <a:gd name="T51" fmla="*/ 16 h 57"/>
                <a:gd name="T52" fmla="*/ 8 w 81"/>
                <a:gd name="T53" fmla="*/ 16 h 57"/>
                <a:gd name="T54" fmla="*/ 8 w 81"/>
                <a:gd name="T55" fmla="*/ 18 h 57"/>
                <a:gd name="T56" fmla="*/ 10 w 81"/>
                <a:gd name="T57" fmla="*/ 23 h 57"/>
                <a:gd name="T58" fmla="*/ 10 w 81"/>
                <a:gd name="T59" fmla="*/ 27 h 57"/>
                <a:gd name="T60" fmla="*/ 12 w 81"/>
                <a:gd name="T61" fmla="*/ 31 h 57"/>
                <a:gd name="T62" fmla="*/ 14 w 81"/>
                <a:gd name="T63" fmla="*/ 37 h 57"/>
                <a:gd name="T64" fmla="*/ 16 w 81"/>
                <a:gd name="T65" fmla="*/ 41 h 57"/>
                <a:gd name="T66" fmla="*/ 24 w 81"/>
                <a:gd name="T67" fmla="*/ 45 h 57"/>
                <a:gd name="T68" fmla="*/ 30 w 81"/>
                <a:gd name="T69" fmla="*/ 49 h 57"/>
                <a:gd name="T70" fmla="*/ 32 w 81"/>
                <a:gd name="T71" fmla="*/ 53 h 57"/>
                <a:gd name="T72" fmla="*/ 36 w 81"/>
                <a:gd name="T73" fmla="*/ 57 h 57"/>
                <a:gd name="T74" fmla="*/ 38 w 81"/>
                <a:gd name="T75" fmla="*/ 55 h 57"/>
                <a:gd name="T76" fmla="*/ 40 w 81"/>
                <a:gd name="T77" fmla="*/ 51 h 57"/>
                <a:gd name="T78" fmla="*/ 45 w 81"/>
                <a:gd name="T79" fmla="*/ 47 h 57"/>
                <a:gd name="T80" fmla="*/ 51 w 81"/>
                <a:gd name="T81" fmla="*/ 35 h 57"/>
                <a:gd name="T82" fmla="*/ 55 w 81"/>
                <a:gd name="T83" fmla="*/ 31 h 57"/>
                <a:gd name="T84" fmla="*/ 57 w 81"/>
                <a:gd name="T85" fmla="*/ 31 h 57"/>
                <a:gd name="T86" fmla="*/ 61 w 81"/>
                <a:gd name="T87" fmla="*/ 31 h 57"/>
                <a:gd name="T88" fmla="*/ 65 w 81"/>
                <a:gd name="T89" fmla="*/ 29 h 57"/>
                <a:gd name="T90" fmla="*/ 79 w 81"/>
                <a:gd name="T91" fmla="*/ 29 h 57"/>
                <a:gd name="T92" fmla="*/ 79 w 81"/>
                <a:gd name="T93" fmla="*/ 29 h 57"/>
                <a:gd name="T94" fmla="*/ 81 w 81"/>
                <a:gd name="T95" fmla="*/ 25 h 57"/>
                <a:gd name="T96" fmla="*/ 79 w 81"/>
                <a:gd name="T97" fmla="*/ 21 h 57"/>
                <a:gd name="T98" fmla="*/ 77 w 81"/>
                <a:gd name="T99" fmla="*/ 18 h 57"/>
                <a:gd name="T100" fmla="*/ 75 w 81"/>
                <a:gd name="T101" fmla="*/ 16 h 57"/>
                <a:gd name="T102" fmla="*/ 73 w 81"/>
                <a:gd name="T103" fmla="*/ 12 h 57"/>
                <a:gd name="T104" fmla="*/ 71 w 81"/>
                <a:gd name="T105" fmla="*/ 8 h 57"/>
                <a:gd name="T106" fmla="*/ 69 w 81"/>
                <a:gd name="T107" fmla="*/ 6 h 57"/>
                <a:gd name="T108" fmla="*/ 65 w 81"/>
                <a:gd name="T109" fmla="*/ 6 h 57"/>
                <a:gd name="T110" fmla="*/ 61 w 81"/>
                <a:gd name="T111" fmla="*/ 6 h 57"/>
                <a:gd name="T112" fmla="*/ 57 w 81"/>
                <a:gd name="T113" fmla="*/ 8 h 57"/>
                <a:gd name="T114" fmla="*/ 53 w 81"/>
                <a:gd name="T115" fmla="*/ 8 h 57"/>
                <a:gd name="T116" fmla="*/ 49 w 81"/>
                <a:gd name="T117" fmla="*/ 8 h 57"/>
                <a:gd name="T118" fmla="*/ 47 w 81"/>
                <a:gd name="T119" fmla="*/ 6 h 57"/>
                <a:gd name="T120" fmla="*/ 43 w 81"/>
                <a:gd name="T121" fmla="*/ 4 h 57"/>
                <a:gd name="T122" fmla="*/ 38 w 81"/>
                <a:gd name="T123" fmla="*/ 0 h 57"/>
                <a:gd name="T124" fmla="*/ 38 w 81"/>
                <a:gd name="T125"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38" y="4"/>
                  </a:moveTo>
                  <a:lnTo>
                    <a:pt x="38" y="6"/>
                  </a:lnTo>
                  <a:lnTo>
                    <a:pt x="38" y="10"/>
                  </a:lnTo>
                  <a:lnTo>
                    <a:pt x="38" y="10"/>
                  </a:lnTo>
                  <a:lnTo>
                    <a:pt x="38" y="16"/>
                  </a:lnTo>
                  <a:lnTo>
                    <a:pt x="38" y="21"/>
                  </a:lnTo>
                  <a:lnTo>
                    <a:pt x="36" y="23"/>
                  </a:lnTo>
                  <a:lnTo>
                    <a:pt x="32" y="23"/>
                  </a:lnTo>
                  <a:lnTo>
                    <a:pt x="30" y="21"/>
                  </a:lnTo>
                  <a:lnTo>
                    <a:pt x="28" y="18"/>
                  </a:lnTo>
                  <a:lnTo>
                    <a:pt x="20" y="18"/>
                  </a:lnTo>
                  <a:lnTo>
                    <a:pt x="18" y="18"/>
                  </a:lnTo>
                  <a:lnTo>
                    <a:pt x="18" y="23"/>
                  </a:lnTo>
                  <a:lnTo>
                    <a:pt x="18" y="23"/>
                  </a:lnTo>
                  <a:lnTo>
                    <a:pt x="16" y="23"/>
                  </a:lnTo>
                  <a:lnTo>
                    <a:pt x="14" y="18"/>
                  </a:lnTo>
                  <a:lnTo>
                    <a:pt x="12" y="16"/>
                  </a:lnTo>
                  <a:lnTo>
                    <a:pt x="12" y="12"/>
                  </a:lnTo>
                  <a:lnTo>
                    <a:pt x="12" y="10"/>
                  </a:lnTo>
                  <a:lnTo>
                    <a:pt x="10" y="6"/>
                  </a:lnTo>
                  <a:lnTo>
                    <a:pt x="6" y="4"/>
                  </a:lnTo>
                  <a:lnTo>
                    <a:pt x="4" y="4"/>
                  </a:lnTo>
                  <a:lnTo>
                    <a:pt x="2" y="6"/>
                  </a:lnTo>
                  <a:lnTo>
                    <a:pt x="0" y="6"/>
                  </a:lnTo>
                  <a:lnTo>
                    <a:pt x="0" y="10"/>
                  </a:lnTo>
                  <a:lnTo>
                    <a:pt x="4" y="16"/>
                  </a:lnTo>
                  <a:lnTo>
                    <a:pt x="8" y="16"/>
                  </a:lnTo>
                  <a:lnTo>
                    <a:pt x="8" y="18"/>
                  </a:lnTo>
                  <a:lnTo>
                    <a:pt x="10" y="23"/>
                  </a:lnTo>
                  <a:lnTo>
                    <a:pt x="10" y="27"/>
                  </a:lnTo>
                  <a:lnTo>
                    <a:pt x="12" y="31"/>
                  </a:lnTo>
                  <a:lnTo>
                    <a:pt x="14" y="37"/>
                  </a:lnTo>
                  <a:lnTo>
                    <a:pt x="16" y="41"/>
                  </a:lnTo>
                  <a:lnTo>
                    <a:pt x="24" y="45"/>
                  </a:lnTo>
                  <a:lnTo>
                    <a:pt x="30" y="49"/>
                  </a:lnTo>
                  <a:lnTo>
                    <a:pt x="32" y="53"/>
                  </a:lnTo>
                  <a:lnTo>
                    <a:pt x="36" y="57"/>
                  </a:lnTo>
                  <a:lnTo>
                    <a:pt x="38" y="55"/>
                  </a:lnTo>
                  <a:lnTo>
                    <a:pt x="40" y="51"/>
                  </a:lnTo>
                  <a:lnTo>
                    <a:pt x="45" y="47"/>
                  </a:lnTo>
                  <a:lnTo>
                    <a:pt x="51" y="35"/>
                  </a:lnTo>
                  <a:lnTo>
                    <a:pt x="55" y="31"/>
                  </a:lnTo>
                  <a:lnTo>
                    <a:pt x="57" y="31"/>
                  </a:lnTo>
                  <a:lnTo>
                    <a:pt x="61" y="31"/>
                  </a:lnTo>
                  <a:lnTo>
                    <a:pt x="65" y="29"/>
                  </a:lnTo>
                  <a:lnTo>
                    <a:pt x="79" y="29"/>
                  </a:lnTo>
                  <a:lnTo>
                    <a:pt x="79" y="29"/>
                  </a:lnTo>
                  <a:lnTo>
                    <a:pt x="81" y="25"/>
                  </a:lnTo>
                  <a:lnTo>
                    <a:pt x="79" y="21"/>
                  </a:lnTo>
                  <a:lnTo>
                    <a:pt x="77" y="18"/>
                  </a:lnTo>
                  <a:lnTo>
                    <a:pt x="75" y="16"/>
                  </a:lnTo>
                  <a:lnTo>
                    <a:pt x="73" y="12"/>
                  </a:lnTo>
                  <a:lnTo>
                    <a:pt x="71" y="8"/>
                  </a:lnTo>
                  <a:lnTo>
                    <a:pt x="69" y="6"/>
                  </a:lnTo>
                  <a:lnTo>
                    <a:pt x="65" y="6"/>
                  </a:lnTo>
                  <a:lnTo>
                    <a:pt x="61" y="6"/>
                  </a:lnTo>
                  <a:lnTo>
                    <a:pt x="57" y="8"/>
                  </a:lnTo>
                  <a:lnTo>
                    <a:pt x="53" y="8"/>
                  </a:lnTo>
                  <a:lnTo>
                    <a:pt x="49" y="8"/>
                  </a:lnTo>
                  <a:lnTo>
                    <a:pt x="47" y="6"/>
                  </a:lnTo>
                  <a:lnTo>
                    <a:pt x="43" y="4"/>
                  </a:lnTo>
                  <a:lnTo>
                    <a:pt x="38" y="0"/>
                  </a:lnTo>
                  <a:lnTo>
                    <a:pt x="3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0" name="Freeform 220"/>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1" name="Freeform 221"/>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2" name="Freeform 222"/>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3" name="Freeform 223"/>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4" name="Freeform 224"/>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5" name="Freeform 225"/>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6" name="Freeform 226"/>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7" name="Freeform 227"/>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8" name="Freeform 228"/>
            <p:cNvSpPr>
              <a:spLocks/>
            </p:cNvSpPr>
            <p:nvPr/>
          </p:nvSpPr>
          <p:spPr bwMode="auto">
            <a:xfrm>
              <a:off x="9274175" y="5418138"/>
              <a:ext cx="593725" cy="552450"/>
            </a:xfrm>
            <a:custGeom>
              <a:avLst/>
              <a:gdLst>
                <a:gd name="T0" fmla="*/ 129 w 374"/>
                <a:gd name="T1" fmla="*/ 7 h 348"/>
                <a:gd name="T2" fmla="*/ 115 w 374"/>
                <a:gd name="T3" fmla="*/ 13 h 348"/>
                <a:gd name="T4" fmla="*/ 111 w 374"/>
                <a:gd name="T5" fmla="*/ 19 h 348"/>
                <a:gd name="T6" fmla="*/ 98 w 374"/>
                <a:gd name="T7" fmla="*/ 17 h 348"/>
                <a:gd name="T8" fmla="*/ 100 w 374"/>
                <a:gd name="T9" fmla="*/ 23 h 348"/>
                <a:gd name="T10" fmla="*/ 106 w 374"/>
                <a:gd name="T11" fmla="*/ 33 h 348"/>
                <a:gd name="T12" fmla="*/ 98 w 374"/>
                <a:gd name="T13" fmla="*/ 27 h 348"/>
                <a:gd name="T14" fmla="*/ 76 w 374"/>
                <a:gd name="T15" fmla="*/ 27 h 348"/>
                <a:gd name="T16" fmla="*/ 68 w 374"/>
                <a:gd name="T17" fmla="*/ 41 h 348"/>
                <a:gd name="T18" fmla="*/ 45 w 374"/>
                <a:gd name="T19" fmla="*/ 58 h 348"/>
                <a:gd name="T20" fmla="*/ 41 w 374"/>
                <a:gd name="T21" fmla="*/ 70 h 348"/>
                <a:gd name="T22" fmla="*/ 39 w 374"/>
                <a:gd name="T23" fmla="*/ 82 h 348"/>
                <a:gd name="T24" fmla="*/ 43 w 374"/>
                <a:gd name="T25" fmla="*/ 99 h 348"/>
                <a:gd name="T26" fmla="*/ 49 w 374"/>
                <a:gd name="T27" fmla="*/ 99 h 348"/>
                <a:gd name="T28" fmla="*/ 49 w 374"/>
                <a:gd name="T29" fmla="*/ 107 h 348"/>
                <a:gd name="T30" fmla="*/ 55 w 374"/>
                <a:gd name="T31" fmla="*/ 103 h 348"/>
                <a:gd name="T32" fmla="*/ 61 w 374"/>
                <a:gd name="T33" fmla="*/ 109 h 348"/>
                <a:gd name="T34" fmla="*/ 70 w 374"/>
                <a:gd name="T35" fmla="*/ 111 h 348"/>
                <a:gd name="T36" fmla="*/ 66 w 374"/>
                <a:gd name="T37" fmla="*/ 119 h 348"/>
                <a:gd name="T38" fmla="*/ 74 w 374"/>
                <a:gd name="T39" fmla="*/ 133 h 348"/>
                <a:gd name="T40" fmla="*/ 82 w 374"/>
                <a:gd name="T41" fmla="*/ 143 h 348"/>
                <a:gd name="T42" fmla="*/ 88 w 374"/>
                <a:gd name="T43" fmla="*/ 152 h 348"/>
                <a:gd name="T44" fmla="*/ 102 w 374"/>
                <a:gd name="T45" fmla="*/ 148 h 348"/>
                <a:gd name="T46" fmla="*/ 106 w 374"/>
                <a:gd name="T47" fmla="*/ 152 h 348"/>
                <a:gd name="T48" fmla="*/ 96 w 374"/>
                <a:gd name="T49" fmla="*/ 158 h 348"/>
                <a:gd name="T50" fmla="*/ 90 w 374"/>
                <a:gd name="T51" fmla="*/ 170 h 348"/>
                <a:gd name="T52" fmla="*/ 80 w 374"/>
                <a:gd name="T53" fmla="*/ 166 h 348"/>
                <a:gd name="T54" fmla="*/ 76 w 374"/>
                <a:gd name="T55" fmla="*/ 172 h 348"/>
                <a:gd name="T56" fmla="*/ 82 w 374"/>
                <a:gd name="T57" fmla="*/ 180 h 348"/>
                <a:gd name="T58" fmla="*/ 70 w 374"/>
                <a:gd name="T59" fmla="*/ 186 h 348"/>
                <a:gd name="T60" fmla="*/ 55 w 374"/>
                <a:gd name="T61" fmla="*/ 172 h 348"/>
                <a:gd name="T62" fmla="*/ 45 w 374"/>
                <a:gd name="T63" fmla="*/ 170 h 348"/>
                <a:gd name="T64" fmla="*/ 31 w 374"/>
                <a:gd name="T65" fmla="*/ 166 h 348"/>
                <a:gd name="T66" fmla="*/ 25 w 374"/>
                <a:gd name="T67" fmla="*/ 170 h 348"/>
                <a:gd name="T68" fmla="*/ 35 w 374"/>
                <a:gd name="T69" fmla="*/ 184 h 348"/>
                <a:gd name="T70" fmla="*/ 29 w 374"/>
                <a:gd name="T71" fmla="*/ 191 h 348"/>
                <a:gd name="T72" fmla="*/ 19 w 374"/>
                <a:gd name="T73" fmla="*/ 191 h 348"/>
                <a:gd name="T74" fmla="*/ 6 w 374"/>
                <a:gd name="T75" fmla="*/ 178 h 348"/>
                <a:gd name="T76" fmla="*/ 8 w 374"/>
                <a:gd name="T77" fmla="*/ 158 h 348"/>
                <a:gd name="T78" fmla="*/ 10 w 374"/>
                <a:gd name="T79" fmla="*/ 152 h 348"/>
                <a:gd name="T80" fmla="*/ 17 w 374"/>
                <a:gd name="T81" fmla="*/ 152 h 348"/>
                <a:gd name="T82" fmla="*/ 6 w 374"/>
                <a:gd name="T83" fmla="*/ 146 h 348"/>
                <a:gd name="T84" fmla="*/ 0 w 374"/>
                <a:gd name="T85" fmla="*/ 162 h 348"/>
                <a:gd name="T86" fmla="*/ 31 w 374"/>
                <a:gd name="T87" fmla="*/ 227 h 348"/>
                <a:gd name="T88" fmla="*/ 74 w 374"/>
                <a:gd name="T89" fmla="*/ 250 h 348"/>
                <a:gd name="T90" fmla="*/ 111 w 374"/>
                <a:gd name="T91" fmla="*/ 260 h 348"/>
                <a:gd name="T92" fmla="*/ 151 w 374"/>
                <a:gd name="T93" fmla="*/ 274 h 348"/>
                <a:gd name="T94" fmla="*/ 170 w 374"/>
                <a:gd name="T95" fmla="*/ 280 h 348"/>
                <a:gd name="T96" fmla="*/ 192 w 374"/>
                <a:gd name="T97" fmla="*/ 291 h 348"/>
                <a:gd name="T98" fmla="*/ 207 w 374"/>
                <a:gd name="T99" fmla="*/ 297 h 348"/>
                <a:gd name="T100" fmla="*/ 243 w 374"/>
                <a:gd name="T101" fmla="*/ 327 h 348"/>
                <a:gd name="T102" fmla="*/ 266 w 374"/>
                <a:gd name="T103" fmla="*/ 348 h 348"/>
                <a:gd name="T104" fmla="*/ 368 w 374"/>
                <a:gd name="T105" fmla="*/ 139 h 348"/>
                <a:gd name="T106" fmla="*/ 354 w 374"/>
                <a:gd name="T107" fmla="*/ 133 h 348"/>
                <a:gd name="T108" fmla="*/ 335 w 374"/>
                <a:gd name="T109" fmla="*/ 115 h 348"/>
                <a:gd name="T110" fmla="*/ 315 w 374"/>
                <a:gd name="T111" fmla="*/ 109 h 348"/>
                <a:gd name="T112" fmla="*/ 294 w 374"/>
                <a:gd name="T113" fmla="*/ 92 h 348"/>
                <a:gd name="T114" fmla="*/ 274 w 374"/>
                <a:gd name="T115" fmla="*/ 78 h 348"/>
                <a:gd name="T116" fmla="*/ 266 w 374"/>
                <a:gd name="T117" fmla="*/ 62 h 348"/>
                <a:gd name="T118" fmla="*/ 264 w 374"/>
                <a:gd name="T119" fmla="*/ 47 h 348"/>
                <a:gd name="T120" fmla="*/ 237 w 374"/>
                <a:gd name="T121" fmla="*/ 39 h 348"/>
                <a:gd name="T122" fmla="*/ 213 w 374"/>
                <a:gd name="T123" fmla="*/ 11 h 348"/>
                <a:gd name="T124" fmla="*/ 170 w 374"/>
                <a:gd name="T12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48">
                  <a:moveTo>
                    <a:pt x="139" y="2"/>
                  </a:moveTo>
                  <a:lnTo>
                    <a:pt x="139" y="4"/>
                  </a:lnTo>
                  <a:lnTo>
                    <a:pt x="137" y="7"/>
                  </a:lnTo>
                  <a:lnTo>
                    <a:pt x="137" y="7"/>
                  </a:lnTo>
                  <a:lnTo>
                    <a:pt x="131" y="7"/>
                  </a:lnTo>
                  <a:lnTo>
                    <a:pt x="129" y="7"/>
                  </a:lnTo>
                  <a:lnTo>
                    <a:pt x="127" y="9"/>
                  </a:lnTo>
                  <a:lnTo>
                    <a:pt x="123" y="15"/>
                  </a:lnTo>
                  <a:lnTo>
                    <a:pt x="121" y="15"/>
                  </a:lnTo>
                  <a:lnTo>
                    <a:pt x="119" y="15"/>
                  </a:lnTo>
                  <a:lnTo>
                    <a:pt x="117" y="15"/>
                  </a:lnTo>
                  <a:lnTo>
                    <a:pt x="115" y="13"/>
                  </a:lnTo>
                  <a:lnTo>
                    <a:pt x="113" y="13"/>
                  </a:lnTo>
                  <a:lnTo>
                    <a:pt x="113" y="15"/>
                  </a:lnTo>
                  <a:lnTo>
                    <a:pt x="113" y="17"/>
                  </a:lnTo>
                  <a:lnTo>
                    <a:pt x="113" y="17"/>
                  </a:lnTo>
                  <a:lnTo>
                    <a:pt x="113" y="19"/>
                  </a:lnTo>
                  <a:lnTo>
                    <a:pt x="111" y="19"/>
                  </a:lnTo>
                  <a:lnTo>
                    <a:pt x="108" y="19"/>
                  </a:lnTo>
                  <a:lnTo>
                    <a:pt x="104" y="17"/>
                  </a:lnTo>
                  <a:lnTo>
                    <a:pt x="102" y="17"/>
                  </a:lnTo>
                  <a:lnTo>
                    <a:pt x="100" y="15"/>
                  </a:lnTo>
                  <a:lnTo>
                    <a:pt x="100" y="17"/>
                  </a:lnTo>
                  <a:lnTo>
                    <a:pt x="98" y="17"/>
                  </a:lnTo>
                  <a:lnTo>
                    <a:pt x="98" y="17"/>
                  </a:lnTo>
                  <a:lnTo>
                    <a:pt x="98" y="17"/>
                  </a:lnTo>
                  <a:lnTo>
                    <a:pt x="98" y="19"/>
                  </a:lnTo>
                  <a:lnTo>
                    <a:pt x="98" y="21"/>
                  </a:lnTo>
                  <a:lnTo>
                    <a:pt x="100" y="21"/>
                  </a:lnTo>
                  <a:lnTo>
                    <a:pt x="100" y="23"/>
                  </a:lnTo>
                  <a:lnTo>
                    <a:pt x="102" y="23"/>
                  </a:lnTo>
                  <a:lnTo>
                    <a:pt x="104" y="25"/>
                  </a:lnTo>
                  <a:lnTo>
                    <a:pt x="106" y="27"/>
                  </a:lnTo>
                  <a:lnTo>
                    <a:pt x="106" y="29"/>
                  </a:lnTo>
                  <a:lnTo>
                    <a:pt x="106" y="31"/>
                  </a:lnTo>
                  <a:lnTo>
                    <a:pt x="106" y="33"/>
                  </a:lnTo>
                  <a:lnTo>
                    <a:pt x="106" y="35"/>
                  </a:lnTo>
                  <a:lnTo>
                    <a:pt x="104" y="35"/>
                  </a:lnTo>
                  <a:lnTo>
                    <a:pt x="104" y="33"/>
                  </a:lnTo>
                  <a:lnTo>
                    <a:pt x="102" y="31"/>
                  </a:lnTo>
                  <a:lnTo>
                    <a:pt x="100" y="29"/>
                  </a:lnTo>
                  <a:lnTo>
                    <a:pt x="98" y="27"/>
                  </a:lnTo>
                  <a:lnTo>
                    <a:pt x="96" y="25"/>
                  </a:lnTo>
                  <a:lnTo>
                    <a:pt x="88" y="25"/>
                  </a:lnTo>
                  <a:lnTo>
                    <a:pt x="86" y="23"/>
                  </a:lnTo>
                  <a:lnTo>
                    <a:pt x="84" y="23"/>
                  </a:lnTo>
                  <a:lnTo>
                    <a:pt x="80" y="23"/>
                  </a:lnTo>
                  <a:lnTo>
                    <a:pt x="76" y="27"/>
                  </a:lnTo>
                  <a:lnTo>
                    <a:pt x="74" y="27"/>
                  </a:lnTo>
                  <a:lnTo>
                    <a:pt x="72" y="29"/>
                  </a:lnTo>
                  <a:lnTo>
                    <a:pt x="72" y="31"/>
                  </a:lnTo>
                  <a:lnTo>
                    <a:pt x="72" y="35"/>
                  </a:lnTo>
                  <a:lnTo>
                    <a:pt x="72" y="35"/>
                  </a:lnTo>
                  <a:lnTo>
                    <a:pt x="68" y="41"/>
                  </a:lnTo>
                  <a:lnTo>
                    <a:pt x="59" y="47"/>
                  </a:lnTo>
                  <a:lnTo>
                    <a:pt x="57" y="49"/>
                  </a:lnTo>
                  <a:lnTo>
                    <a:pt x="53" y="51"/>
                  </a:lnTo>
                  <a:lnTo>
                    <a:pt x="49" y="54"/>
                  </a:lnTo>
                  <a:lnTo>
                    <a:pt x="47" y="56"/>
                  </a:lnTo>
                  <a:lnTo>
                    <a:pt x="45" y="58"/>
                  </a:lnTo>
                  <a:lnTo>
                    <a:pt x="45" y="58"/>
                  </a:lnTo>
                  <a:lnTo>
                    <a:pt x="43" y="60"/>
                  </a:lnTo>
                  <a:lnTo>
                    <a:pt x="43" y="64"/>
                  </a:lnTo>
                  <a:lnTo>
                    <a:pt x="43" y="64"/>
                  </a:lnTo>
                  <a:lnTo>
                    <a:pt x="41" y="66"/>
                  </a:lnTo>
                  <a:lnTo>
                    <a:pt x="41" y="70"/>
                  </a:lnTo>
                  <a:lnTo>
                    <a:pt x="43" y="72"/>
                  </a:lnTo>
                  <a:lnTo>
                    <a:pt x="43" y="72"/>
                  </a:lnTo>
                  <a:lnTo>
                    <a:pt x="43" y="76"/>
                  </a:lnTo>
                  <a:lnTo>
                    <a:pt x="41" y="78"/>
                  </a:lnTo>
                  <a:lnTo>
                    <a:pt x="41" y="80"/>
                  </a:lnTo>
                  <a:lnTo>
                    <a:pt x="39" y="82"/>
                  </a:lnTo>
                  <a:lnTo>
                    <a:pt x="39" y="86"/>
                  </a:lnTo>
                  <a:lnTo>
                    <a:pt x="39" y="88"/>
                  </a:lnTo>
                  <a:lnTo>
                    <a:pt x="41" y="90"/>
                  </a:lnTo>
                  <a:lnTo>
                    <a:pt x="43" y="94"/>
                  </a:lnTo>
                  <a:lnTo>
                    <a:pt x="41" y="96"/>
                  </a:lnTo>
                  <a:lnTo>
                    <a:pt x="43" y="99"/>
                  </a:lnTo>
                  <a:lnTo>
                    <a:pt x="45" y="99"/>
                  </a:lnTo>
                  <a:lnTo>
                    <a:pt x="45" y="99"/>
                  </a:lnTo>
                  <a:lnTo>
                    <a:pt x="47" y="96"/>
                  </a:lnTo>
                  <a:lnTo>
                    <a:pt x="47" y="96"/>
                  </a:lnTo>
                  <a:lnTo>
                    <a:pt x="49" y="96"/>
                  </a:lnTo>
                  <a:lnTo>
                    <a:pt x="49" y="99"/>
                  </a:lnTo>
                  <a:lnTo>
                    <a:pt x="49" y="101"/>
                  </a:lnTo>
                  <a:lnTo>
                    <a:pt x="49" y="101"/>
                  </a:lnTo>
                  <a:lnTo>
                    <a:pt x="49" y="103"/>
                  </a:lnTo>
                  <a:lnTo>
                    <a:pt x="47" y="105"/>
                  </a:lnTo>
                  <a:lnTo>
                    <a:pt x="47" y="107"/>
                  </a:lnTo>
                  <a:lnTo>
                    <a:pt x="49" y="107"/>
                  </a:lnTo>
                  <a:lnTo>
                    <a:pt x="51" y="107"/>
                  </a:lnTo>
                  <a:lnTo>
                    <a:pt x="51" y="107"/>
                  </a:lnTo>
                  <a:lnTo>
                    <a:pt x="51" y="105"/>
                  </a:lnTo>
                  <a:lnTo>
                    <a:pt x="53" y="103"/>
                  </a:lnTo>
                  <a:lnTo>
                    <a:pt x="53" y="103"/>
                  </a:lnTo>
                  <a:lnTo>
                    <a:pt x="55" y="103"/>
                  </a:lnTo>
                  <a:lnTo>
                    <a:pt x="57" y="103"/>
                  </a:lnTo>
                  <a:lnTo>
                    <a:pt x="57" y="105"/>
                  </a:lnTo>
                  <a:lnTo>
                    <a:pt x="59" y="107"/>
                  </a:lnTo>
                  <a:lnTo>
                    <a:pt x="59" y="109"/>
                  </a:lnTo>
                  <a:lnTo>
                    <a:pt x="59" y="109"/>
                  </a:lnTo>
                  <a:lnTo>
                    <a:pt x="61" y="109"/>
                  </a:lnTo>
                  <a:lnTo>
                    <a:pt x="61" y="109"/>
                  </a:lnTo>
                  <a:lnTo>
                    <a:pt x="64" y="109"/>
                  </a:lnTo>
                  <a:lnTo>
                    <a:pt x="66" y="109"/>
                  </a:lnTo>
                  <a:lnTo>
                    <a:pt x="66" y="109"/>
                  </a:lnTo>
                  <a:lnTo>
                    <a:pt x="68" y="111"/>
                  </a:lnTo>
                  <a:lnTo>
                    <a:pt x="70" y="111"/>
                  </a:lnTo>
                  <a:lnTo>
                    <a:pt x="70" y="111"/>
                  </a:lnTo>
                  <a:lnTo>
                    <a:pt x="66" y="113"/>
                  </a:lnTo>
                  <a:lnTo>
                    <a:pt x="66" y="113"/>
                  </a:lnTo>
                  <a:lnTo>
                    <a:pt x="66" y="115"/>
                  </a:lnTo>
                  <a:lnTo>
                    <a:pt x="66" y="117"/>
                  </a:lnTo>
                  <a:lnTo>
                    <a:pt x="66" y="119"/>
                  </a:lnTo>
                  <a:lnTo>
                    <a:pt x="68" y="119"/>
                  </a:lnTo>
                  <a:lnTo>
                    <a:pt x="72" y="121"/>
                  </a:lnTo>
                  <a:lnTo>
                    <a:pt x="74" y="123"/>
                  </a:lnTo>
                  <a:lnTo>
                    <a:pt x="74" y="125"/>
                  </a:lnTo>
                  <a:lnTo>
                    <a:pt x="74" y="131"/>
                  </a:lnTo>
                  <a:lnTo>
                    <a:pt x="74" y="133"/>
                  </a:lnTo>
                  <a:lnTo>
                    <a:pt x="78" y="133"/>
                  </a:lnTo>
                  <a:lnTo>
                    <a:pt x="80" y="133"/>
                  </a:lnTo>
                  <a:lnTo>
                    <a:pt x="82" y="133"/>
                  </a:lnTo>
                  <a:lnTo>
                    <a:pt x="82" y="135"/>
                  </a:lnTo>
                  <a:lnTo>
                    <a:pt x="84" y="139"/>
                  </a:lnTo>
                  <a:lnTo>
                    <a:pt x="82" y="143"/>
                  </a:lnTo>
                  <a:lnTo>
                    <a:pt x="82" y="146"/>
                  </a:lnTo>
                  <a:lnTo>
                    <a:pt x="82" y="148"/>
                  </a:lnTo>
                  <a:lnTo>
                    <a:pt x="84" y="148"/>
                  </a:lnTo>
                  <a:lnTo>
                    <a:pt x="86" y="148"/>
                  </a:lnTo>
                  <a:lnTo>
                    <a:pt x="88" y="150"/>
                  </a:lnTo>
                  <a:lnTo>
                    <a:pt x="88" y="152"/>
                  </a:lnTo>
                  <a:lnTo>
                    <a:pt x="88" y="152"/>
                  </a:lnTo>
                  <a:lnTo>
                    <a:pt x="92" y="152"/>
                  </a:lnTo>
                  <a:lnTo>
                    <a:pt x="94" y="148"/>
                  </a:lnTo>
                  <a:lnTo>
                    <a:pt x="96" y="148"/>
                  </a:lnTo>
                  <a:lnTo>
                    <a:pt x="98" y="148"/>
                  </a:lnTo>
                  <a:lnTo>
                    <a:pt x="102" y="148"/>
                  </a:lnTo>
                  <a:lnTo>
                    <a:pt x="106" y="148"/>
                  </a:lnTo>
                  <a:lnTo>
                    <a:pt x="111" y="148"/>
                  </a:lnTo>
                  <a:lnTo>
                    <a:pt x="113" y="150"/>
                  </a:lnTo>
                  <a:lnTo>
                    <a:pt x="113" y="152"/>
                  </a:lnTo>
                  <a:lnTo>
                    <a:pt x="111" y="152"/>
                  </a:lnTo>
                  <a:lnTo>
                    <a:pt x="106" y="152"/>
                  </a:lnTo>
                  <a:lnTo>
                    <a:pt x="106" y="152"/>
                  </a:lnTo>
                  <a:lnTo>
                    <a:pt x="102" y="156"/>
                  </a:lnTo>
                  <a:lnTo>
                    <a:pt x="102" y="158"/>
                  </a:lnTo>
                  <a:lnTo>
                    <a:pt x="100" y="158"/>
                  </a:lnTo>
                  <a:lnTo>
                    <a:pt x="98" y="158"/>
                  </a:lnTo>
                  <a:lnTo>
                    <a:pt x="96" y="158"/>
                  </a:lnTo>
                  <a:lnTo>
                    <a:pt x="94" y="158"/>
                  </a:lnTo>
                  <a:lnTo>
                    <a:pt x="92" y="160"/>
                  </a:lnTo>
                  <a:lnTo>
                    <a:pt x="92" y="160"/>
                  </a:lnTo>
                  <a:lnTo>
                    <a:pt x="92" y="164"/>
                  </a:lnTo>
                  <a:lnTo>
                    <a:pt x="92" y="168"/>
                  </a:lnTo>
                  <a:lnTo>
                    <a:pt x="90" y="170"/>
                  </a:lnTo>
                  <a:lnTo>
                    <a:pt x="88" y="172"/>
                  </a:lnTo>
                  <a:lnTo>
                    <a:pt x="86" y="172"/>
                  </a:lnTo>
                  <a:lnTo>
                    <a:pt x="84" y="170"/>
                  </a:lnTo>
                  <a:lnTo>
                    <a:pt x="82" y="170"/>
                  </a:lnTo>
                  <a:lnTo>
                    <a:pt x="82" y="166"/>
                  </a:lnTo>
                  <a:lnTo>
                    <a:pt x="80" y="166"/>
                  </a:lnTo>
                  <a:lnTo>
                    <a:pt x="78" y="166"/>
                  </a:lnTo>
                  <a:lnTo>
                    <a:pt x="76" y="164"/>
                  </a:lnTo>
                  <a:lnTo>
                    <a:pt x="74" y="166"/>
                  </a:lnTo>
                  <a:lnTo>
                    <a:pt x="74" y="168"/>
                  </a:lnTo>
                  <a:lnTo>
                    <a:pt x="76" y="170"/>
                  </a:lnTo>
                  <a:lnTo>
                    <a:pt x="76" y="172"/>
                  </a:lnTo>
                  <a:lnTo>
                    <a:pt x="78" y="174"/>
                  </a:lnTo>
                  <a:lnTo>
                    <a:pt x="80" y="174"/>
                  </a:lnTo>
                  <a:lnTo>
                    <a:pt x="80" y="176"/>
                  </a:lnTo>
                  <a:lnTo>
                    <a:pt x="80" y="178"/>
                  </a:lnTo>
                  <a:lnTo>
                    <a:pt x="82" y="178"/>
                  </a:lnTo>
                  <a:lnTo>
                    <a:pt x="82" y="180"/>
                  </a:lnTo>
                  <a:lnTo>
                    <a:pt x="80" y="180"/>
                  </a:lnTo>
                  <a:lnTo>
                    <a:pt x="80" y="182"/>
                  </a:lnTo>
                  <a:lnTo>
                    <a:pt x="80" y="184"/>
                  </a:lnTo>
                  <a:lnTo>
                    <a:pt x="78" y="186"/>
                  </a:lnTo>
                  <a:lnTo>
                    <a:pt x="76" y="186"/>
                  </a:lnTo>
                  <a:lnTo>
                    <a:pt x="70" y="186"/>
                  </a:lnTo>
                  <a:lnTo>
                    <a:pt x="64" y="186"/>
                  </a:lnTo>
                  <a:lnTo>
                    <a:pt x="61" y="182"/>
                  </a:lnTo>
                  <a:lnTo>
                    <a:pt x="59" y="178"/>
                  </a:lnTo>
                  <a:lnTo>
                    <a:pt x="59" y="174"/>
                  </a:lnTo>
                  <a:lnTo>
                    <a:pt x="57" y="174"/>
                  </a:lnTo>
                  <a:lnTo>
                    <a:pt x="55" y="172"/>
                  </a:lnTo>
                  <a:lnTo>
                    <a:pt x="53" y="174"/>
                  </a:lnTo>
                  <a:lnTo>
                    <a:pt x="51" y="174"/>
                  </a:lnTo>
                  <a:lnTo>
                    <a:pt x="49" y="174"/>
                  </a:lnTo>
                  <a:lnTo>
                    <a:pt x="49" y="172"/>
                  </a:lnTo>
                  <a:lnTo>
                    <a:pt x="47" y="172"/>
                  </a:lnTo>
                  <a:lnTo>
                    <a:pt x="45" y="170"/>
                  </a:lnTo>
                  <a:lnTo>
                    <a:pt x="43" y="170"/>
                  </a:lnTo>
                  <a:lnTo>
                    <a:pt x="41" y="170"/>
                  </a:lnTo>
                  <a:lnTo>
                    <a:pt x="39" y="170"/>
                  </a:lnTo>
                  <a:lnTo>
                    <a:pt x="37" y="170"/>
                  </a:lnTo>
                  <a:lnTo>
                    <a:pt x="33" y="168"/>
                  </a:lnTo>
                  <a:lnTo>
                    <a:pt x="31" y="166"/>
                  </a:lnTo>
                  <a:lnTo>
                    <a:pt x="27" y="166"/>
                  </a:lnTo>
                  <a:lnTo>
                    <a:pt x="25" y="164"/>
                  </a:lnTo>
                  <a:lnTo>
                    <a:pt x="23" y="164"/>
                  </a:lnTo>
                  <a:lnTo>
                    <a:pt x="23" y="166"/>
                  </a:lnTo>
                  <a:lnTo>
                    <a:pt x="23" y="168"/>
                  </a:lnTo>
                  <a:lnTo>
                    <a:pt x="25" y="170"/>
                  </a:lnTo>
                  <a:lnTo>
                    <a:pt x="31" y="172"/>
                  </a:lnTo>
                  <a:lnTo>
                    <a:pt x="35" y="174"/>
                  </a:lnTo>
                  <a:lnTo>
                    <a:pt x="37" y="176"/>
                  </a:lnTo>
                  <a:lnTo>
                    <a:pt x="37" y="178"/>
                  </a:lnTo>
                  <a:lnTo>
                    <a:pt x="35" y="182"/>
                  </a:lnTo>
                  <a:lnTo>
                    <a:pt x="35" y="184"/>
                  </a:lnTo>
                  <a:lnTo>
                    <a:pt x="33" y="184"/>
                  </a:lnTo>
                  <a:lnTo>
                    <a:pt x="33" y="186"/>
                  </a:lnTo>
                  <a:lnTo>
                    <a:pt x="31" y="186"/>
                  </a:lnTo>
                  <a:lnTo>
                    <a:pt x="31" y="191"/>
                  </a:lnTo>
                  <a:lnTo>
                    <a:pt x="31" y="191"/>
                  </a:lnTo>
                  <a:lnTo>
                    <a:pt x="29" y="191"/>
                  </a:lnTo>
                  <a:lnTo>
                    <a:pt x="27" y="191"/>
                  </a:lnTo>
                  <a:lnTo>
                    <a:pt x="25" y="191"/>
                  </a:lnTo>
                  <a:lnTo>
                    <a:pt x="23" y="191"/>
                  </a:lnTo>
                  <a:lnTo>
                    <a:pt x="23" y="191"/>
                  </a:lnTo>
                  <a:lnTo>
                    <a:pt x="21" y="191"/>
                  </a:lnTo>
                  <a:lnTo>
                    <a:pt x="19" y="191"/>
                  </a:lnTo>
                  <a:lnTo>
                    <a:pt x="17" y="193"/>
                  </a:lnTo>
                  <a:lnTo>
                    <a:pt x="17" y="193"/>
                  </a:lnTo>
                  <a:lnTo>
                    <a:pt x="17" y="193"/>
                  </a:lnTo>
                  <a:lnTo>
                    <a:pt x="12" y="188"/>
                  </a:lnTo>
                  <a:lnTo>
                    <a:pt x="10" y="184"/>
                  </a:lnTo>
                  <a:lnTo>
                    <a:pt x="6" y="178"/>
                  </a:lnTo>
                  <a:lnTo>
                    <a:pt x="4" y="172"/>
                  </a:lnTo>
                  <a:lnTo>
                    <a:pt x="4" y="168"/>
                  </a:lnTo>
                  <a:lnTo>
                    <a:pt x="4" y="160"/>
                  </a:lnTo>
                  <a:lnTo>
                    <a:pt x="6" y="160"/>
                  </a:lnTo>
                  <a:lnTo>
                    <a:pt x="8" y="160"/>
                  </a:lnTo>
                  <a:lnTo>
                    <a:pt x="8" y="158"/>
                  </a:lnTo>
                  <a:lnTo>
                    <a:pt x="8" y="158"/>
                  </a:lnTo>
                  <a:lnTo>
                    <a:pt x="8" y="156"/>
                  </a:lnTo>
                  <a:lnTo>
                    <a:pt x="6" y="154"/>
                  </a:lnTo>
                  <a:lnTo>
                    <a:pt x="6" y="152"/>
                  </a:lnTo>
                  <a:lnTo>
                    <a:pt x="8" y="152"/>
                  </a:lnTo>
                  <a:lnTo>
                    <a:pt x="10" y="152"/>
                  </a:lnTo>
                  <a:lnTo>
                    <a:pt x="12" y="154"/>
                  </a:lnTo>
                  <a:lnTo>
                    <a:pt x="14" y="154"/>
                  </a:lnTo>
                  <a:lnTo>
                    <a:pt x="17" y="156"/>
                  </a:lnTo>
                  <a:lnTo>
                    <a:pt x="19" y="156"/>
                  </a:lnTo>
                  <a:lnTo>
                    <a:pt x="19" y="154"/>
                  </a:lnTo>
                  <a:lnTo>
                    <a:pt x="17" y="152"/>
                  </a:lnTo>
                  <a:lnTo>
                    <a:pt x="17" y="150"/>
                  </a:lnTo>
                  <a:lnTo>
                    <a:pt x="14" y="150"/>
                  </a:lnTo>
                  <a:lnTo>
                    <a:pt x="12" y="148"/>
                  </a:lnTo>
                  <a:lnTo>
                    <a:pt x="10" y="146"/>
                  </a:lnTo>
                  <a:lnTo>
                    <a:pt x="8" y="146"/>
                  </a:lnTo>
                  <a:lnTo>
                    <a:pt x="6" y="146"/>
                  </a:lnTo>
                  <a:lnTo>
                    <a:pt x="4" y="148"/>
                  </a:lnTo>
                  <a:lnTo>
                    <a:pt x="2" y="148"/>
                  </a:lnTo>
                  <a:lnTo>
                    <a:pt x="0" y="152"/>
                  </a:lnTo>
                  <a:lnTo>
                    <a:pt x="0" y="154"/>
                  </a:lnTo>
                  <a:lnTo>
                    <a:pt x="0" y="158"/>
                  </a:lnTo>
                  <a:lnTo>
                    <a:pt x="0" y="162"/>
                  </a:lnTo>
                  <a:lnTo>
                    <a:pt x="2" y="170"/>
                  </a:lnTo>
                  <a:lnTo>
                    <a:pt x="2" y="180"/>
                  </a:lnTo>
                  <a:lnTo>
                    <a:pt x="6" y="186"/>
                  </a:lnTo>
                  <a:lnTo>
                    <a:pt x="14" y="199"/>
                  </a:lnTo>
                  <a:lnTo>
                    <a:pt x="25" y="217"/>
                  </a:lnTo>
                  <a:lnTo>
                    <a:pt x="31" y="227"/>
                  </a:lnTo>
                  <a:lnTo>
                    <a:pt x="37" y="233"/>
                  </a:lnTo>
                  <a:lnTo>
                    <a:pt x="41" y="233"/>
                  </a:lnTo>
                  <a:lnTo>
                    <a:pt x="49" y="238"/>
                  </a:lnTo>
                  <a:lnTo>
                    <a:pt x="53" y="242"/>
                  </a:lnTo>
                  <a:lnTo>
                    <a:pt x="59" y="246"/>
                  </a:lnTo>
                  <a:lnTo>
                    <a:pt x="74" y="250"/>
                  </a:lnTo>
                  <a:lnTo>
                    <a:pt x="86" y="254"/>
                  </a:lnTo>
                  <a:lnTo>
                    <a:pt x="98" y="258"/>
                  </a:lnTo>
                  <a:lnTo>
                    <a:pt x="104" y="258"/>
                  </a:lnTo>
                  <a:lnTo>
                    <a:pt x="106" y="258"/>
                  </a:lnTo>
                  <a:lnTo>
                    <a:pt x="108" y="258"/>
                  </a:lnTo>
                  <a:lnTo>
                    <a:pt x="111" y="260"/>
                  </a:lnTo>
                  <a:lnTo>
                    <a:pt x="115" y="262"/>
                  </a:lnTo>
                  <a:lnTo>
                    <a:pt x="117" y="262"/>
                  </a:lnTo>
                  <a:lnTo>
                    <a:pt x="121" y="264"/>
                  </a:lnTo>
                  <a:lnTo>
                    <a:pt x="133" y="268"/>
                  </a:lnTo>
                  <a:lnTo>
                    <a:pt x="141" y="272"/>
                  </a:lnTo>
                  <a:lnTo>
                    <a:pt x="151" y="274"/>
                  </a:lnTo>
                  <a:lnTo>
                    <a:pt x="153" y="276"/>
                  </a:lnTo>
                  <a:lnTo>
                    <a:pt x="153" y="278"/>
                  </a:lnTo>
                  <a:lnTo>
                    <a:pt x="158" y="278"/>
                  </a:lnTo>
                  <a:lnTo>
                    <a:pt x="162" y="280"/>
                  </a:lnTo>
                  <a:lnTo>
                    <a:pt x="166" y="280"/>
                  </a:lnTo>
                  <a:lnTo>
                    <a:pt x="170" y="280"/>
                  </a:lnTo>
                  <a:lnTo>
                    <a:pt x="174" y="283"/>
                  </a:lnTo>
                  <a:lnTo>
                    <a:pt x="176" y="285"/>
                  </a:lnTo>
                  <a:lnTo>
                    <a:pt x="180" y="287"/>
                  </a:lnTo>
                  <a:lnTo>
                    <a:pt x="184" y="291"/>
                  </a:lnTo>
                  <a:lnTo>
                    <a:pt x="188" y="293"/>
                  </a:lnTo>
                  <a:lnTo>
                    <a:pt x="192" y="291"/>
                  </a:lnTo>
                  <a:lnTo>
                    <a:pt x="194" y="291"/>
                  </a:lnTo>
                  <a:lnTo>
                    <a:pt x="194" y="291"/>
                  </a:lnTo>
                  <a:lnTo>
                    <a:pt x="198" y="293"/>
                  </a:lnTo>
                  <a:lnTo>
                    <a:pt x="200" y="293"/>
                  </a:lnTo>
                  <a:lnTo>
                    <a:pt x="202" y="295"/>
                  </a:lnTo>
                  <a:lnTo>
                    <a:pt x="207" y="297"/>
                  </a:lnTo>
                  <a:lnTo>
                    <a:pt x="219" y="307"/>
                  </a:lnTo>
                  <a:lnTo>
                    <a:pt x="227" y="311"/>
                  </a:lnTo>
                  <a:lnTo>
                    <a:pt x="231" y="315"/>
                  </a:lnTo>
                  <a:lnTo>
                    <a:pt x="233" y="317"/>
                  </a:lnTo>
                  <a:lnTo>
                    <a:pt x="239" y="321"/>
                  </a:lnTo>
                  <a:lnTo>
                    <a:pt x="243" y="327"/>
                  </a:lnTo>
                  <a:lnTo>
                    <a:pt x="247" y="336"/>
                  </a:lnTo>
                  <a:lnTo>
                    <a:pt x="252" y="338"/>
                  </a:lnTo>
                  <a:lnTo>
                    <a:pt x="256" y="342"/>
                  </a:lnTo>
                  <a:lnTo>
                    <a:pt x="262" y="346"/>
                  </a:lnTo>
                  <a:lnTo>
                    <a:pt x="262" y="348"/>
                  </a:lnTo>
                  <a:lnTo>
                    <a:pt x="266" y="348"/>
                  </a:lnTo>
                  <a:lnTo>
                    <a:pt x="266" y="348"/>
                  </a:lnTo>
                  <a:lnTo>
                    <a:pt x="266" y="348"/>
                  </a:lnTo>
                  <a:lnTo>
                    <a:pt x="374" y="348"/>
                  </a:lnTo>
                  <a:lnTo>
                    <a:pt x="374" y="141"/>
                  </a:lnTo>
                  <a:lnTo>
                    <a:pt x="372" y="141"/>
                  </a:lnTo>
                  <a:lnTo>
                    <a:pt x="368" y="139"/>
                  </a:lnTo>
                  <a:lnTo>
                    <a:pt x="364" y="141"/>
                  </a:lnTo>
                  <a:lnTo>
                    <a:pt x="360" y="143"/>
                  </a:lnTo>
                  <a:lnTo>
                    <a:pt x="354" y="141"/>
                  </a:lnTo>
                  <a:lnTo>
                    <a:pt x="354" y="139"/>
                  </a:lnTo>
                  <a:lnTo>
                    <a:pt x="354" y="137"/>
                  </a:lnTo>
                  <a:lnTo>
                    <a:pt x="354" y="133"/>
                  </a:lnTo>
                  <a:lnTo>
                    <a:pt x="352" y="133"/>
                  </a:lnTo>
                  <a:lnTo>
                    <a:pt x="346" y="133"/>
                  </a:lnTo>
                  <a:lnTo>
                    <a:pt x="341" y="133"/>
                  </a:lnTo>
                  <a:lnTo>
                    <a:pt x="337" y="131"/>
                  </a:lnTo>
                  <a:lnTo>
                    <a:pt x="337" y="125"/>
                  </a:lnTo>
                  <a:lnTo>
                    <a:pt x="335" y="115"/>
                  </a:lnTo>
                  <a:lnTo>
                    <a:pt x="337" y="113"/>
                  </a:lnTo>
                  <a:lnTo>
                    <a:pt x="337" y="109"/>
                  </a:lnTo>
                  <a:lnTo>
                    <a:pt x="335" y="107"/>
                  </a:lnTo>
                  <a:lnTo>
                    <a:pt x="325" y="107"/>
                  </a:lnTo>
                  <a:lnTo>
                    <a:pt x="321" y="107"/>
                  </a:lnTo>
                  <a:lnTo>
                    <a:pt x="315" y="109"/>
                  </a:lnTo>
                  <a:lnTo>
                    <a:pt x="311" y="107"/>
                  </a:lnTo>
                  <a:lnTo>
                    <a:pt x="309" y="103"/>
                  </a:lnTo>
                  <a:lnTo>
                    <a:pt x="309" y="99"/>
                  </a:lnTo>
                  <a:lnTo>
                    <a:pt x="303" y="96"/>
                  </a:lnTo>
                  <a:lnTo>
                    <a:pt x="301" y="94"/>
                  </a:lnTo>
                  <a:lnTo>
                    <a:pt x="294" y="92"/>
                  </a:lnTo>
                  <a:lnTo>
                    <a:pt x="288" y="90"/>
                  </a:lnTo>
                  <a:lnTo>
                    <a:pt x="286" y="86"/>
                  </a:lnTo>
                  <a:lnTo>
                    <a:pt x="282" y="86"/>
                  </a:lnTo>
                  <a:lnTo>
                    <a:pt x="280" y="84"/>
                  </a:lnTo>
                  <a:lnTo>
                    <a:pt x="276" y="82"/>
                  </a:lnTo>
                  <a:lnTo>
                    <a:pt x="274" y="78"/>
                  </a:lnTo>
                  <a:lnTo>
                    <a:pt x="272" y="76"/>
                  </a:lnTo>
                  <a:lnTo>
                    <a:pt x="270" y="74"/>
                  </a:lnTo>
                  <a:lnTo>
                    <a:pt x="266" y="72"/>
                  </a:lnTo>
                  <a:lnTo>
                    <a:pt x="264" y="70"/>
                  </a:lnTo>
                  <a:lnTo>
                    <a:pt x="264" y="68"/>
                  </a:lnTo>
                  <a:lnTo>
                    <a:pt x="266" y="62"/>
                  </a:lnTo>
                  <a:lnTo>
                    <a:pt x="266" y="58"/>
                  </a:lnTo>
                  <a:lnTo>
                    <a:pt x="266" y="56"/>
                  </a:lnTo>
                  <a:lnTo>
                    <a:pt x="264" y="51"/>
                  </a:lnTo>
                  <a:lnTo>
                    <a:pt x="264" y="49"/>
                  </a:lnTo>
                  <a:lnTo>
                    <a:pt x="264" y="49"/>
                  </a:lnTo>
                  <a:lnTo>
                    <a:pt x="264" y="47"/>
                  </a:lnTo>
                  <a:lnTo>
                    <a:pt x="262" y="47"/>
                  </a:lnTo>
                  <a:lnTo>
                    <a:pt x="254" y="43"/>
                  </a:lnTo>
                  <a:lnTo>
                    <a:pt x="249" y="43"/>
                  </a:lnTo>
                  <a:lnTo>
                    <a:pt x="245" y="41"/>
                  </a:lnTo>
                  <a:lnTo>
                    <a:pt x="241" y="39"/>
                  </a:lnTo>
                  <a:lnTo>
                    <a:pt x="237" y="39"/>
                  </a:lnTo>
                  <a:lnTo>
                    <a:pt x="225" y="25"/>
                  </a:lnTo>
                  <a:lnTo>
                    <a:pt x="221" y="19"/>
                  </a:lnTo>
                  <a:lnTo>
                    <a:pt x="215" y="13"/>
                  </a:lnTo>
                  <a:lnTo>
                    <a:pt x="213" y="11"/>
                  </a:lnTo>
                  <a:lnTo>
                    <a:pt x="213" y="11"/>
                  </a:lnTo>
                  <a:lnTo>
                    <a:pt x="213" y="11"/>
                  </a:lnTo>
                  <a:lnTo>
                    <a:pt x="211" y="11"/>
                  </a:lnTo>
                  <a:lnTo>
                    <a:pt x="205" y="9"/>
                  </a:lnTo>
                  <a:lnTo>
                    <a:pt x="200" y="4"/>
                  </a:lnTo>
                  <a:lnTo>
                    <a:pt x="198" y="2"/>
                  </a:lnTo>
                  <a:lnTo>
                    <a:pt x="194" y="2"/>
                  </a:lnTo>
                  <a:lnTo>
                    <a:pt x="170" y="2"/>
                  </a:lnTo>
                  <a:lnTo>
                    <a:pt x="162" y="2"/>
                  </a:lnTo>
                  <a:lnTo>
                    <a:pt x="153" y="2"/>
                  </a:lnTo>
                  <a:lnTo>
                    <a:pt x="143" y="0"/>
                  </a:lnTo>
                  <a:lnTo>
                    <a:pt x="13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9" name="Freeform 229"/>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0" name="Freeform 230"/>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1" name="Freeform 231"/>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2" name="Freeform 232"/>
            <p:cNvSpPr>
              <a:spLocks/>
            </p:cNvSpPr>
            <p:nvPr/>
          </p:nvSpPr>
          <p:spPr bwMode="auto">
            <a:xfrm>
              <a:off x="10166350" y="4597400"/>
              <a:ext cx="484188" cy="477838"/>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3" name="Freeform 233"/>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4" name="Freeform 234"/>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5" name="Freeform 235"/>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6" name="Freeform 236"/>
            <p:cNvSpPr>
              <a:spLocks/>
            </p:cNvSpPr>
            <p:nvPr/>
          </p:nvSpPr>
          <p:spPr bwMode="auto">
            <a:xfrm>
              <a:off x="9540875" y="3519488"/>
              <a:ext cx="457200" cy="422275"/>
            </a:xfrm>
            <a:custGeom>
              <a:avLst/>
              <a:gdLst>
                <a:gd name="T0" fmla="*/ 8 w 288"/>
                <a:gd name="T1" fmla="*/ 15 h 266"/>
                <a:gd name="T2" fmla="*/ 16 w 288"/>
                <a:gd name="T3" fmla="*/ 39 h 266"/>
                <a:gd name="T4" fmla="*/ 26 w 288"/>
                <a:gd name="T5" fmla="*/ 39 h 266"/>
                <a:gd name="T6" fmla="*/ 37 w 288"/>
                <a:gd name="T7" fmla="*/ 41 h 266"/>
                <a:gd name="T8" fmla="*/ 71 w 288"/>
                <a:gd name="T9" fmla="*/ 62 h 266"/>
                <a:gd name="T10" fmla="*/ 108 w 288"/>
                <a:gd name="T11" fmla="*/ 64 h 266"/>
                <a:gd name="T12" fmla="*/ 137 w 288"/>
                <a:gd name="T13" fmla="*/ 72 h 266"/>
                <a:gd name="T14" fmla="*/ 147 w 288"/>
                <a:gd name="T15" fmla="*/ 78 h 266"/>
                <a:gd name="T16" fmla="*/ 157 w 288"/>
                <a:gd name="T17" fmla="*/ 82 h 266"/>
                <a:gd name="T18" fmla="*/ 161 w 288"/>
                <a:gd name="T19" fmla="*/ 123 h 266"/>
                <a:gd name="T20" fmla="*/ 165 w 288"/>
                <a:gd name="T21" fmla="*/ 127 h 266"/>
                <a:gd name="T22" fmla="*/ 169 w 288"/>
                <a:gd name="T23" fmla="*/ 123 h 266"/>
                <a:gd name="T24" fmla="*/ 167 w 288"/>
                <a:gd name="T25" fmla="*/ 141 h 266"/>
                <a:gd name="T26" fmla="*/ 159 w 288"/>
                <a:gd name="T27" fmla="*/ 160 h 266"/>
                <a:gd name="T28" fmla="*/ 147 w 288"/>
                <a:gd name="T29" fmla="*/ 178 h 266"/>
                <a:gd name="T30" fmla="*/ 126 w 288"/>
                <a:gd name="T31" fmla="*/ 180 h 266"/>
                <a:gd name="T32" fmla="*/ 92 w 288"/>
                <a:gd name="T33" fmla="*/ 197 h 266"/>
                <a:gd name="T34" fmla="*/ 73 w 288"/>
                <a:gd name="T35" fmla="*/ 195 h 266"/>
                <a:gd name="T36" fmla="*/ 61 w 288"/>
                <a:gd name="T37" fmla="*/ 184 h 266"/>
                <a:gd name="T38" fmla="*/ 59 w 288"/>
                <a:gd name="T39" fmla="*/ 190 h 266"/>
                <a:gd name="T40" fmla="*/ 73 w 288"/>
                <a:gd name="T41" fmla="*/ 213 h 266"/>
                <a:gd name="T42" fmla="*/ 77 w 288"/>
                <a:gd name="T43" fmla="*/ 258 h 266"/>
                <a:gd name="T44" fmla="*/ 171 w 288"/>
                <a:gd name="T45" fmla="*/ 266 h 266"/>
                <a:gd name="T46" fmla="*/ 192 w 288"/>
                <a:gd name="T47" fmla="*/ 266 h 266"/>
                <a:gd name="T48" fmla="*/ 210 w 288"/>
                <a:gd name="T49" fmla="*/ 266 h 266"/>
                <a:gd name="T50" fmla="*/ 233 w 288"/>
                <a:gd name="T51" fmla="*/ 262 h 266"/>
                <a:gd name="T52" fmla="*/ 227 w 288"/>
                <a:gd name="T53" fmla="*/ 256 h 266"/>
                <a:gd name="T54" fmla="*/ 227 w 288"/>
                <a:gd name="T55" fmla="*/ 248 h 266"/>
                <a:gd name="T56" fmla="*/ 237 w 288"/>
                <a:gd name="T57" fmla="*/ 242 h 266"/>
                <a:gd name="T58" fmla="*/ 245 w 288"/>
                <a:gd name="T59" fmla="*/ 235 h 266"/>
                <a:gd name="T60" fmla="*/ 251 w 288"/>
                <a:gd name="T61" fmla="*/ 225 h 266"/>
                <a:gd name="T62" fmla="*/ 253 w 288"/>
                <a:gd name="T63" fmla="*/ 211 h 266"/>
                <a:gd name="T64" fmla="*/ 265 w 288"/>
                <a:gd name="T65" fmla="*/ 211 h 266"/>
                <a:gd name="T66" fmla="*/ 278 w 288"/>
                <a:gd name="T67" fmla="*/ 217 h 266"/>
                <a:gd name="T68" fmla="*/ 288 w 288"/>
                <a:gd name="T69" fmla="*/ 221 h 266"/>
                <a:gd name="T70" fmla="*/ 284 w 288"/>
                <a:gd name="T71" fmla="*/ 164 h 266"/>
                <a:gd name="T72" fmla="*/ 263 w 288"/>
                <a:gd name="T73" fmla="*/ 141 h 266"/>
                <a:gd name="T74" fmla="*/ 253 w 288"/>
                <a:gd name="T75" fmla="*/ 121 h 266"/>
                <a:gd name="T76" fmla="*/ 253 w 288"/>
                <a:gd name="T77" fmla="*/ 113 h 266"/>
                <a:gd name="T78" fmla="*/ 255 w 288"/>
                <a:gd name="T79" fmla="*/ 100 h 266"/>
                <a:gd name="T80" fmla="*/ 267 w 288"/>
                <a:gd name="T81" fmla="*/ 100 h 266"/>
                <a:gd name="T82" fmla="*/ 280 w 288"/>
                <a:gd name="T83" fmla="*/ 111 h 266"/>
                <a:gd name="T84" fmla="*/ 286 w 288"/>
                <a:gd name="T85" fmla="*/ 51 h 266"/>
                <a:gd name="T86" fmla="*/ 261 w 288"/>
                <a:gd name="T87" fmla="*/ 62 h 266"/>
                <a:gd name="T88" fmla="*/ 239 w 288"/>
                <a:gd name="T89" fmla="*/ 70 h 266"/>
                <a:gd name="T90" fmla="*/ 227 w 288"/>
                <a:gd name="T91" fmla="*/ 68 h 266"/>
                <a:gd name="T92" fmla="*/ 214 w 288"/>
                <a:gd name="T93" fmla="*/ 60 h 266"/>
                <a:gd name="T94" fmla="*/ 200 w 288"/>
                <a:gd name="T95" fmla="*/ 45 h 266"/>
                <a:gd name="T96" fmla="*/ 186 w 288"/>
                <a:gd name="T97" fmla="*/ 53 h 266"/>
                <a:gd name="T98" fmla="*/ 155 w 288"/>
                <a:gd name="T99" fmla="*/ 58 h 266"/>
                <a:gd name="T100" fmla="*/ 122 w 288"/>
                <a:gd name="T101" fmla="*/ 49 h 266"/>
                <a:gd name="T102" fmla="*/ 75 w 288"/>
                <a:gd name="T103" fmla="*/ 45 h 266"/>
                <a:gd name="T104" fmla="*/ 49 w 288"/>
                <a:gd name="T105" fmla="*/ 33 h 266"/>
                <a:gd name="T106" fmla="*/ 16 w 288"/>
                <a:gd name="T107" fmla="*/ 19 h 266"/>
                <a:gd name="T108" fmla="*/ 0 w 288"/>
                <a:gd name="T109" fmla="*/ 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 h="266">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71" y="266"/>
                  </a:lnTo>
                  <a:lnTo>
                    <a:pt x="171" y="266"/>
                  </a:lnTo>
                  <a:lnTo>
                    <a:pt x="173" y="266"/>
                  </a:lnTo>
                  <a:lnTo>
                    <a:pt x="182" y="266"/>
                  </a:lnTo>
                  <a:lnTo>
                    <a:pt x="192" y="266"/>
                  </a:lnTo>
                  <a:lnTo>
                    <a:pt x="202" y="266"/>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21"/>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88" y="49"/>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7" name="Freeform 237"/>
            <p:cNvSpPr>
              <a:spLocks/>
            </p:cNvSpPr>
            <p:nvPr/>
          </p:nvSpPr>
          <p:spPr bwMode="auto">
            <a:xfrm>
              <a:off x="9540875" y="3519488"/>
              <a:ext cx="528638" cy="490538"/>
            </a:xfrm>
            <a:custGeom>
              <a:avLst/>
              <a:gdLst>
                <a:gd name="T0" fmla="*/ 8 w 333"/>
                <a:gd name="T1" fmla="*/ 23 h 309"/>
                <a:gd name="T2" fmla="*/ 24 w 333"/>
                <a:gd name="T3" fmla="*/ 37 h 309"/>
                <a:gd name="T4" fmla="*/ 37 w 333"/>
                <a:gd name="T5" fmla="*/ 41 h 309"/>
                <a:gd name="T6" fmla="*/ 73 w 333"/>
                <a:gd name="T7" fmla="*/ 60 h 309"/>
                <a:gd name="T8" fmla="*/ 133 w 333"/>
                <a:gd name="T9" fmla="*/ 70 h 309"/>
                <a:gd name="T10" fmla="*/ 147 w 333"/>
                <a:gd name="T11" fmla="*/ 78 h 309"/>
                <a:gd name="T12" fmla="*/ 165 w 333"/>
                <a:gd name="T13" fmla="*/ 103 h 309"/>
                <a:gd name="T14" fmla="*/ 165 w 333"/>
                <a:gd name="T15" fmla="*/ 133 h 309"/>
                <a:gd name="T16" fmla="*/ 169 w 333"/>
                <a:gd name="T17" fmla="*/ 123 h 309"/>
                <a:gd name="T18" fmla="*/ 163 w 333"/>
                <a:gd name="T19" fmla="*/ 145 h 309"/>
                <a:gd name="T20" fmla="*/ 153 w 333"/>
                <a:gd name="T21" fmla="*/ 168 h 309"/>
                <a:gd name="T22" fmla="*/ 126 w 333"/>
                <a:gd name="T23" fmla="*/ 180 h 309"/>
                <a:gd name="T24" fmla="*/ 81 w 333"/>
                <a:gd name="T25" fmla="*/ 201 h 309"/>
                <a:gd name="T26" fmla="*/ 67 w 333"/>
                <a:gd name="T27" fmla="*/ 188 h 309"/>
                <a:gd name="T28" fmla="*/ 59 w 333"/>
                <a:gd name="T29" fmla="*/ 190 h 309"/>
                <a:gd name="T30" fmla="*/ 71 w 333"/>
                <a:gd name="T31" fmla="*/ 225 h 309"/>
                <a:gd name="T32" fmla="*/ 67 w 333"/>
                <a:gd name="T33" fmla="*/ 274 h 309"/>
                <a:gd name="T34" fmla="*/ 57 w 333"/>
                <a:gd name="T35" fmla="*/ 287 h 309"/>
                <a:gd name="T36" fmla="*/ 71 w 333"/>
                <a:gd name="T37" fmla="*/ 307 h 309"/>
                <a:gd name="T38" fmla="*/ 88 w 333"/>
                <a:gd name="T39" fmla="*/ 305 h 309"/>
                <a:gd name="T40" fmla="*/ 118 w 333"/>
                <a:gd name="T41" fmla="*/ 307 h 309"/>
                <a:gd name="T42" fmla="*/ 135 w 333"/>
                <a:gd name="T43" fmla="*/ 301 h 309"/>
                <a:gd name="T44" fmla="*/ 173 w 333"/>
                <a:gd name="T45" fmla="*/ 266 h 309"/>
                <a:gd name="T46" fmla="*/ 210 w 333"/>
                <a:gd name="T47" fmla="*/ 266 h 309"/>
                <a:gd name="T48" fmla="*/ 233 w 333"/>
                <a:gd name="T49" fmla="*/ 260 h 309"/>
                <a:gd name="T50" fmla="*/ 222 w 333"/>
                <a:gd name="T51" fmla="*/ 250 h 309"/>
                <a:gd name="T52" fmla="*/ 237 w 333"/>
                <a:gd name="T53" fmla="*/ 242 h 309"/>
                <a:gd name="T54" fmla="*/ 243 w 333"/>
                <a:gd name="T55" fmla="*/ 233 h 309"/>
                <a:gd name="T56" fmla="*/ 253 w 333"/>
                <a:gd name="T57" fmla="*/ 211 h 309"/>
                <a:gd name="T58" fmla="*/ 265 w 333"/>
                <a:gd name="T59" fmla="*/ 211 h 309"/>
                <a:gd name="T60" fmla="*/ 282 w 333"/>
                <a:gd name="T61" fmla="*/ 217 h 309"/>
                <a:gd name="T62" fmla="*/ 294 w 333"/>
                <a:gd name="T63" fmla="*/ 209 h 309"/>
                <a:gd name="T64" fmla="*/ 294 w 333"/>
                <a:gd name="T65" fmla="*/ 180 h 309"/>
                <a:gd name="T66" fmla="*/ 282 w 333"/>
                <a:gd name="T67" fmla="*/ 158 h 309"/>
                <a:gd name="T68" fmla="*/ 253 w 333"/>
                <a:gd name="T69" fmla="*/ 123 h 309"/>
                <a:gd name="T70" fmla="*/ 253 w 333"/>
                <a:gd name="T71" fmla="*/ 113 h 309"/>
                <a:gd name="T72" fmla="*/ 259 w 333"/>
                <a:gd name="T73" fmla="*/ 98 h 309"/>
                <a:gd name="T74" fmla="*/ 280 w 333"/>
                <a:gd name="T75" fmla="*/ 103 h 309"/>
                <a:gd name="T76" fmla="*/ 300 w 333"/>
                <a:gd name="T77" fmla="*/ 115 h 309"/>
                <a:gd name="T78" fmla="*/ 304 w 333"/>
                <a:gd name="T79" fmla="*/ 88 h 309"/>
                <a:gd name="T80" fmla="*/ 316 w 333"/>
                <a:gd name="T81" fmla="*/ 62 h 309"/>
                <a:gd name="T82" fmla="*/ 331 w 333"/>
                <a:gd name="T83" fmla="*/ 51 h 309"/>
                <a:gd name="T84" fmla="*/ 329 w 333"/>
                <a:gd name="T85" fmla="*/ 43 h 309"/>
                <a:gd name="T86" fmla="*/ 310 w 333"/>
                <a:gd name="T87" fmla="*/ 29 h 309"/>
                <a:gd name="T88" fmla="*/ 286 w 333"/>
                <a:gd name="T89" fmla="*/ 51 h 309"/>
                <a:gd name="T90" fmla="*/ 255 w 333"/>
                <a:gd name="T91" fmla="*/ 64 h 309"/>
                <a:gd name="T92" fmla="*/ 233 w 333"/>
                <a:gd name="T93" fmla="*/ 70 h 309"/>
                <a:gd name="T94" fmla="*/ 214 w 333"/>
                <a:gd name="T95" fmla="*/ 60 h 309"/>
                <a:gd name="T96" fmla="*/ 198 w 333"/>
                <a:gd name="T97" fmla="*/ 47 h 309"/>
                <a:gd name="T98" fmla="*/ 165 w 333"/>
                <a:gd name="T99" fmla="*/ 60 h 309"/>
                <a:gd name="T100" fmla="*/ 122 w 333"/>
                <a:gd name="T101" fmla="*/ 49 h 309"/>
                <a:gd name="T102" fmla="*/ 63 w 333"/>
                <a:gd name="T103" fmla="*/ 41 h 309"/>
                <a:gd name="T104" fmla="*/ 24 w 333"/>
                <a:gd name="T105" fmla="*/ 2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67" y="274"/>
                  </a:lnTo>
                  <a:lnTo>
                    <a:pt x="59" y="282"/>
                  </a:lnTo>
                  <a:lnTo>
                    <a:pt x="55" y="284"/>
                  </a:lnTo>
                  <a:lnTo>
                    <a:pt x="57" y="284"/>
                  </a:lnTo>
                  <a:lnTo>
                    <a:pt x="57" y="287"/>
                  </a:lnTo>
                  <a:lnTo>
                    <a:pt x="63" y="291"/>
                  </a:lnTo>
                  <a:lnTo>
                    <a:pt x="71" y="297"/>
                  </a:lnTo>
                  <a:lnTo>
                    <a:pt x="71" y="303"/>
                  </a:lnTo>
                  <a:lnTo>
                    <a:pt x="71" y="307"/>
                  </a:lnTo>
                  <a:lnTo>
                    <a:pt x="73" y="307"/>
                  </a:lnTo>
                  <a:lnTo>
                    <a:pt x="75" y="307"/>
                  </a:lnTo>
                  <a:lnTo>
                    <a:pt x="77" y="307"/>
                  </a:lnTo>
                  <a:lnTo>
                    <a:pt x="88" y="305"/>
                  </a:lnTo>
                  <a:lnTo>
                    <a:pt x="94" y="309"/>
                  </a:lnTo>
                  <a:lnTo>
                    <a:pt x="96" y="309"/>
                  </a:lnTo>
                  <a:lnTo>
                    <a:pt x="114" y="305"/>
                  </a:lnTo>
                  <a:lnTo>
                    <a:pt x="118" y="307"/>
                  </a:lnTo>
                  <a:lnTo>
                    <a:pt x="122" y="309"/>
                  </a:lnTo>
                  <a:lnTo>
                    <a:pt x="126" y="309"/>
                  </a:lnTo>
                  <a:lnTo>
                    <a:pt x="128" y="307"/>
                  </a:lnTo>
                  <a:lnTo>
                    <a:pt x="135" y="301"/>
                  </a:lnTo>
                  <a:lnTo>
                    <a:pt x="141" y="299"/>
                  </a:lnTo>
                  <a:lnTo>
                    <a:pt x="147" y="289"/>
                  </a:lnTo>
                  <a:lnTo>
                    <a:pt x="157" y="278"/>
                  </a:lnTo>
                  <a:lnTo>
                    <a:pt x="173" y="266"/>
                  </a:lnTo>
                  <a:lnTo>
                    <a:pt x="182" y="266"/>
                  </a:lnTo>
                  <a:lnTo>
                    <a:pt x="198" y="268"/>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19"/>
                  </a:lnTo>
                  <a:lnTo>
                    <a:pt x="290" y="215"/>
                  </a:lnTo>
                  <a:lnTo>
                    <a:pt x="294" y="209"/>
                  </a:lnTo>
                  <a:lnTo>
                    <a:pt x="298" y="203"/>
                  </a:lnTo>
                  <a:lnTo>
                    <a:pt x="298" y="195"/>
                  </a:lnTo>
                  <a:lnTo>
                    <a:pt x="296" y="188"/>
                  </a:lnTo>
                  <a:lnTo>
                    <a:pt x="294" y="180"/>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94" y="117"/>
                  </a:lnTo>
                  <a:lnTo>
                    <a:pt x="300" y="115"/>
                  </a:lnTo>
                  <a:lnTo>
                    <a:pt x="308" y="109"/>
                  </a:lnTo>
                  <a:lnTo>
                    <a:pt x="308" y="103"/>
                  </a:lnTo>
                  <a:lnTo>
                    <a:pt x="304" y="96"/>
                  </a:lnTo>
                  <a:lnTo>
                    <a:pt x="304" y="88"/>
                  </a:lnTo>
                  <a:lnTo>
                    <a:pt x="304" y="76"/>
                  </a:lnTo>
                  <a:lnTo>
                    <a:pt x="308" y="68"/>
                  </a:lnTo>
                  <a:lnTo>
                    <a:pt x="312" y="64"/>
                  </a:lnTo>
                  <a:lnTo>
                    <a:pt x="316" y="62"/>
                  </a:lnTo>
                  <a:lnTo>
                    <a:pt x="319" y="58"/>
                  </a:lnTo>
                  <a:lnTo>
                    <a:pt x="325" y="51"/>
                  </a:lnTo>
                  <a:lnTo>
                    <a:pt x="327" y="53"/>
                  </a:lnTo>
                  <a:lnTo>
                    <a:pt x="331" y="51"/>
                  </a:lnTo>
                  <a:lnTo>
                    <a:pt x="331" y="55"/>
                  </a:lnTo>
                  <a:lnTo>
                    <a:pt x="333" y="53"/>
                  </a:lnTo>
                  <a:lnTo>
                    <a:pt x="333" y="47"/>
                  </a:lnTo>
                  <a:lnTo>
                    <a:pt x="329" y="43"/>
                  </a:lnTo>
                  <a:lnTo>
                    <a:pt x="327" y="33"/>
                  </a:lnTo>
                  <a:lnTo>
                    <a:pt x="323" y="27"/>
                  </a:lnTo>
                  <a:lnTo>
                    <a:pt x="319" y="25"/>
                  </a:lnTo>
                  <a:lnTo>
                    <a:pt x="310" y="29"/>
                  </a:lnTo>
                  <a:lnTo>
                    <a:pt x="306" y="33"/>
                  </a:lnTo>
                  <a:lnTo>
                    <a:pt x="298" y="39"/>
                  </a:lnTo>
                  <a:lnTo>
                    <a:pt x="292" y="45"/>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9" name="Freeform 239"/>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0" name="Freeform 240"/>
            <p:cNvSpPr>
              <a:spLocks/>
            </p:cNvSpPr>
            <p:nvPr/>
          </p:nvSpPr>
          <p:spPr bwMode="auto">
            <a:xfrm>
              <a:off x="10066338" y="3857625"/>
              <a:ext cx="71438" cy="106363"/>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1" name="Freeform 241"/>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2" name="Freeform 242"/>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3" name="Freeform 243"/>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4" name="Freeform 244"/>
            <p:cNvSpPr>
              <a:spLocks/>
            </p:cNvSpPr>
            <p:nvPr/>
          </p:nvSpPr>
          <p:spPr bwMode="auto">
            <a:xfrm>
              <a:off x="9744075" y="4597400"/>
              <a:ext cx="584200" cy="428625"/>
            </a:xfrm>
            <a:custGeom>
              <a:avLst/>
              <a:gdLst>
                <a:gd name="T0" fmla="*/ 168 w 368"/>
                <a:gd name="T1" fmla="*/ 0 h 270"/>
                <a:gd name="T2" fmla="*/ 162 w 368"/>
                <a:gd name="T3" fmla="*/ 8 h 270"/>
                <a:gd name="T4" fmla="*/ 150 w 368"/>
                <a:gd name="T5" fmla="*/ 18 h 270"/>
                <a:gd name="T6" fmla="*/ 144 w 368"/>
                <a:gd name="T7" fmla="*/ 18 h 270"/>
                <a:gd name="T8" fmla="*/ 131 w 368"/>
                <a:gd name="T9" fmla="*/ 29 h 270"/>
                <a:gd name="T10" fmla="*/ 121 w 368"/>
                <a:gd name="T11" fmla="*/ 35 h 270"/>
                <a:gd name="T12" fmla="*/ 97 w 368"/>
                <a:gd name="T13" fmla="*/ 35 h 270"/>
                <a:gd name="T14" fmla="*/ 72 w 368"/>
                <a:gd name="T15" fmla="*/ 35 h 270"/>
                <a:gd name="T16" fmla="*/ 62 w 368"/>
                <a:gd name="T17" fmla="*/ 41 h 270"/>
                <a:gd name="T18" fmla="*/ 47 w 368"/>
                <a:gd name="T19" fmla="*/ 49 h 270"/>
                <a:gd name="T20" fmla="*/ 47 w 368"/>
                <a:gd name="T21" fmla="*/ 57 h 270"/>
                <a:gd name="T22" fmla="*/ 41 w 368"/>
                <a:gd name="T23" fmla="*/ 70 h 270"/>
                <a:gd name="T24" fmla="*/ 35 w 368"/>
                <a:gd name="T25" fmla="*/ 78 h 270"/>
                <a:gd name="T26" fmla="*/ 25 w 368"/>
                <a:gd name="T27" fmla="*/ 90 h 270"/>
                <a:gd name="T28" fmla="*/ 19 w 368"/>
                <a:gd name="T29" fmla="*/ 117 h 270"/>
                <a:gd name="T30" fmla="*/ 5 w 368"/>
                <a:gd name="T31" fmla="*/ 133 h 270"/>
                <a:gd name="T32" fmla="*/ 9 w 368"/>
                <a:gd name="T33" fmla="*/ 143 h 270"/>
                <a:gd name="T34" fmla="*/ 21 w 368"/>
                <a:gd name="T35" fmla="*/ 141 h 270"/>
                <a:gd name="T36" fmla="*/ 31 w 368"/>
                <a:gd name="T37" fmla="*/ 170 h 270"/>
                <a:gd name="T38" fmla="*/ 37 w 368"/>
                <a:gd name="T39" fmla="*/ 186 h 270"/>
                <a:gd name="T40" fmla="*/ 43 w 368"/>
                <a:gd name="T41" fmla="*/ 217 h 270"/>
                <a:gd name="T42" fmla="*/ 52 w 368"/>
                <a:gd name="T43" fmla="*/ 221 h 270"/>
                <a:gd name="T44" fmla="*/ 62 w 368"/>
                <a:gd name="T45" fmla="*/ 241 h 270"/>
                <a:gd name="T46" fmla="*/ 80 w 368"/>
                <a:gd name="T47" fmla="*/ 247 h 270"/>
                <a:gd name="T48" fmla="*/ 94 w 368"/>
                <a:gd name="T49" fmla="*/ 250 h 270"/>
                <a:gd name="T50" fmla="*/ 105 w 368"/>
                <a:gd name="T51" fmla="*/ 252 h 270"/>
                <a:gd name="T52" fmla="*/ 129 w 368"/>
                <a:gd name="T53" fmla="*/ 258 h 270"/>
                <a:gd name="T54" fmla="*/ 139 w 368"/>
                <a:gd name="T55" fmla="*/ 260 h 270"/>
                <a:gd name="T56" fmla="*/ 150 w 368"/>
                <a:gd name="T57" fmla="*/ 252 h 270"/>
                <a:gd name="T58" fmla="*/ 160 w 368"/>
                <a:gd name="T59" fmla="*/ 233 h 270"/>
                <a:gd name="T60" fmla="*/ 170 w 368"/>
                <a:gd name="T61" fmla="*/ 225 h 270"/>
                <a:gd name="T62" fmla="*/ 186 w 368"/>
                <a:gd name="T63" fmla="*/ 225 h 270"/>
                <a:gd name="T64" fmla="*/ 201 w 368"/>
                <a:gd name="T65" fmla="*/ 239 h 270"/>
                <a:gd name="T66" fmla="*/ 195 w 368"/>
                <a:gd name="T67" fmla="*/ 254 h 270"/>
                <a:gd name="T68" fmla="*/ 203 w 368"/>
                <a:gd name="T69" fmla="*/ 256 h 270"/>
                <a:gd name="T70" fmla="*/ 201 w 368"/>
                <a:gd name="T71" fmla="*/ 262 h 270"/>
                <a:gd name="T72" fmla="*/ 193 w 368"/>
                <a:gd name="T73" fmla="*/ 270 h 270"/>
                <a:gd name="T74" fmla="*/ 366 w 368"/>
                <a:gd name="T75" fmla="*/ 203 h 270"/>
                <a:gd name="T76" fmla="*/ 366 w 368"/>
                <a:gd name="T77" fmla="*/ 174 h 270"/>
                <a:gd name="T78" fmla="*/ 348 w 368"/>
                <a:gd name="T79" fmla="*/ 178 h 270"/>
                <a:gd name="T80" fmla="*/ 344 w 368"/>
                <a:gd name="T81" fmla="*/ 166 h 270"/>
                <a:gd name="T82" fmla="*/ 317 w 368"/>
                <a:gd name="T83" fmla="*/ 139 h 270"/>
                <a:gd name="T84" fmla="*/ 293 w 368"/>
                <a:gd name="T85" fmla="*/ 131 h 270"/>
                <a:gd name="T86" fmla="*/ 276 w 368"/>
                <a:gd name="T87" fmla="*/ 119 h 270"/>
                <a:gd name="T88" fmla="*/ 270 w 368"/>
                <a:gd name="T89" fmla="*/ 102 h 270"/>
                <a:gd name="T90" fmla="*/ 278 w 368"/>
                <a:gd name="T91" fmla="*/ 98 h 270"/>
                <a:gd name="T92" fmla="*/ 287 w 368"/>
                <a:gd name="T93" fmla="*/ 90 h 270"/>
                <a:gd name="T94" fmla="*/ 293 w 368"/>
                <a:gd name="T95" fmla="*/ 74 h 270"/>
                <a:gd name="T96" fmla="*/ 295 w 368"/>
                <a:gd name="T97" fmla="*/ 66 h 270"/>
                <a:gd name="T98" fmla="*/ 280 w 368"/>
                <a:gd name="T99" fmla="*/ 57 h 270"/>
                <a:gd name="T100" fmla="*/ 268 w 368"/>
                <a:gd name="T101" fmla="*/ 49 h 270"/>
                <a:gd name="T102" fmla="*/ 258 w 368"/>
                <a:gd name="T103" fmla="*/ 41 h 270"/>
                <a:gd name="T104" fmla="*/ 244 w 368"/>
                <a:gd name="T105" fmla="*/ 35 h 270"/>
                <a:gd name="T106" fmla="*/ 225 w 368"/>
                <a:gd name="T107" fmla="*/ 37 h 270"/>
                <a:gd name="T108" fmla="*/ 207 w 368"/>
                <a:gd name="T109" fmla="*/ 14 h 270"/>
                <a:gd name="T110" fmla="*/ 195 w 368"/>
                <a:gd name="T111" fmla="*/ 4 h 270"/>
                <a:gd name="T112" fmla="*/ 184 w 368"/>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8" h="270">
                  <a:moveTo>
                    <a:pt x="176" y="0"/>
                  </a:moveTo>
                  <a:lnTo>
                    <a:pt x="174" y="0"/>
                  </a:lnTo>
                  <a:lnTo>
                    <a:pt x="168" y="0"/>
                  </a:lnTo>
                  <a:lnTo>
                    <a:pt x="166" y="4"/>
                  </a:lnTo>
                  <a:lnTo>
                    <a:pt x="164" y="4"/>
                  </a:lnTo>
                  <a:lnTo>
                    <a:pt x="162" y="8"/>
                  </a:lnTo>
                  <a:lnTo>
                    <a:pt x="156" y="12"/>
                  </a:lnTo>
                  <a:lnTo>
                    <a:pt x="156" y="16"/>
                  </a:lnTo>
                  <a:lnTo>
                    <a:pt x="150" y="18"/>
                  </a:lnTo>
                  <a:lnTo>
                    <a:pt x="148" y="21"/>
                  </a:lnTo>
                  <a:lnTo>
                    <a:pt x="148" y="18"/>
                  </a:lnTo>
                  <a:lnTo>
                    <a:pt x="144" y="18"/>
                  </a:lnTo>
                  <a:lnTo>
                    <a:pt x="141" y="21"/>
                  </a:lnTo>
                  <a:lnTo>
                    <a:pt x="137" y="23"/>
                  </a:lnTo>
                  <a:lnTo>
                    <a:pt x="131" y="29"/>
                  </a:lnTo>
                  <a:lnTo>
                    <a:pt x="127" y="33"/>
                  </a:lnTo>
                  <a:lnTo>
                    <a:pt x="123" y="33"/>
                  </a:lnTo>
                  <a:lnTo>
                    <a:pt x="121" y="35"/>
                  </a:lnTo>
                  <a:lnTo>
                    <a:pt x="107" y="39"/>
                  </a:lnTo>
                  <a:lnTo>
                    <a:pt x="103" y="39"/>
                  </a:lnTo>
                  <a:lnTo>
                    <a:pt x="97" y="35"/>
                  </a:lnTo>
                  <a:lnTo>
                    <a:pt x="90" y="35"/>
                  </a:lnTo>
                  <a:lnTo>
                    <a:pt x="80" y="33"/>
                  </a:lnTo>
                  <a:lnTo>
                    <a:pt x="72" y="35"/>
                  </a:lnTo>
                  <a:lnTo>
                    <a:pt x="68" y="39"/>
                  </a:lnTo>
                  <a:lnTo>
                    <a:pt x="70" y="41"/>
                  </a:lnTo>
                  <a:lnTo>
                    <a:pt x="62" y="41"/>
                  </a:lnTo>
                  <a:lnTo>
                    <a:pt x="60" y="45"/>
                  </a:lnTo>
                  <a:lnTo>
                    <a:pt x="54" y="47"/>
                  </a:lnTo>
                  <a:lnTo>
                    <a:pt x="47" y="49"/>
                  </a:lnTo>
                  <a:lnTo>
                    <a:pt x="50" y="51"/>
                  </a:lnTo>
                  <a:lnTo>
                    <a:pt x="50" y="57"/>
                  </a:lnTo>
                  <a:lnTo>
                    <a:pt x="47" y="57"/>
                  </a:lnTo>
                  <a:lnTo>
                    <a:pt x="45" y="59"/>
                  </a:lnTo>
                  <a:lnTo>
                    <a:pt x="45" y="68"/>
                  </a:lnTo>
                  <a:lnTo>
                    <a:pt x="41" y="70"/>
                  </a:lnTo>
                  <a:lnTo>
                    <a:pt x="37" y="70"/>
                  </a:lnTo>
                  <a:lnTo>
                    <a:pt x="37" y="72"/>
                  </a:lnTo>
                  <a:lnTo>
                    <a:pt x="35" y="78"/>
                  </a:lnTo>
                  <a:lnTo>
                    <a:pt x="35" y="82"/>
                  </a:lnTo>
                  <a:lnTo>
                    <a:pt x="35" y="86"/>
                  </a:lnTo>
                  <a:lnTo>
                    <a:pt x="25" y="90"/>
                  </a:lnTo>
                  <a:lnTo>
                    <a:pt x="25" y="92"/>
                  </a:lnTo>
                  <a:lnTo>
                    <a:pt x="17" y="106"/>
                  </a:lnTo>
                  <a:lnTo>
                    <a:pt x="19" y="117"/>
                  </a:lnTo>
                  <a:lnTo>
                    <a:pt x="13" y="121"/>
                  </a:lnTo>
                  <a:lnTo>
                    <a:pt x="7" y="131"/>
                  </a:lnTo>
                  <a:lnTo>
                    <a:pt x="5" y="133"/>
                  </a:lnTo>
                  <a:lnTo>
                    <a:pt x="0" y="135"/>
                  </a:lnTo>
                  <a:lnTo>
                    <a:pt x="7" y="139"/>
                  </a:lnTo>
                  <a:lnTo>
                    <a:pt x="9" y="143"/>
                  </a:lnTo>
                  <a:lnTo>
                    <a:pt x="13" y="143"/>
                  </a:lnTo>
                  <a:lnTo>
                    <a:pt x="19" y="141"/>
                  </a:lnTo>
                  <a:lnTo>
                    <a:pt x="21" y="141"/>
                  </a:lnTo>
                  <a:lnTo>
                    <a:pt x="27" y="162"/>
                  </a:lnTo>
                  <a:lnTo>
                    <a:pt x="29" y="166"/>
                  </a:lnTo>
                  <a:lnTo>
                    <a:pt x="31" y="170"/>
                  </a:lnTo>
                  <a:lnTo>
                    <a:pt x="33" y="172"/>
                  </a:lnTo>
                  <a:lnTo>
                    <a:pt x="39" y="176"/>
                  </a:lnTo>
                  <a:lnTo>
                    <a:pt x="37" y="186"/>
                  </a:lnTo>
                  <a:lnTo>
                    <a:pt x="41" y="200"/>
                  </a:lnTo>
                  <a:lnTo>
                    <a:pt x="41" y="205"/>
                  </a:lnTo>
                  <a:lnTo>
                    <a:pt x="43" y="217"/>
                  </a:lnTo>
                  <a:lnTo>
                    <a:pt x="45" y="221"/>
                  </a:lnTo>
                  <a:lnTo>
                    <a:pt x="52" y="219"/>
                  </a:lnTo>
                  <a:lnTo>
                    <a:pt x="52" y="221"/>
                  </a:lnTo>
                  <a:lnTo>
                    <a:pt x="54" y="233"/>
                  </a:lnTo>
                  <a:lnTo>
                    <a:pt x="62" y="241"/>
                  </a:lnTo>
                  <a:lnTo>
                    <a:pt x="62" y="241"/>
                  </a:lnTo>
                  <a:lnTo>
                    <a:pt x="72" y="243"/>
                  </a:lnTo>
                  <a:lnTo>
                    <a:pt x="74" y="245"/>
                  </a:lnTo>
                  <a:lnTo>
                    <a:pt x="80" y="247"/>
                  </a:lnTo>
                  <a:lnTo>
                    <a:pt x="82" y="250"/>
                  </a:lnTo>
                  <a:lnTo>
                    <a:pt x="88" y="250"/>
                  </a:lnTo>
                  <a:lnTo>
                    <a:pt x="94" y="250"/>
                  </a:lnTo>
                  <a:lnTo>
                    <a:pt x="99" y="250"/>
                  </a:lnTo>
                  <a:lnTo>
                    <a:pt x="103" y="252"/>
                  </a:lnTo>
                  <a:lnTo>
                    <a:pt x="105" y="252"/>
                  </a:lnTo>
                  <a:lnTo>
                    <a:pt x="113" y="247"/>
                  </a:lnTo>
                  <a:lnTo>
                    <a:pt x="115" y="250"/>
                  </a:lnTo>
                  <a:lnTo>
                    <a:pt x="129" y="258"/>
                  </a:lnTo>
                  <a:lnTo>
                    <a:pt x="133" y="256"/>
                  </a:lnTo>
                  <a:lnTo>
                    <a:pt x="135" y="258"/>
                  </a:lnTo>
                  <a:lnTo>
                    <a:pt x="139" y="260"/>
                  </a:lnTo>
                  <a:lnTo>
                    <a:pt x="144" y="260"/>
                  </a:lnTo>
                  <a:lnTo>
                    <a:pt x="148" y="256"/>
                  </a:lnTo>
                  <a:lnTo>
                    <a:pt x="150" y="252"/>
                  </a:lnTo>
                  <a:lnTo>
                    <a:pt x="156" y="243"/>
                  </a:lnTo>
                  <a:lnTo>
                    <a:pt x="158" y="239"/>
                  </a:lnTo>
                  <a:lnTo>
                    <a:pt x="160" y="233"/>
                  </a:lnTo>
                  <a:lnTo>
                    <a:pt x="164" y="233"/>
                  </a:lnTo>
                  <a:lnTo>
                    <a:pt x="168" y="229"/>
                  </a:lnTo>
                  <a:lnTo>
                    <a:pt x="170" y="225"/>
                  </a:lnTo>
                  <a:lnTo>
                    <a:pt x="178" y="225"/>
                  </a:lnTo>
                  <a:lnTo>
                    <a:pt x="182" y="225"/>
                  </a:lnTo>
                  <a:lnTo>
                    <a:pt x="186" y="225"/>
                  </a:lnTo>
                  <a:lnTo>
                    <a:pt x="191" y="227"/>
                  </a:lnTo>
                  <a:lnTo>
                    <a:pt x="199" y="235"/>
                  </a:lnTo>
                  <a:lnTo>
                    <a:pt x="201" y="239"/>
                  </a:lnTo>
                  <a:lnTo>
                    <a:pt x="203" y="243"/>
                  </a:lnTo>
                  <a:lnTo>
                    <a:pt x="199" y="247"/>
                  </a:lnTo>
                  <a:lnTo>
                    <a:pt x="195" y="254"/>
                  </a:lnTo>
                  <a:lnTo>
                    <a:pt x="197" y="256"/>
                  </a:lnTo>
                  <a:lnTo>
                    <a:pt x="201" y="254"/>
                  </a:lnTo>
                  <a:lnTo>
                    <a:pt x="203" y="256"/>
                  </a:lnTo>
                  <a:lnTo>
                    <a:pt x="205" y="258"/>
                  </a:lnTo>
                  <a:lnTo>
                    <a:pt x="203" y="260"/>
                  </a:lnTo>
                  <a:lnTo>
                    <a:pt x="201" y="262"/>
                  </a:lnTo>
                  <a:lnTo>
                    <a:pt x="199" y="264"/>
                  </a:lnTo>
                  <a:lnTo>
                    <a:pt x="193" y="268"/>
                  </a:lnTo>
                  <a:lnTo>
                    <a:pt x="193" y="270"/>
                  </a:lnTo>
                  <a:lnTo>
                    <a:pt x="368" y="270"/>
                  </a:lnTo>
                  <a:lnTo>
                    <a:pt x="368" y="203"/>
                  </a:lnTo>
                  <a:lnTo>
                    <a:pt x="366" y="203"/>
                  </a:lnTo>
                  <a:lnTo>
                    <a:pt x="368" y="198"/>
                  </a:lnTo>
                  <a:lnTo>
                    <a:pt x="368" y="174"/>
                  </a:lnTo>
                  <a:lnTo>
                    <a:pt x="366" y="174"/>
                  </a:lnTo>
                  <a:lnTo>
                    <a:pt x="364" y="172"/>
                  </a:lnTo>
                  <a:lnTo>
                    <a:pt x="354" y="178"/>
                  </a:lnTo>
                  <a:lnTo>
                    <a:pt x="348" y="178"/>
                  </a:lnTo>
                  <a:lnTo>
                    <a:pt x="342" y="172"/>
                  </a:lnTo>
                  <a:lnTo>
                    <a:pt x="346" y="168"/>
                  </a:lnTo>
                  <a:lnTo>
                    <a:pt x="344" y="166"/>
                  </a:lnTo>
                  <a:lnTo>
                    <a:pt x="340" y="162"/>
                  </a:lnTo>
                  <a:lnTo>
                    <a:pt x="329" y="155"/>
                  </a:lnTo>
                  <a:lnTo>
                    <a:pt x="317" y="139"/>
                  </a:lnTo>
                  <a:lnTo>
                    <a:pt x="313" y="137"/>
                  </a:lnTo>
                  <a:lnTo>
                    <a:pt x="311" y="137"/>
                  </a:lnTo>
                  <a:lnTo>
                    <a:pt x="293" y="131"/>
                  </a:lnTo>
                  <a:lnTo>
                    <a:pt x="285" y="125"/>
                  </a:lnTo>
                  <a:lnTo>
                    <a:pt x="280" y="123"/>
                  </a:lnTo>
                  <a:lnTo>
                    <a:pt x="276" y="119"/>
                  </a:lnTo>
                  <a:lnTo>
                    <a:pt x="274" y="113"/>
                  </a:lnTo>
                  <a:lnTo>
                    <a:pt x="276" y="104"/>
                  </a:lnTo>
                  <a:lnTo>
                    <a:pt x="270" y="102"/>
                  </a:lnTo>
                  <a:lnTo>
                    <a:pt x="266" y="100"/>
                  </a:lnTo>
                  <a:lnTo>
                    <a:pt x="270" y="96"/>
                  </a:lnTo>
                  <a:lnTo>
                    <a:pt x="278" y="98"/>
                  </a:lnTo>
                  <a:lnTo>
                    <a:pt x="289" y="96"/>
                  </a:lnTo>
                  <a:lnTo>
                    <a:pt x="289" y="94"/>
                  </a:lnTo>
                  <a:lnTo>
                    <a:pt x="287" y="90"/>
                  </a:lnTo>
                  <a:lnTo>
                    <a:pt x="280" y="86"/>
                  </a:lnTo>
                  <a:lnTo>
                    <a:pt x="285" y="82"/>
                  </a:lnTo>
                  <a:lnTo>
                    <a:pt x="293" y="74"/>
                  </a:lnTo>
                  <a:lnTo>
                    <a:pt x="291" y="70"/>
                  </a:lnTo>
                  <a:lnTo>
                    <a:pt x="293" y="68"/>
                  </a:lnTo>
                  <a:lnTo>
                    <a:pt x="295" y="66"/>
                  </a:lnTo>
                  <a:lnTo>
                    <a:pt x="291" y="63"/>
                  </a:lnTo>
                  <a:lnTo>
                    <a:pt x="287" y="59"/>
                  </a:lnTo>
                  <a:lnTo>
                    <a:pt x="280" y="57"/>
                  </a:lnTo>
                  <a:lnTo>
                    <a:pt x="278" y="51"/>
                  </a:lnTo>
                  <a:lnTo>
                    <a:pt x="270" y="47"/>
                  </a:lnTo>
                  <a:lnTo>
                    <a:pt x="268" y="49"/>
                  </a:lnTo>
                  <a:lnTo>
                    <a:pt x="262" y="43"/>
                  </a:lnTo>
                  <a:lnTo>
                    <a:pt x="258" y="43"/>
                  </a:lnTo>
                  <a:lnTo>
                    <a:pt x="258" y="41"/>
                  </a:lnTo>
                  <a:lnTo>
                    <a:pt x="256" y="41"/>
                  </a:lnTo>
                  <a:lnTo>
                    <a:pt x="250" y="41"/>
                  </a:lnTo>
                  <a:lnTo>
                    <a:pt x="244" y="35"/>
                  </a:lnTo>
                  <a:lnTo>
                    <a:pt x="240" y="35"/>
                  </a:lnTo>
                  <a:lnTo>
                    <a:pt x="229" y="39"/>
                  </a:lnTo>
                  <a:lnTo>
                    <a:pt x="225" y="37"/>
                  </a:lnTo>
                  <a:lnTo>
                    <a:pt x="219" y="27"/>
                  </a:lnTo>
                  <a:lnTo>
                    <a:pt x="215" y="27"/>
                  </a:lnTo>
                  <a:lnTo>
                    <a:pt x="207" y="14"/>
                  </a:lnTo>
                  <a:lnTo>
                    <a:pt x="205" y="12"/>
                  </a:lnTo>
                  <a:lnTo>
                    <a:pt x="203" y="10"/>
                  </a:lnTo>
                  <a:lnTo>
                    <a:pt x="195" y="4"/>
                  </a:lnTo>
                  <a:lnTo>
                    <a:pt x="195" y="2"/>
                  </a:lnTo>
                  <a:lnTo>
                    <a:pt x="186" y="4"/>
                  </a:lnTo>
                  <a:lnTo>
                    <a:pt x="184" y="0"/>
                  </a:lnTo>
                  <a:lnTo>
                    <a:pt x="178" y="0"/>
                  </a:lnTo>
                  <a:lnTo>
                    <a:pt x="1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5" name="Freeform 245"/>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6" name="Freeform 246"/>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7" name="Freeform 247"/>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8" name="Freeform 248"/>
            <p:cNvSpPr>
              <a:spLocks/>
            </p:cNvSpPr>
            <p:nvPr/>
          </p:nvSpPr>
          <p:spPr bwMode="auto">
            <a:xfrm>
              <a:off x="10017125" y="4957763"/>
              <a:ext cx="42863" cy="58738"/>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9" name="Freeform 249"/>
            <p:cNvSpPr>
              <a:spLocks/>
            </p:cNvSpPr>
            <p:nvPr/>
          </p:nvSpPr>
          <p:spPr bwMode="auto">
            <a:xfrm>
              <a:off x="10007600" y="4979988"/>
              <a:ext cx="12700" cy="9525"/>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0" name="Freeform 250"/>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1" name="Freeform 251"/>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2" name="Freeform 252"/>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3" name="Freeform 253"/>
            <p:cNvSpPr>
              <a:spLocks/>
            </p:cNvSpPr>
            <p:nvPr/>
          </p:nvSpPr>
          <p:spPr bwMode="auto">
            <a:xfrm>
              <a:off x="9609138" y="4267200"/>
              <a:ext cx="333375" cy="327025"/>
            </a:xfrm>
            <a:custGeom>
              <a:avLst/>
              <a:gdLst>
                <a:gd name="T0" fmla="*/ 124 w 210"/>
                <a:gd name="T1" fmla="*/ 6 h 206"/>
                <a:gd name="T2" fmla="*/ 118 w 210"/>
                <a:gd name="T3" fmla="*/ 8 h 206"/>
                <a:gd name="T4" fmla="*/ 110 w 210"/>
                <a:gd name="T5" fmla="*/ 12 h 206"/>
                <a:gd name="T6" fmla="*/ 108 w 210"/>
                <a:gd name="T7" fmla="*/ 14 h 206"/>
                <a:gd name="T8" fmla="*/ 102 w 210"/>
                <a:gd name="T9" fmla="*/ 14 h 206"/>
                <a:gd name="T10" fmla="*/ 98 w 210"/>
                <a:gd name="T11" fmla="*/ 14 h 206"/>
                <a:gd name="T12" fmla="*/ 90 w 210"/>
                <a:gd name="T13" fmla="*/ 16 h 206"/>
                <a:gd name="T14" fmla="*/ 85 w 210"/>
                <a:gd name="T15" fmla="*/ 20 h 206"/>
                <a:gd name="T16" fmla="*/ 77 w 210"/>
                <a:gd name="T17" fmla="*/ 16 h 206"/>
                <a:gd name="T18" fmla="*/ 73 w 210"/>
                <a:gd name="T19" fmla="*/ 30 h 206"/>
                <a:gd name="T20" fmla="*/ 83 w 210"/>
                <a:gd name="T21" fmla="*/ 34 h 206"/>
                <a:gd name="T22" fmla="*/ 90 w 210"/>
                <a:gd name="T23" fmla="*/ 42 h 206"/>
                <a:gd name="T24" fmla="*/ 79 w 210"/>
                <a:gd name="T25" fmla="*/ 49 h 206"/>
                <a:gd name="T26" fmla="*/ 73 w 210"/>
                <a:gd name="T27" fmla="*/ 49 h 206"/>
                <a:gd name="T28" fmla="*/ 55 w 210"/>
                <a:gd name="T29" fmla="*/ 51 h 206"/>
                <a:gd name="T30" fmla="*/ 51 w 210"/>
                <a:gd name="T31" fmla="*/ 51 h 206"/>
                <a:gd name="T32" fmla="*/ 34 w 210"/>
                <a:gd name="T33" fmla="*/ 47 h 206"/>
                <a:gd name="T34" fmla="*/ 28 w 210"/>
                <a:gd name="T35" fmla="*/ 42 h 206"/>
                <a:gd name="T36" fmla="*/ 12 w 210"/>
                <a:gd name="T37" fmla="*/ 49 h 206"/>
                <a:gd name="T38" fmla="*/ 6 w 210"/>
                <a:gd name="T39" fmla="*/ 59 h 206"/>
                <a:gd name="T40" fmla="*/ 0 w 210"/>
                <a:gd name="T41" fmla="*/ 65 h 206"/>
                <a:gd name="T42" fmla="*/ 8 w 210"/>
                <a:gd name="T43" fmla="*/ 67 h 206"/>
                <a:gd name="T44" fmla="*/ 22 w 210"/>
                <a:gd name="T45" fmla="*/ 75 h 206"/>
                <a:gd name="T46" fmla="*/ 49 w 210"/>
                <a:gd name="T47" fmla="*/ 81 h 206"/>
                <a:gd name="T48" fmla="*/ 61 w 210"/>
                <a:gd name="T49" fmla="*/ 73 h 206"/>
                <a:gd name="T50" fmla="*/ 59 w 210"/>
                <a:gd name="T51" fmla="*/ 85 h 206"/>
                <a:gd name="T52" fmla="*/ 55 w 210"/>
                <a:gd name="T53" fmla="*/ 96 h 206"/>
                <a:gd name="T54" fmla="*/ 67 w 210"/>
                <a:gd name="T55" fmla="*/ 102 h 206"/>
                <a:gd name="T56" fmla="*/ 71 w 210"/>
                <a:gd name="T57" fmla="*/ 106 h 206"/>
                <a:gd name="T58" fmla="*/ 81 w 210"/>
                <a:gd name="T59" fmla="*/ 94 h 206"/>
                <a:gd name="T60" fmla="*/ 102 w 210"/>
                <a:gd name="T61" fmla="*/ 104 h 206"/>
                <a:gd name="T62" fmla="*/ 106 w 210"/>
                <a:gd name="T63" fmla="*/ 114 h 206"/>
                <a:gd name="T64" fmla="*/ 102 w 210"/>
                <a:gd name="T65" fmla="*/ 124 h 206"/>
                <a:gd name="T66" fmla="*/ 90 w 210"/>
                <a:gd name="T67" fmla="*/ 130 h 206"/>
                <a:gd name="T68" fmla="*/ 94 w 210"/>
                <a:gd name="T69" fmla="*/ 134 h 206"/>
                <a:gd name="T70" fmla="*/ 102 w 210"/>
                <a:gd name="T71" fmla="*/ 137 h 206"/>
                <a:gd name="T72" fmla="*/ 106 w 210"/>
                <a:gd name="T73" fmla="*/ 145 h 206"/>
                <a:gd name="T74" fmla="*/ 114 w 210"/>
                <a:gd name="T75" fmla="*/ 145 h 206"/>
                <a:gd name="T76" fmla="*/ 120 w 210"/>
                <a:gd name="T77" fmla="*/ 159 h 206"/>
                <a:gd name="T78" fmla="*/ 124 w 210"/>
                <a:gd name="T79" fmla="*/ 165 h 206"/>
                <a:gd name="T80" fmla="*/ 126 w 210"/>
                <a:gd name="T81" fmla="*/ 179 h 206"/>
                <a:gd name="T82" fmla="*/ 124 w 210"/>
                <a:gd name="T83" fmla="*/ 192 h 206"/>
                <a:gd name="T84" fmla="*/ 128 w 210"/>
                <a:gd name="T85" fmla="*/ 204 h 206"/>
                <a:gd name="T86" fmla="*/ 128 w 210"/>
                <a:gd name="T87" fmla="*/ 206 h 206"/>
                <a:gd name="T88" fmla="*/ 210 w 210"/>
                <a:gd name="T89" fmla="*/ 122 h 206"/>
                <a:gd name="T90" fmla="*/ 210 w 210"/>
                <a:gd name="T91" fmla="*/ 114 h 206"/>
                <a:gd name="T92" fmla="*/ 208 w 210"/>
                <a:gd name="T93" fmla="*/ 100 h 206"/>
                <a:gd name="T94" fmla="*/ 210 w 210"/>
                <a:gd name="T95" fmla="*/ 94 h 206"/>
                <a:gd name="T96" fmla="*/ 210 w 210"/>
                <a:gd name="T97" fmla="*/ 26 h 206"/>
                <a:gd name="T98" fmla="*/ 204 w 210"/>
                <a:gd name="T99" fmla="*/ 24 h 206"/>
                <a:gd name="T100" fmla="*/ 200 w 210"/>
                <a:gd name="T101" fmla="*/ 26 h 206"/>
                <a:gd name="T102" fmla="*/ 196 w 210"/>
                <a:gd name="T103" fmla="*/ 20 h 206"/>
                <a:gd name="T104" fmla="*/ 190 w 210"/>
                <a:gd name="T105" fmla="*/ 18 h 206"/>
                <a:gd name="T106" fmla="*/ 179 w 210"/>
                <a:gd name="T107" fmla="*/ 18 h 206"/>
                <a:gd name="T108" fmla="*/ 175 w 210"/>
                <a:gd name="T109" fmla="*/ 20 h 206"/>
                <a:gd name="T110" fmla="*/ 171 w 210"/>
                <a:gd name="T111" fmla="*/ 16 h 206"/>
                <a:gd name="T112" fmla="*/ 169 w 210"/>
                <a:gd name="T113" fmla="*/ 14 h 206"/>
                <a:gd name="T114" fmla="*/ 167 w 210"/>
                <a:gd name="T115" fmla="*/ 12 h 206"/>
                <a:gd name="T116" fmla="*/ 151 w 210"/>
                <a:gd name="T117" fmla="*/ 4 h 206"/>
                <a:gd name="T118" fmla="*/ 143 w 210"/>
                <a:gd name="T119" fmla="*/ 2 h 206"/>
                <a:gd name="T120" fmla="*/ 130 w 210"/>
                <a:gd name="T121" fmla="*/ 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06">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6"/>
                  </a:lnTo>
                  <a:lnTo>
                    <a:pt x="210" y="206"/>
                  </a:lnTo>
                  <a:lnTo>
                    <a:pt x="210" y="122"/>
                  </a:lnTo>
                  <a:lnTo>
                    <a:pt x="208" y="116"/>
                  </a:lnTo>
                  <a:lnTo>
                    <a:pt x="210" y="114"/>
                  </a:lnTo>
                  <a:lnTo>
                    <a:pt x="210" y="104"/>
                  </a:lnTo>
                  <a:lnTo>
                    <a:pt x="208" y="100"/>
                  </a:lnTo>
                  <a:lnTo>
                    <a:pt x="210" y="96"/>
                  </a:lnTo>
                  <a:lnTo>
                    <a:pt x="210" y="94"/>
                  </a:lnTo>
                  <a:lnTo>
                    <a:pt x="210" y="94"/>
                  </a:lnTo>
                  <a:lnTo>
                    <a:pt x="210"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4" name="Freeform 254"/>
            <p:cNvSpPr>
              <a:spLocks/>
            </p:cNvSpPr>
            <p:nvPr/>
          </p:nvSpPr>
          <p:spPr bwMode="auto">
            <a:xfrm>
              <a:off x="9609138" y="4267200"/>
              <a:ext cx="404813" cy="407988"/>
            </a:xfrm>
            <a:custGeom>
              <a:avLst/>
              <a:gdLst>
                <a:gd name="T0" fmla="*/ 118 w 255"/>
                <a:gd name="T1" fmla="*/ 8 h 257"/>
                <a:gd name="T2" fmla="*/ 108 w 255"/>
                <a:gd name="T3" fmla="*/ 14 h 257"/>
                <a:gd name="T4" fmla="*/ 98 w 255"/>
                <a:gd name="T5" fmla="*/ 14 h 257"/>
                <a:gd name="T6" fmla="*/ 85 w 255"/>
                <a:gd name="T7" fmla="*/ 20 h 257"/>
                <a:gd name="T8" fmla="*/ 73 w 255"/>
                <a:gd name="T9" fmla="*/ 30 h 257"/>
                <a:gd name="T10" fmla="*/ 90 w 255"/>
                <a:gd name="T11" fmla="*/ 42 h 257"/>
                <a:gd name="T12" fmla="*/ 73 w 255"/>
                <a:gd name="T13" fmla="*/ 49 h 257"/>
                <a:gd name="T14" fmla="*/ 51 w 255"/>
                <a:gd name="T15" fmla="*/ 51 h 257"/>
                <a:gd name="T16" fmla="*/ 28 w 255"/>
                <a:gd name="T17" fmla="*/ 42 h 257"/>
                <a:gd name="T18" fmla="*/ 6 w 255"/>
                <a:gd name="T19" fmla="*/ 59 h 257"/>
                <a:gd name="T20" fmla="*/ 8 w 255"/>
                <a:gd name="T21" fmla="*/ 67 h 257"/>
                <a:gd name="T22" fmla="*/ 49 w 255"/>
                <a:gd name="T23" fmla="*/ 81 h 257"/>
                <a:gd name="T24" fmla="*/ 59 w 255"/>
                <a:gd name="T25" fmla="*/ 85 h 257"/>
                <a:gd name="T26" fmla="*/ 67 w 255"/>
                <a:gd name="T27" fmla="*/ 102 h 257"/>
                <a:gd name="T28" fmla="*/ 81 w 255"/>
                <a:gd name="T29" fmla="*/ 94 h 257"/>
                <a:gd name="T30" fmla="*/ 106 w 255"/>
                <a:gd name="T31" fmla="*/ 114 h 257"/>
                <a:gd name="T32" fmla="*/ 90 w 255"/>
                <a:gd name="T33" fmla="*/ 130 h 257"/>
                <a:gd name="T34" fmla="*/ 102 w 255"/>
                <a:gd name="T35" fmla="*/ 137 h 257"/>
                <a:gd name="T36" fmla="*/ 114 w 255"/>
                <a:gd name="T37" fmla="*/ 145 h 257"/>
                <a:gd name="T38" fmla="*/ 124 w 255"/>
                <a:gd name="T39" fmla="*/ 165 h 257"/>
                <a:gd name="T40" fmla="*/ 124 w 255"/>
                <a:gd name="T41" fmla="*/ 192 h 257"/>
                <a:gd name="T42" fmla="*/ 128 w 255"/>
                <a:gd name="T43" fmla="*/ 208 h 257"/>
                <a:gd name="T44" fmla="*/ 124 w 255"/>
                <a:gd name="T45" fmla="*/ 222 h 257"/>
                <a:gd name="T46" fmla="*/ 104 w 255"/>
                <a:gd name="T47" fmla="*/ 222 h 257"/>
                <a:gd name="T48" fmla="*/ 114 w 255"/>
                <a:gd name="T49" fmla="*/ 235 h 257"/>
                <a:gd name="T50" fmla="*/ 126 w 255"/>
                <a:gd name="T51" fmla="*/ 249 h 257"/>
                <a:gd name="T52" fmla="*/ 145 w 255"/>
                <a:gd name="T53" fmla="*/ 253 h 257"/>
                <a:gd name="T54" fmla="*/ 157 w 255"/>
                <a:gd name="T55" fmla="*/ 243 h 257"/>
                <a:gd name="T56" fmla="*/ 188 w 255"/>
                <a:gd name="T57" fmla="*/ 247 h 257"/>
                <a:gd name="T58" fmla="*/ 212 w 255"/>
                <a:gd name="T59" fmla="*/ 241 h 257"/>
                <a:gd name="T60" fmla="*/ 229 w 255"/>
                <a:gd name="T61" fmla="*/ 226 h 257"/>
                <a:gd name="T62" fmla="*/ 241 w 255"/>
                <a:gd name="T63" fmla="*/ 224 h 257"/>
                <a:gd name="T64" fmla="*/ 251 w 255"/>
                <a:gd name="T65" fmla="*/ 212 h 257"/>
                <a:gd name="T66" fmla="*/ 247 w 255"/>
                <a:gd name="T67" fmla="*/ 198 h 257"/>
                <a:gd name="T68" fmla="*/ 253 w 255"/>
                <a:gd name="T69" fmla="*/ 175 h 257"/>
                <a:gd name="T70" fmla="*/ 247 w 255"/>
                <a:gd name="T71" fmla="*/ 161 h 257"/>
                <a:gd name="T72" fmla="*/ 226 w 255"/>
                <a:gd name="T73" fmla="*/ 141 h 257"/>
                <a:gd name="T74" fmla="*/ 208 w 255"/>
                <a:gd name="T75" fmla="*/ 116 h 257"/>
                <a:gd name="T76" fmla="*/ 208 w 255"/>
                <a:gd name="T77" fmla="*/ 100 h 257"/>
                <a:gd name="T78" fmla="*/ 222 w 255"/>
                <a:gd name="T79" fmla="*/ 83 h 257"/>
                <a:gd name="T80" fmla="*/ 222 w 255"/>
                <a:gd name="T81" fmla="*/ 67 h 257"/>
                <a:gd name="T82" fmla="*/ 231 w 255"/>
                <a:gd name="T83" fmla="*/ 51 h 257"/>
                <a:gd name="T84" fmla="*/ 237 w 255"/>
                <a:gd name="T85" fmla="*/ 32 h 257"/>
                <a:gd name="T86" fmla="*/ 231 w 255"/>
                <a:gd name="T87" fmla="*/ 24 h 257"/>
                <a:gd name="T88" fmla="*/ 222 w 255"/>
                <a:gd name="T89" fmla="*/ 24 h 257"/>
                <a:gd name="T90" fmla="*/ 214 w 255"/>
                <a:gd name="T91" fmla="*/ 22 h 257"/>
                <a:gd name="T92" fmla="*/ 204 w 255"/>
                <a:gd name="T93" fmla="*/ 24 h 257"/>
                <a:gd name="T94" fmla="*/ 196 w 255"/>
                <a:gd name="T95" fmla="*/ 20 h 257"/>
                <a:gd name="T96" fmla="*/ 179 w 255"/>
                <a:gd name="T97" fmla="*/ 18 h 257"/>
                <a:gd name="T98" fmla="*/ 171 w 255"/>
                <a:gd name="T99" fmla="*/ 16 h 257"/>
                <a:gd name="T100" fmla="*/ 167 w 255"/>
                <a:gd name="T101" fmla="*/ 12 h 257"/>
                <a:gd name="T102" fmla="*/ 143 w 255"/>
                <a:gd name="T103" fmla="*/ 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8"/>
                  </a:lnTo>
                  <a:lnTo>
                    <a:pt x="124" y="210"/>
                  </a:lnTo>
                  <a:lnTo>
                    <a:pt x="124" y="216"/>
                  </a:lnTo>
                  <a:lnTo>
                    <a:pt x="124" y="220"/>
                  </a:lnTo>
                  <a:lnTo>
                    <a:pt x="124" y="222"/>
                  </a:lnTo>
                  <a:lnTo>
                    <a:pt x="118" y="220"/>
                  </a:lnTo>
                  <a:lnTo>
                    <a:pt x="116" y="220"/>
                  </a:lnTo>
                  <a:lnTo>
                    <a:pt x="112" y="218"/>
                  </a:lnTo>
                  <a:lnTo>
                    <a:pt x="104" y="222"/>
                  </a:lnTo>
                  <a:lnTo>
                    <a:pt x="100" y="229"/>
                  </a:lnTo>
                  <a:lnTo>
                    <a:pt x="104" y="231"/>
                  </a:lnTo>
                  <a:lnTo>
                    <a:pt x="108" y="231"/>
                  </a:lnTo>
                  <a:lnTo>
                    <a:pt x="114" y="235"/>
                  </a:lnTo>
                  <a:lnTo>
                    <a:pt x="116" y="243"/>
                  </a:lnTo>
                  <a:lnTo>
                    <a:pt x="116" y="243"/>
                  </a:lnTo>
                  <a:lnTo>
                    <a:pt x="120" y="247"/>
                  </a:lnTo>
                  <a:lnTo>
                    <a:pt x="126" y="249"/>
                  </a:lnTo>
                  <a:lnTo>
                    <a:pt x="128" y="255"/>
                  </a:lnTo>
                  <a:lnTo>
                    <a:pt x="132" y="257"/>
                  </a:lnTo>
                  <a:lnTo>
                    <a:pt x="139" y="255"/>
                  </a:lnTo>
                  <a:lnTo>
                    <a:pt x="145" y="253"/>
                  </a:lnTo>
                  <a:lnTo>
                    <a:pt x="147" y="249"/>
                  </a:lnTo>
                  <a:lnTo>
                    <a:pt x="155" y="249"/>
                  </a:lnTo>
                  <a:lnTo>
                    <a:pt x="153" y="247"/>
                  </a:lnTo>
                  <a:lnTo>
                    <a:pt x="157" y="243"/>
                  </a:lnTo>
                  <a:lnTo>
                    <a:pt x="165" y="241"/>
                  </a:lnTo>
                  <a:lnTo>
                    <a:pt x="175" y="243"/>
                  </a:lnTo>
                  <a:lnTo>
                    <a:pt x="182" y="243"/>
                  </a:lnTo>
                  <a:lnTo>
                    <a:pt x="188" y="247"/>
                  </a:lnTo>
                  <a:lnTo>
                    <a:pt x="192" y="247"/>
                  </a:lnTo>
                  <a:lnTo>
                    <a:pt x="206" y="245"/>
                  </a:lnTo>
                  <a:lnTo>
                    <a:pt x="208" y="241"/>
                  </a:lnTo>
                  <a:lnTo>
                    <a:pt x="212" y="241"/>
                  </a:lnTo>
                  <a:lnTo>
                    <a:pt x="216" y="237"/>
                  </a:lnTo>
                  <a:lnTo>
                    <a:pt x="222" y="231"/>
                  </a:lnTo>
                  <a:lnTo>
                    <a:pt x="226" y="229"/>
                  </a:lnTo>
                  <a:lnTo>
                    <a:pt x="229" y="226"/>
                  </a:lnTo>
                  <a:lnTo>
                    <a:pt x="233" y="226"/>
                  </a:lnTo>
                  <a:lnTo>
                    <a:pt x="233" y="229"/>
                  </a:lnTo>
                  <a:lnTo>
                    <a:pt x="235" y="226"/>
                  </a:lnTo>
                  <a:lnTo>
                    <a:pt x="241" y="224"/>
                  </a:lnTo>
                  <a:lnTo>
                    <a:pt x="241" y="220"/>
                  </a:lnTo>
                  <a:lnTo>
                    <a:pt x="247" y="216"/>
                  </a:lnTo>
                  <a:lnTo>
                    <a:pt x="249" y="212"/>
                  </a:lnTo>
                  <a:lnTo>
                    <a:pt x="251" y="212"/>
                  </a:lnTo>
                  <a:lnTo>
                    <a:pt x="253" y="208"/>
                  </a:lnTo>
                  <a:lnTo>
                    <a:pt x="255" y="206"/>
                  </a:lnTo>
                  <a:lnTo>
                    <a:pt x="249" y="200"/>
                  </a:lnTo>
                  <a:lnTo>
                    <a:pt x="247" y="198"/>
                  </a:lnTo>
                  <a:lnTo>
                    <a:pt x="245" y="192"/>
                  </a:lnTo>
                  <a:lnTo>
                    <a:pt x="245" y="190"/>
                  </a:lnTo>
                  <a:lnTo>
                    <a:pt x="247" y="184"/>
                  </a:lnTo>
                  <a:lnTo>
                    <a:pt x="253" y="175"/>
                  </a:lnTo>
                  <a:lnTo>
                    <a:pt x="255" y="171"/>
                  </a:lnTo>
                  <a:lnTo>
                    <a:pt x="255" y="165"/>
                  </a:lnTo>
                  <a:lnTo>
                    <a:pt x="255" y="163"/>
                  </a:lnTo>
                  <a:lnTo>
                    <a:pt x="247" y="161"/>
                  </a:lnTo>
                  <a:lnTo>
                    <a:pt x="243" y="155"/>
                  </a:lnTo>
                  <a:lnTo>
                    <a:pt x="241" y="147"/>
                  </a:lnTo>
                  <a:lnTo>
                    <a:pt x="239" y="147"/>
                  </a:lnTo>
                  <a:lnTo>
                    <a:pt x="226" y="141"/>
                  </a:lnTo>
                  <a:lnTo>
                    <a:pt x="220" y="130"/>
                  </a:lnTo>
                  <a:lnTo>
                    <a:pt x="216" y="126"/>
                  </a:lnTo>
                  <a:lnTo>
                    <a:pt x="212" y="126"/>
                  </a:lnTo>
                  <a:lnTo>
                    <a:pt x="208" y="116"/>
                  </a:lnTo>
                  <a:lnTo>
                    <a:pt x="212" y="114"/>
                  </a:lnTo>
                  <a:lnTo>
                    <a:pt x="214" y="114"/>
                  </a:lnTo>
                  <a:lnTo>
                    <a:pt x="216" y="112"/>
                  </a:lnTo>
                  <a:lnTo>
                    <a:pt x="208" y="100"/>
                  </a:lnTo>
                  <a:lnTo>
                    <a:pt x="210" y="96"/>
                  </a:lnTo>
                  <a:lnTo>
                    <a:pt x="210" y="94"/>
                  </a:lnTo>
                  <a:lnTo>
                    <a:pt x="222" y="83"/>
                  </a:lnTo>
                  <a:lnTo>
                    <a:pt x="222" y="83"/>
                  </a:lnTo>
                  <a:lnTo>
                    <a:pt x="224" y="83"/>
                  </a:lnTo>
                  <a:lnTo>
                    <a:pt x="226" y="79"/>
                  </a:lnTo>
                  <a:lnTo>
                    <a:pt x="222" y="73"/>
                  </a:lnTo>
                  <a:lnTo>
                    <a:pt x="222" y="67"/>
                  </a:lnTo>
                  <a:lnTo>
                    <a:pt x="224" y="63"/>
                  </a:lnTo>
                  <a:lnTo>
                    <a:pt x="231" y="63"/>
                  </a:lnTo>
                  <a:lnTo>
                    <a:pt x="233" y="61"/>
                  </a:lnTo>
                  <a:lnTo>
                    <a:pt x="231" y="51"/>
                  </a:lnTo>
                  <a:lnTo>
                    <a:pt x="239" y="40"/>
                  </a:lnTo>
                  <a:lnTo>
                    <a:pt x="241" y="36"/>
                  </a:lnTo>
                  <a:lnTo>
                    <a:pt x="237" y="34"/>
                  </a:lnTo>
                  <a:lnTo>
                    <a:pt x="237" y="32"/>
                  </a:lnTo>
                  <a:lnTo>
                    <a:pt x="235" y="28"/>
                  </a:lnTo>
                  <a:lnTo>
                    <a:pt x="233" y="28"/>
                  </a:lnTo>
                  <a:lnTo>
                    <a:pt x="231" y="24"/>
                  </a:lnTo>
                  <a:lnTo>
                    <a:pt x="231" y="24"/>
                  </a:lnTo>
                  <a:lnTo>
                    <a:pt x="229" y="24"/>
                  </a:lnTo>
                  <a:lnTo>
                    <a:pt x="226" y="24"/>
                  </a:lnTo>
                  <a:lnTo>
                    <a:pt x="224" y="24"/>
                  </a:lnTo>
                  <a:lnTo>
                    <a:pt x="222" y="24"/>
                  </a:lnTo>
                  <a:lnTo>
                    <a:pt x="222" y="24"/>
                  </a:lnTo>
                  <a:lnTo>
                    <a:pt x="220" y="22"/>
                  </a:lnTo>
                  <a:lnTo>
                    <a:pt x="216" y="20"/>
                  </a:lnTo>
                  <a:lnTo>
                    <a:pt x="214" y="22"/>
                  </a:lnTo>
                  <a:lnTo>
                    <a:pt x="214" y="24"/>
                  </a:lnTo>
                  <a:lnTo>
                    <a:pt x="212"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5" name="Rectangle 255"/>
            <p:cNvSpPr>
              <a:spLocks noChangeArrowheads="1"/>
            </p:cNvSpPr>
            <p:nvPr/>
          </p:nvSpPr>
          <p:spPr bwMode="auto">
            <a:xfrm>
              <a:off x="9547225" y="4195763"/>
              <a:ext cx="395288" cy="39846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6" name="Freeform 256"/>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7" name="Freeform 257"/>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8" name="Freeform 258"/>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9" name="Freeform 259"/>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0" name="Freeform 260"/>
            <p:cNvSpPr>
              <a:spLocks/>
            </p:cNvSpPr>
            <p:nvPr/>
          </p:nvSpPr>
          <p:spPr bwMode="auto">
            <a:xfrm>
              <a:off x="9345613" y="3686175"/>
              <a:ext cx="84138" cy="50800"/>
            </a:xfrm>
            <a:custGeom>
              <a:avLst/>
              <a:gdLst>
                <a:gd name="T0" fmla="*/ 0 w 53"/>
                <a:gd name="T1" fmla="*/ 6 h 32"/>
                <a:gd name="T2" fmla="*/ 0 w 53"/>
                <a:gd name="T3" fmla="*/ 10 h 32"/>
                <a:gd name="T4" fmla="*/ 2 w 53"/>
                <a:gd name="T5" fmla="*/ 14 h 32"/>
                <a:gd name="T6" fmla="*/ 8 w 53"/>
                <a:gd name="T7" fmla="*/ 16 h 32"/>
                <a:gd name="T8" fmla="*/ 10 w 53"/>
                <a:gd name="T9" fmla="*/ 18 h 32"/>
                <a:gd name="T10" fmla="*/ 14 w 53"/>
                <a:gd name="T11" fmla="*/ 22 h 32"/>
                <a:gd name="T12" fmla="*/ 23 w 53"/>
                <a:gd name="T13" fmla="*/ 24 h 32"/>
                <a:gd name="T14" fmla="*/ 29 w 53"/>
                <a:gd name="T15" fmla="*/ 28 h 32"/>
                <a:gd name="T16" fmla="*/ 31 w 53"/>
                <a:gd name="T17" fmla="*/ 32 h 32"/>
                <a:gd name="T18" fmla="*/ 31 w 53"/>
                <a:gd name="T19" fmla="*/ 32 h 32"/>
                <a:gd name="T20" fmla="*/ 53 w 53"/>
                <a:gd name="T21" fmla="*/ 32 h 32"/>
                <a:gd name="T22" fmla="*/ 53 w 53"/>
                <a:gd name="T23" fmla="*/ 32 h 32"/>
                <a:gd name="T24" fmla="*/ 47 w 53"/>
                <a:gd name="T25" fmla="*/ 26 h 32"/>
                <a:gd name="T26" fmla="*/ 43 w 53"/>
                <a:gd name="T27" fmla="*/ 24 h 32"/>
                <a:gd name="T28" fmla="*/ 35 w 53"/>
                <a:gd name="T29" fmla="*/ 22 h 32"/>
                <a:gd name="T30" fmla="*/ 29 w 53"/>
                <a:gd name="T31" fmla="*/ 14 h 32"/>
                <a:gd name="T32" fmla="*/ 27 w 53"/>
                <a:gd name="T33" fmla="*/ 10 h 32"/>
                <a:gd name="T34" fmla="*/ 25 w 53"/>
                <a:gd name="T35" fmla="*/ 8 h 32"/>
                <a:gd name="T36" fmla="*/ 19 w 53"/>
                <a:gd name="T37" fmla="*/ 6 h 32"/>
                <a:gd name="T38" fmla="*/ 12 w 53"/>
                <a:gd name="T39" fmla="*/ 4 h 32"/>
                <a:gd name="T40" fmla="*/ 8 w 53"/>
                <a:gd name="T41" fmla="*/ 2 h 32"/>
                <a:gd name="T42" fmla="*/ 2 w 53"/>
                <a:gd name="T43" fmla="*/ 0 h 32"/>
                <a:gd name="T44" fmla="*/ 0 w 53"/>
                <a:gd name="T4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32">
                  <a:moveTo>
                    <a:pt x="0" y="6"/>
                  </a:moveTo>
                  <a:lnTo>
                    <a:pt x="0" y="10"/>
                  </a:lnTo>
                  <a:lnTo>
                    <a:pt x="2" y="14"/>
                  </a:lnTo>
                  <a:lnTo>
                    <a:pt x="8" y="16"/>
                  </a:lnTo>
                  <a:lnTo>
                    <a:pt x="10" y="18"/>
                  </a:lnTo>
                  <a:lnTo>
                    <a:pt x="14" y="22"/>
                  </a:lnTo>
                  <a:lnTo>
                    <a:pt x="23" y="24"/>
                  </a:lnTo>
                  <a:lnTo>
                    <a:pt x="29" y="28"/>
                  </a:lnTo>
                  <a:lnTo>
                    <a:pt x="31" y="32"/>
                  </a:lnTo>
                  <a:lnTo>
                    <a:pt x="31" y="32"/>
                  </a:lnTo>
                  <a:lnTo>
                    <a:pt x="53" y="32"/>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1" name="Freeform 261"/>
            <p:cNvSpPr>
              <a:spLocks/>
            </p:cNvSpPr>
            <p:nvPr/>
          </p:nvSpPr>
          <p:spPr bwMode="auto">
            <a:xfrm>
              <a:off x="9345613" y="3686175"/>
              <a:ext cx="146050" cy="112713"/>
            </a:xfrm>
            <a:custGeom>
              <a:avLst/>
              <a:gdLst>
                <a:gd name="T0" fmla="*/ 0 w 92"/>
                <a:gd name="T1" fmla="*/ 6 h 71"/>
                <a:gd name="T2" fmla="*/ 0 w 92"/>
                <a:gd name="T3" fmla="*/ 10 h 71"/>
                <a:gd name="T4" fmla="*/ 4 w 92"/>
                <a:gd name="T5" fmla="*/ 14 h 71"/>
                <a:gd name="T6" fmla="*/ 8 w 92"/>
                <a:gd name="T7" fmla="*/ 16 h 71"/>
                <a:gd name="T8" fmla="*/ 10 w 92"/>
                <a:gd name="T9" fmla="*/ 18 h 71"/>
                <a:gd name="T10" fmla="*/ 14 w 92"/>
                <a:gd name="T11" fmla="*/ 22 h 71"/>
                <a:gd name="T12" fmla="*/ 23 w 92"/>
                <a:gd name="T13" fmla="*/ 24 h 71"/>
                <a:gd name="T14" fmla="*/ 29 w 92"/>
                <a:gd name="T15" fmla="*/ 28 h 71"/>
                <a:gd name="T16" fmla="*/ 31 w 92"/>
                <a:gd name="T17" fmla="*/ 32 h 71"/>
                <a:gd name="T18" fmla="*/ 35 w 92"/>
                <a:gd name="T19" fmla="*/ 36 h 71"/>
                <a:gd name="T20" fmla="*/ 37 w 92"/>
                <a:gd name="T21" fmla="*/ 42 h 71"/>
                <a:gd name="T22" fmla="*/ 41 w 92"/>
                <a:gd name="T23" fmla="*/ 45 h 71"/>
                <a:gd name="T24" fmla="*/ 47 w 92"/>
                <a:gd name="T25" fmla="*/ 51 h 71"/>
                <a:gd name="T26" fmla="*/ 53 w 92"/>
                <a:gd name="T27" fmla="*/ 55 h 71"/>
                <a:gd name="T28" fmla="*/ 57 w 92"/>
                <a:gd name="T29" fmla="*/ 55 h 71"/>
                <a:gd name="T30" fmla="*/ 61 w 92"/>
                <a:gd name="T31" fmla="*/ 57 h 71"/>
                <a:gd name="T32" fmla="*/ 68 w 92"/>
                <a:gd name="T33" fmla="*/ 59 h 71"/>
                <a:gd name="T34" fmla="*/ 70 w 92"/>
                <a:gd name="T35" fmla="*/ 61 h 71"/>
                <a:gd name="T36" fmla="*/ 74 w 92"/>
                <a:gd name="T37" fmla="*/ 61 h 71"/>
                <a:gd name="T38" fmla="*/ 80 w 92"/>
                <a:gd name="T39" fmla="*/ 63 h 71"/>
                <a:gd name="T40" fmla="*/ 82 w 92"/>
                <a:gd name="T41" fmla="*/ 63 h 71"/>
                <a:gd name="T42" fmla="*/ 84 w 92"/>
                <a:gd name="T43" fmla="*/ 65 h 71"/>
                <a:gd name="T44" fmla="*/ 86 w 92"/>
                <a:gd name="T45" fmla="*/ 65 h 71"/>
                <a:gd name="T46" fmla="*/ 88 w 92"/>
                <a:gd name="T47" fmla="*/ 69 h 71"/>
                <a:gd name="T48" fmla="*/ 92 w 92"/>
                <a:gd name="T49" fmla="*/ 71 h 71"/>
                <a:gd name="T50" fmla="*/ 90 w 92"/>
                <a:gd name="T51" fmla="*/ 63 h 71"/>
                <a:gd name="T52" fmla="*/ 88 w 92"/>
                <a:gd name="T53" fmla="*/ 61 h 71"/>
                <a:gd name="T54" fmla="*/ 82 w 92"/>
                <a:gd name="T55" fmla="*/ 57 h 71"/>
                <a:gd name="T56" fmla="*/ 74 w 92"/>
                <a:gd name="T57" fmla="*/ 55 h 71"/>
                <a:gd name="T58" fmla="*/ 72 w 92"/>
                <a:gd name="T59" fmla="*/ 51 h 71"/>
                <a:gd name="T60" fmla="*/ 72 w 92"/>
                <a:gd name="T61" fmla="*/ 49 h 71"/>
                <a:gd name="T62" fmla="*/ 68 w 92"/>
                <a:gd name="T63" fmla="*/ 47 h 71"/>
                <a:gd name="T64" fmla="*/ 66 w 92"/>
                <a:gd name="T65" fmla="*/ 45 h 71"/>
                <a:gd name="T66" fmla="*/ 59 w 92"/>
                <a:gd name="T67" fmla="*/ 38 h 71"/>
                <a:gd name="T68" fmla="*/ 53 w 92"/>
                <a:gd name="T69" fmla="*/ 32 h 71"/>
                <a:gd name="T70" fmla="*/ 47 w 92"/>
                <a:gd name="T71" fmla="*/ 26 h 71"/>
                <a:gd name="T72" fmla="*/ 43 w 92"/>
                <a:gd name="T73" fmla="*/ 24 h 71"/>
                <a:gd name="T74" fmla="*/ 35 w 92"/>
                <a:gd name="T75" fmla="*/ 22 h 71"/>
                <a:gd name="T76" fmla="*/ 29 w 92"/>
                <a:gd name="T77" fmla="*/ 14 h 71"/>
                <a:gd name="T78" fmla="*/ 27 w 92"/>
                <a:gd name="T79" fmla="*/ 10 h 71"/>
                <a:gd name="T80" fmla="*/ 25 w 92"/>
                <a:gd name="T81" fmla="*/ 8 h 71"/>
                <a:gd name="T82" fmla="*/ 19 w 92"/>
                <a:gd name="T83" fmla="*/ 6 h 71"/>
                <a:gd name="T84" fmla="*/ 12 w 92"/>
                <a:gd name="T85" fmla="*/ 4 h 71"/>
                <a:gd name="T86" fmla="*/ 8 w 92"/>
                <a:gd name="T87" fmla="*/ 2 h 71"/>
                <a:gd name="T88" fmla="*/ 2 w 92"/>
                <a:gd name="T89" fmla="*/ 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0" y="10"/>
                  </a:lnTo>
                  <a:lnTo>
                    <a:pt x="4" y="14"/>
                  </a:lnTo>
                  <a:lnTo>
                    <a:pt x="8" y="16"/>
                  </a:lnTo>
                  <a:lnTo>
                    <a:pt x="10" y="18"/>
                  </a:lnTo>
                  <a:lnTo>
                    <a:pt x="14" y="22"/>
                  </a:lnTo>
                  <a:lnTo>
                    <a:pt x="23" y="24"/>
                  </a:lnTo>
                  <a:lnTo>
                    <a:pt x="29" y="28"/>
                  </a:lnTo>
                  <a:lnTo>
                    <a:pt x="31" y="32"/>
                  </a:lnTo>
                  <a:lnTo>
                    <a:pt x="35" y="36"/>
                  </a:lnTo>
                  <a:lnTo>
                    <a:pt x="37" y="42"/>
                  </a:lnTo>
                  <a:lnTo>
                    <a:pt x="41" y="45"/>
                  </a:lnTo>
                  <a:lnTo>
                    <a:pt x="47" y="51"/>
                  </a:lnTo>
                  <a:lnTo>
                    <a:pt x="53" y="55"/>
                  </a:lnTo>
                  <a:lnTo>
                    <a:pt x="57" y="55"/>
                  </a:lnTo>
                  <a:lnTo>
                    <a:pt x="61" y="57"/>
                  </a:lnTo>
                  <a:lnTo>
                    <a:pt x="68" y="59"/>
                  </a:lnTo>
                  <a:lnTo>
                    <a:pt x="70" y="61"/>
                  </a:lnTo>
                  <a:lnTo>
                    <a:pt x="74" y="61"/>
                  </a:lnTo>
                  <a:lnTo>
                    <a:pt x="80" y="63"/>
                  </a:lnTo>
                  <a:lnTo>
                    <a:pt x="82" y="63"/>
                  </a:lnTo>
                  <a:lnTo>
                    <a:pt x="84" y="65"/>
                  </a:lnTo>
                  <a:lnTo>
                    <a:pt x="86" y="65"/>
                  </a:lnTo>
                  <a:lnTo>
                    <a:pt x="88" y="69"/>
                  </a:lnTo>
                  <a:lnTo>
                    <a:pt x="92" y="71"/>
                  </a:lnTo>
                  <a:lnTo>
                    <a:pt x="90" y="63"/>
                  </a:lnTo>
                  <a:lnTo>
                    <a:pt x="88" y="61"/>
                  </a:lnTo>
                  <a:lnTo>
                    <a:pt x="82" y="57"/>
                  </a:lnTo>
                  <a:lnTo>
                    <a:pt x="74" y="55"/>
                  </a:lnTo>
                  <a:lnTo>
                    <a:pt x="72" y="51"/>
                  </a:lnTo>
                  <a:lnTo>
                    <a:pt x="72" y="49"/>
                  </a:lnTo>
                  <a:lnTo>
                    <a:pt x="68" y="47"/>
                  </a:lnTo>
                  <a:lnTo>
                    <a:pt x="66" y="45"/>
                  </a:lnTo>
                  <a:lnTo>
                    <a:pt x="59" y="38"/>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3" name="Freeform 263"/>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4" name="Freeform 264"/>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5" name="Freeform 265"/>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6" name="Freeform 266"/>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7" name="Freeform 267"/>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8" name="Freeform 268"/>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9" name="Freeform 269"/>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0" name="Freeform 270"/>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1" name="Freeform 271"/>
            <p:cNvSpPr>
              <a:spLocks/>
            </p:cNvSpPr>
            <p:nvPr/>
          </p:nvSpPr>
          <p:spPr bwMode="auto">
            <a:xfrm>
              <a:off x="9151938" y="3970338"/>
              <a:ext cx="534988" cy="465138"/>
            </a:xfrm>
            <a:custGeom>
              <a:avLst/>
              <a:gdLst>
                <a:gd name="T0" fmla="*/ 271 w 337"/>
                <a:gd name="T1" fmla="*/ 13 h 293"/>
                <a:gd name="T2" fmla="*/ 263 w 337"/>
                <a:gd name="T3" fmla="*/ 7 h 293"/>
                <a:gd name="T4" fmla="*/ 243 w 337"/>
                <a:gd name="T5" fmla="*/ 31 h 293"/>
                <a:gd name="T6" fmla="*/ 218 w 337"/>
                <a:gd name="T7" fmla="*/ 17 h 293"/>
                <a:gd name="T8" fmla="*/ 196 w 337"/>
                <a:gd name="T9" fmla="*/ 21 h 293"/>
                <a:gd name="T10" fmla="*/ 198 w 337"/>
                <a:gd name="T11" fmla="*/ 17 h 293"/>
                <a:gd name="T12" fmla="*/ 169 w 337"/>
                <a:gd name="T13" fmla="*/ 11 h 293"/>
                <a:gd name="T14" fmla="*/ 143 w 337"/>
                <a:gd name="T15" fmla="*/ 27 h 293"/>
                <a:gd name="T16" fmla="*/ 91 w 337"/>
                <a:gd name="T17" fmla="*/ 31 h 293"/>
                <a:gd name="T18" fmla="*/ 47 w 337"/>
                <a:gd name="T19" fmla="*/ 17 h 293"/>
                <a:gd name="T20" fmla="*/ 0 w 337"/>
                <a:gd name="T21" fmla="*/ 27 h 293"/>
                <a:gd name="T22" fmla="*/ 26 w 337"/>
                <a:gd name="T23" fmla="*/ 43 h 293"/>
                <a:gd name="T24" fmla="*/ 75 w 337"/>
                <a:gd name="T25" fmla="*/ 48 h 293"/>
                <a:gd name="T26" fmla="*/ 110 w 337"/>
                <a:gd name="T27" fmla="*/ 86 h 293"/>
                <a:gd name="T28" fmla="*/ 126 w 337"/>
                <a:gd name="T29" fmla="*/ 95 h 293"/>
                <a:gd name="T30" fmla="*/ 141 w 337"/>
                <a:gd name="T31" fmla="*/ 103 h 293"/>
                <a:gd name="T32" fmla="*/ 141 w 337"/>
                <a:gd name="T33" fmla="*/ 111 h 293"/>
                <a:gd name="T34" fmla="*/ 132 w 337"/>
                <a:gd name="T35" fmla="*/ 113 h 293"/>
                <a:gd name="T36" fmla="*/ 77 w 337"/>
                <a:gd name="T37" fmla="*/ 109 h 293"/>
                <a:gd name="T38" fmla="*/ 53 w 337"/>
                <a:gd name="T39" fmla="*/ 105 h 293"/>
                <a:gd name="T40" fmla="*/ 36 w 337"/>
                <a:gd name="T41" fmla="*/ 107 h 293"/>
                <a:gd name="T42" fmla="*/ 49 w 337"/>
                <a:gd name="T43" fmla="*/ 121 h 293"/>
                <a:gd name="T44" fmla="*/ 75 w 337"/>
                <a:gd name="T45" fmla="*/ 123 h 293"/>
                <a:gd name="T46" fmla="*/ 138 w 337"/>
                <a:gd name="T47" fmla="*/ 152 h 293"/>
                <a:gd name="T48" fmla="*/ 161 w 337"/>
                <a:gd name="T49" fmla="*/ 166 h 293"/>
                <a:gd name="T50" fmla="*/ 181 w 337"/>
                <a:gd name="T51" fmla="*/ 209 h 293"/>
                <a:gd name="T52" fmla="*/ 181 w 337"/>
                <a:gd name="T53" fmla="*/ 248 h 293"/>
                <a:gd name="T54" fmla="*/ 181 w 337"/>
                <a:gd name="T55" fmla="*/ 256 h 293"/>
                <a:gd name="T56" fmla="*/ 169 w 337"/>
                <a:gd name="T57" fmla="*/ 258 h 293"/>
                <a:gd name="T58" fmla="*/ 153 w 337"/>
                <a:gd name="T59" fmla="*/ 260 h 293"/>
                <a:gd name="T60" fmla="*/ 143 w 337"/>
                <a:gd name="T61" fmla="*/ 260 h 293"/>
                <a:gd name="T62" fmla="*/ 136 w 337"/>
                <a:gd name="T63" fmla="*/ 285 h 293"/>
                <a:gd name="T64" fmla="*/ 145 w 337"/>
                <a:gd name="T65" fmla="*/ 287 h 293"/>
                <a:gd name="T66" fmla="*/ 161 w 337"/>
                <a:gd name="T67" fmla="*/ 279 h 293"/>
                <a:gd name="T68" fmla="*/ 161 w 337"/>
                <a:gd name="T69" fmla="*/ 264 h 293"/>
                <a:gd name="T70" fmla="*/ 169 w 337"/>
                <a:gd name="T71" fmla="*/ 266 h 293"/>
                <a:gd name="T72" fmla="*/ 179 w 337"/>
                <a:gd name="T73" fmla="*/ 285 h 293"/>
                <a:gd name="T74" fmla="*/ 337 w 337"/>
                <a:gd name="T75" fmla="*/ 268 h 293"/>
                <a:gd name="T76" fmla="*/ 296 w 337"/>
                <a:gd name="T77" fmla="*/ 254 h 293"/>
                <a:gd name="T78" fmla="*/ 296 w 337"/>
                <a:gd name="T79" fmla="*/ 240 h 293"/>
                <a:gd name="T80" fmla="*/ 322 w 337"/>
                <a:gd name="T81" fmla="*/ 234 h 293"/>
                <a:gd name="T82" fmla="*/ 333 w 337"/>
                <a:gd name="T83" fmla="*/ 172 h 293"/>
                <a:gd name="T84" fmla="*/ 324 w 337"/>
                <a:gd name="T85" fmla="*/ 156 h 293"/>
                <a:gd name="T86" fmla="*/ 320 w 337"/>
                <a:gd name="T87" fmla="*/ 146 h 293"/>
                <a:gd name="T88" fmla="*/ 320 w 337"/>
                <a:gd name="T89" fmla="*/ 137 h 293"/>
                <a:gd name="T90" fmla="*/ 304 w 337"/>
                <a:gd name="T91" fmla="*/ 135 h 293"/>
                <a:gd name="T92" fmla="*/ 312 w 337"/>
                <a:gd name="T93" fmla="*/ 121 h 293"/>
                <a:gd name="T94" fmla="*/ 326 w 337"/>
                <a:gd name="T95" fmla="*/ 113 h 293"/>
                <a:gd name="T96" fmla="*/ 314 w 337"/>
                <a:gd name="T97" fmla="*/ 82 h 293"/>
                <a:gd name="T98" fmla="*/ 337 w 337"/>
                <a:gd name="T99" fmla="*/ 23 h 293"/>
                <a:gd name="T100" fmla="*/ 316 w 337"/>
                <a:gd name="T101" fmla="*/ 23 h 293"/>
                <a:gd name="T102" fmla="*/ 302 w 337"/>
                <a:gd name="T10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7" h="293">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89"/>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0" y="293"/>
                  </a:lnTo>
                  <a:lnTo>
                    <a:pt x="337" y="293"/>
                  </a:lnTo>
                  <a:lnTo>
                    <a:pt x="337" y="268"/>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7" y="236"/>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37" y="23"/>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2" name="Freeform 272"/>
            <p:cNvSpPr>
              <a:spLocks/>
            </p:cNvSpPr>
            <p:nvPr/>
          </p:nvSpPr>
          <p:spPr bwMode="auto">
            <a:xfrm>
              <a:off x="9151938" y="3970338"/>
              <a:ext cx="600075" cy="539750"/>
            </a:xfrm>
            <a:custGeom>
              <a:avLst/>
              <a:gdLst>
                <a:gd name="T0" fmla="*/ 267 w 378"/>
                <a:gd name="T1" fmla="*/ 11 h 340"/>
                <a:gd name="T2" fmla="*/ 265 w 378"/>
                <a:gd name="T3" fmla="*/ 17 h 340"/>
                <a:gd name="T4" fmla="*/ 226 w 378"/>
                <a:gd name="T5" fmla="*/ 21 h 340"/>
                <a:gd name="T6" fmla="*/ 204 w 378"/>
                <a:gd name="T7" fmla="*/ 29 h 340"/>
                <a:gd name="T8" fmla="*/ 198 w 378"/>
                <a:gd name="T9" fmla="*/ 17 h 340"/>
                <a:gd name="T10" fmla="*/ 163 w 378"/>
                <a:gd name="T11" fmla="*/ 13 h 340"/>
                <a:gd name="T12" fmla="*/ 120 w 378"/>
                <a:gd name="T13" fmla="*/ 35 h 340"/>
                <a:gd name="T14" fmla="*/ 79 w 378"/>
                <a:gd name="T15" fmla="*/ 23 h 340"/>
                <a:gd name="T16" fmla="*/ 8 w 378"/>
                <a:gd name="T17" fmla="*/ 25 h 340"/>
                <a:gd name="T18" fmla="*/ 26 w 378"/>
                <a:gd name="T19" fmla="*/ 43 h 340"/>
                <a:gd name="T20" fmla="*/ 77 w 378"/>
                <a:gd name="T21" fmla="*/ 52 h 340"/>
                <a:gd name="T22" fmla="*/ 128 w 378"/>
                <a:gd name="T23" fmla="*/ 105 h 340"/>
                <a:gd name="T24" fmla="*/ 141 w 378"/>
                <a:gd name="T25" fmla="*/ 99 h 340"/>
                <a:gd name="T26" fmla="*/ 141 w 378"/>
                <a:gd name="T27" fmla="*/ 109 h 340"/>
                <a:gd name="T28" fmla="*/ 132 w 378"/>
                <a:gd name="T29" fmla="*/ 113 h 340"/>
                <a:gd name="T30" fmla="*/ 73 w 378"/>
                <a:gd name="T31" fmla="*/ 111 h 340"/>
                <a:gd name="T32" fmla="*/ 47 w 378"/>
                <a:gd name="T33" fmla="*/ 107 h 340"/>
                <a:gd name="T34" fmla="*/ 42 w 378"/>
                <a:gd name="T35" fmla="*/ 117 h 340"/>
                <a:gd name="T36" fmla="*/ 67 w 378"/>
                <a:gd name="T37" fmla="*/ 123 h 340"/>
                <a:gd name="T38" fmla="*/ 138 w 378"/>
                <a:gd name="T39" fmla="*/ 152 h 340"/>
                <a:gd name="T40" fmla="*/ 163 w 378"/>
                <a:gd name="T41" fmla="*/ 168 h 340"/>
                <a:gd name="T42" fmla="*/ 188 w 378"/>
                <a:gd name="T43" fmla="*/ 225 h 340"/>
                <a:gd name="T44" fmla="*/ 177 w 378"/>
                <a:gd name="T45" fmla="*/ 258 h 340"/>
                <a:gd name="T46" fmla="*/ 173 w 378"/>
                <a:gd name="T47" fmla="*/ 258 h 340"/>
                <a:gd name="T48" fmla="*/ 153 w 378"/>
                <a:gd name="T49" fmla="*/ 260 h 340"/>
                <a:gd name="T50" fmla="*/ 141 w 378"/>
                <a:gd name="T51" fmla="*/ 260 h 340"/>
                <a:gd name="T52" fmla="*/ 141 w 378"/>
                <a:gd name="T53" fmla="*/ 285 h 340"/>
                <a:gd name="T54" fmla="*/ 157 w 378"/>
                <a:gd name="T55" fmla="*/ 285 h 340"/>
                <a:gd name="T56" fmla="*/ 161 w 378"/>
                <a:gd name="T57" fmla="*/ 268 h 340"/>
                <a:gd name="T58" fmla="*/ 169 w 378"/>
                <a:gd name="T59" fmla="*/ 266 h 340"/>
                <a:gd name="T60" fmla="*/ 183 w 378"/>
                <a:gd name="T61" fmla="*/ 287 h 340"/>
                <a:gd name="T62" fmla="*/ 200 w 378"/>
                <a:gd name="T63" fmla="*/ 309 h 340"/>
                <a:gd name="T64" fmla="*/ 210 w 378"/>
                <a:gd name="T65" fmla="*/ 340 h 340"/>
                <a:gd name="T66" fmla="*/ 259 w 378"/>
                <a:gd name="T67" fmla="*/ 340 h 340"/>
                <a:gd name="T68" fmla="*/ 296 w 378"/>
                <a:gd name="T69" fmla="*/ 317 h 340"/>
                <a:gd name="T70" fmla="*/ 331 w 378"/>
                <a:gd name="T71" fmla="*/ 328 h 340"/>
                <a:gd name="T72" fmla="*/ 355 w 378"/>
                <a:gd name="T73" fmla="*/ 289 h 340"/>
                <a:gd name="T74" fmla="*/ 349 w 378"/>
                <a:gd name="T75" fmla="*/ 260 h 340"/>
                <a:gd name="T76" fmla="*/ 296 w 378"/>
                <a:gd name="T77" fmla="*/ 254 h 340"/>
                <a:gd name="T78" fmla="*/ 300 w 378"/>
                <a:gd name="T79" fmla="*/ 236 h 340"/>
                <a:gd name="T80" fmla="*/ 339 w 378"/>
                <a:gd name="T81" fmla="*/ 238 h 340"/>
                <a:gd name="T82" fmla="*/ 367 w 378"/>
                <a:gd name="T83" fmla="*/ 236 h 340"/>
                <a:gd name="T84" fmla="*/ 361 w 378"/>
                <a:gd name="T85" fmla="*/ 217 h 340"/>
                <a:gd name="T86" fmla="*/ 347 w 378"/>
                <a:gd name="T87" fmla="*/ 195 h 340"/>
                <a:gd name="T88" fmla="*/ 335 w 378"/>
                <a:gd name="T89" fmla="*/ 174 h 340"/>
                <a:gd name="T90" fmla="*/ 324 w 378"/>
                <a:gd name="T91" fmla="*/ 156 h 340"/>
                <a:gd name="T92" fmla="*/ 322 w 378"/>
                <a:gd name="T93" fmla="*/ 144 h 340"/>
                <a:gd name="T94" fmla="*/ 314 w 378"/>
                <a:gd name="T95" fmla="*/ 137 h 340"/>
                <a:gd name="T96" fmla="*/ 314 w 378"/>
                <a:gd name="T97" fmla="*/ 129 h 340"/>
                <a:gd name="T98" fmla="*/ 320 w 378"/>
                <a:gd name="T99" fmla="*/ 115 h 340"/>
                <a:gd name="T100" fmla="*/ 314 w 378"/>
                <a:gd name="T101" fmla="*/ 82 h 340"/>
                <a:gd name="T102" fmla="*/ 341 w 378"/>
                <a:gd name="T103" fmla="*/ 39 h 340"/>
                <a:gd name="T104" fmla="*/ 333 w 378"/>
                <a:gd name="T105" fmla="*/ 21 h 340"/>
                <a:gd name="T106" fmla="*/ 316 w 378"/>
                <a:gd name="T107" fmla="*/ 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91"/>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4" y="297"/>
                  </a:lnTo>
                  <a:lnTo>
                    <a:pt x="198" y="301"/>
                  </a:lnTo>
                  <a:lnTo>
                    <a:pt x="198" y="305"/>
                  </a:lnTo>
                  <a:lnTo>
                    <a:pt x="198" y="307"/>
                  </a:lnTo>
                  <a:lnTo>
                    <a:pt x="200" y="309"/>
                  </a:lnTo>
                  <a:lnTo>
                    <a:pt x="202" y="313"/>
                  </a:lnTo>
                  <a:lnTo>
                    <a:pt x="202" y="319"/>
                  </a:lnTo>
                  <a:lnTo>
                    <a:pt x="200" y="324"/>
                  </a:lnTo>
                  <a:lnTo>
                    <a:pt x="202" y="330"/>
                  </a:lnTo>
                  <a:lnTo>
                    <a:pt x="206" y="334"/>
                  </a:lnTo>
                  <a:lnTo>
                    <a:pt x="210" y="340"/>
                  </a:lnTo>
                  <a:lnTo>
                    <a:pt x="220" y="336"/>
                  </a:lnTo>
                  <a:lnTo>
                    <a:pt x="232" y="332"/>
                  </a:lnTo>
                  <a:lnTo>
                    <a:pt x="239" y="328"/>
                  </a:lnTo>
                  <a:lnTo>
                    <a:pt x="251" y="332"/>
                  </a:lnTo>
                  <a:lnTo>
                    <a:pt x="253" y="338"/>
                  </a:lnTo>
                  <a:lnTo>
                    <a:pt x="259" y="340"/>
                  </a:lnTo>
                  <a:lnTo>
                    <a:pt x="263" y="338"/>
                  </a:lnTo>
                  <a:lnTo>
                    <a:pt x="271" y="332"/>
                  </a:lnTo>
                  <a:lnTo>
                    <a:pt x="279" y="330"/>
                  </a:lnTo>
                  <a:lnTo>
                    <a:pt x="284" y="324"/>
                  </a:lnTo>
                  <a:lnTo>
                    <a:pt x="286" y="321"/>
                  </a:lnTo>
                  <a:lnTo>
                    <a:pt x="296" y="317"/>
                  </a:lnTo>
                  <a:lnTo>
                    <a:pt x="300" y="330"/>
                  </a:lnTo>
                  <a:lnTo>
                    <a:pt x="300" y="340"/>
                  </a:lnTo>
                  <a:lnTo>
                    <a:pt x="312" y="340"/>
                  </a:lnTo>
                  <a:lnTo>
                    <a:pt x="316" y="338"/>
                  </a:lnTo>
                  <a:lnTo>
                    <a:pt x="320" y="334"/>
                  </a:lnTo>
                  <a:lnTo>
                    <a:pt x="331" y="328"/>
                  </a:lnTo>
                  <a:lnTo>
                    <a:pt x="339" y="309"/>
                  </a:lnTo>
                  <a:lnTo>
                    <a:pt x="341" y="301"/>
                  </a:lnTo>
                  <a:lnTo>
                    <a:pt x="345" y="299"/>
                  </a:lnTo>
                  <a:lnTo>
                    <a:pt x="351" y="297"/>
                  </a:lnTo>
                  <a:lnTo>
                    <a:pt x="355" y="295"/>
                  </a:lnTo>
                  <a:lnTo>
                    <a:pt x="355" y="289"/>
                  </a:lnTo>
                  <a:lnTo>
                    <a:pt x="351" y="285"/>
                  </a:lnTo>
                  <a:lnTo>
                    <a:pt x="343" y="283"/>
                  </a:lnTo>
                  <a:lnTo>
                    <a:pt x="341" y="281"/>
                  </a:lnTo>
                  <a:lnTo>
                    <a:pt x="347" y="272"/>
                  </a:lnTo>
                  <a:lnTo>
                    <a:pt x="351" y="262"/>
                  </a:lnTo>
                  <a:lnTo>
                    <a:pt x="349" y="260"/>
                  </a:lnTo>
                  <a:lnTo>
                    <a:pt x="347" y="260"/>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9" y="238"/>
                  </a:lnTo>
                  <a:lnTo>
                    <a:pt x="341" y="238"/>
                  </a:lnTo>
                  <a:lnTo>
                    <a:pt x="343" y="238"/>
                  </a:lnTo>
                  <a:lnTo>
                    <a:pt x="347" y="234"/>
                  </a:lnTo>
                  <a:lnTo>
                    <a:pt x="361" y="236"/>
                  </a:lnTo>
                  <a:lnTo>
                    <a:pt x="365" y="236"/>
                  </a:lnTo>
                  <a:lnTo>
                    <a:pt x="367" y="236"/>
                  </a:lnTo>
                  <a:lnTo>
                    <a:pt x="373" y="236"/>
                  </a:lnTo>
                  <a:lnTo>
                    <a:pt x="378" y="229"/>
                  </a:lnTo>
                  <a:lnTo>
                    <a:pt x="373" y="227"/>
                  </a:lnTo>
                  <a:lnTo>
                    <a:pt x="371" y="221"/>
                  </a:lnTo>
                  <a:lnTo>
                    <a:pt x="363" y="221"/>
                  </a:lnTo>
                  <a:lnTo>
                    <a:pt x="361" y="217"/>
                  </a:lnTo>
                  <a:lnTo>
                    <a:pt x="361" y="203"/>
                  </a:lnTo>
                  <a:lnTo>
                    <a:pt x="355" y="201"/>
                  </a:lnTo>
                  <a:lnTo>
                    <a:pt x="355" y="199"/>
                  </a:lnTo>
                  <a:lnTo>
                    <a:pt x="353" y="199"/>
                  </a:lnTo>
                  <a:lnTo>
                    <a:pt x="347" y="197"/>
                  </a:lnTo>
                  <a:lnTo>
                    <a:pt x="347" y="195"/>
                  </a:lnTo>
                  <a:lnTo>
                    <a:pt x="343" y="193"/>
                  </a:lnTo>
                  <a:lnTo>
                    <a:pt x="343" y="187"/>
                  </a:lnTo>
                  <a:lnTo>
                    <a:pt x="341" y="182"/>
                  </a:lnTo>
                  <a:lnTo>
                    <a:pt x="341" y="178"/>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41" y="48"/>
                  </a:lnTo>
                  <a:lnTo>
                    <a:pt x="341" y="39"/>
                  </a:lnTo>
                  <a:lnTo>
                    <a:pt x="343" y="33"/>
                  </a:lnTo>
                  <a:lnTo>
                    <a:pt x="343" y="31"/>
                  </a:lnTo>
                  <a:lnTo>
                    <a:pt x="343" y="27"/>
                  </a:lnTo>
                  <a:lnTo>
                    <a:pt x="341" y="25"/>
                  </a:lnTo>
                  <a:lnTo>
                    <a:pt x="339" y="25"/>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4" name="Freeform 274"/>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5" name="Freeform 275"/>
            <p:cNvSpPr>
              <a:spLocks/>
            </p:cNvSpPr>
            <p:nvPr/>
          </p:nvSpPr>
          <p:spPr bwMode="auto">
            <a:xfrm>
              <a:off x="10445750" y="4538663"/>
              <a:ext cx="357188" cy="338138"/>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6" name="Freeform 276"/>
            <p:cNvSpPr>
              <a:spLocks/>
            </p:cNvSpPr>
            <p:nvPr/>
          </p:nvSpPr>
          <p:spPr bwMode="auto">
            <a:xfrm>
              <a:off x="10221913" y="4351338"/>
              <a:ext cx="339725" cy="298450"/>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7" name="Freeform 277"/>
            <p:cNvSpPr>
              <a:spLocks/>
            </p:cNvSpPr>
            <p:nvPr/>
          </p:nvSpPr>
          <p:spPr bwMode="auto">
            <a:xfrm>
              <a:off x="10293350" y="3900488"/>
              <a:ext cx="258763" cy="482600"/>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8" name="Freeform 278"/>
            <p:cNvSpPr>
              <a:spLocks/>
            </p:cNvSpPr>
            <p:nvPr/>
          </p:nvSpPr>
          <p:spPr bwMode="auto">
            <a:xfrm>
              <a:off x="10072688" y="3981450"/>
              <a:ext cx="323850" cy="388938"/>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9" name="Freeform 279"/>
            <p:cNvSpPr>
              <a:spLocks/>
            </p:cNvSpPr>
            <p:nvPr/>
          </p:nvSpPr>
          <p:spPr bwMode="auto">
            <a:xfrm>
              <a:off x="10409238" y="4295775"/>
              <a:ext cx="155575" cy="96838"/>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0" name="Freeform 280"/>
            <p:cNvSpPr>
              <a:spLocks/>
            </p:cNvSpPr>
            <p:nvPr/>
          </p:nvSpPr>
          <p:spPr bwMode="auto">
            <a:xfrm>
              <a:off x="10539413" y="5197475"/>
              <a:ext cx="58738" cy="52388"/>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1" name="Freeform 281"/>
            <p:cNvSpPr>
              <a:spLocks/>
            </p:cNvSpPr>
            <p:nvPr/>
          </p:nvSpPr>
          <p:spPr bwMode="auto">
            <a:xfrm>
              <a:off x="9979025" y="5006975"/>
              <a:ext cx="63500" cy="65088"/>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2" name="Freeform 282"/>
            <p:cNvSpPr>
              <a:spLocks/>
            </p:cNvSpPr>
            <p:nvPr/>
          </p:nvSpPr>
          <p:spPr bwMode="auto">
            <a:xfrm>
              <a:off x="10047288" y="5065713"/>
              <a:ext cx="15875" cy="34925"/>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3" name="Freeform 283"/>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4" name="Freeform 284"/>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5" name="Freeform 285"/>
            <p:cNvSpPr>
              <a:spLocks/>
            </p:cNvSpPr>
            <p:nvPr/>
          </p:nvSpPr>
          <p:spPr bwMode="auto">
            <a:xfrm>
              <a:off x="8991600" y="5588000"/>
              <a:ext cx="6350" cy="6350"/>
            </a:xfrm>
            <a:custGeom>
              <a:avLst/>
              <a:gdLst>
                <a:gd name="T0" fmla="*/ 0 w 4"/>
                <a:gd name="T1" fmla="*/ 0 h 4"/>
                <a:gd name="T2" fmla="*/ 0 w 4"/>
                <a:gd name="T3" fmla="*/ 4 h 4"/>
                <a:gd name="T4" fmla="*/ 4 w 4"/>
                <a:gd name="T5" fmla="*/ 2 h 4"/>
                <a:gd name="T6" fmla="*/ 4 w 4"/>
                <a:gd name="T7" fmla="*/ 0 h 4"/>
                <a:gd name="T8" fmla="*/ 4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4" y="2"/>
                  </a:lnTo>
                  <a:lnTo>
                    <a:pt x="4"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6" name="Freeform 286"/>
            <p:cNvSpPr>
              <a:spLocks/>
            </p:cNvSpPr>
            <p:nvPr/>
          </p:nvSpPr>
          <p:spPr bwMode="auto">
            <a:xfrm>
              <a:off x="8991600" y="5588000"/>
              <a:ext cx="6350" cy="6350"/>
            </a:xfrm>
            <a:custGeom>
              <a:avLst/>
              <a:gdLst>
                <a:gd name="T0" fmla="*/ 4 w 4"/>
                <a:gd name="T1" fmla="*/ 0 h 4"/>
                <a:gd name="T2" fmla="*/ 0 w 4"/>
                <a:gd name="T3" fmla="*/ 0 h 4"/>
                <a:gd name="T4" fmla="*/ 0 w 4"/>
                <a:gd name="T5" fmla="*/ 4 h 4"/>
                <a:gd name="T6" fmla="*/ 4 w 4"/>
                <a:gd name="T7" fmla="*/ 2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2"/>
                  </a:lnTo>
                  <a:lnTo>
                    <a:pt x="4" y="0"/>
                  </a:lnTo>
                  <a:lnTo>
                    <a:pt x="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7" name="Freeform 287"/>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8" name="Freeform 288"/>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9" name="Freeform 289"/>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0" name="Freeform 290"/>
            <p:cNvSpPr>
              <a:spLocks/>
            </p:cNvSpPr>
            <p:nvPr/>
          </p:nvSpPr>
          <p:spPr bwMode="auto">
            <a:xfrm>
              <a:off x="8434388" y="4503738"/>
              <a:ext cx="382588" cy="261938"/>
            </a:xfrm>
            <a:custGeom>
              <a:avLst/>
              <a:gdLst>
                <a:gd name="T0" fmla="*/ 76 w 241"/>
                <a:gd name="T1" fmla="*/ 8 h 165"/>
                <a:gd name="T2" fmla="*/ 65 w 241"/>
                <a:gd name="T3" fmla="*/ 26 h 165"/>
                <a:gd name="T4" fmla="*/ 65 w 241"/>
                <a:gd name="T5" fmla="*/ 33 h 165"/>
                <a:gd name="T6" fmla="*/ 53 w 241"/>
                <a:gd name="T7" fmla="*/ 30 h 165"/>
                <a:gd name="T8" fmla="*/ 49 w 241"/>
                <a:gd name="T9" fmla="*/ 33 h 165"/>
                <a:gd name="T10" fmla="*/ 43 w 241"/>
                <a:gd name="T11" fmla="*/ 43 h 165"/>
                <a:gd name="T12" fmla="*/ 39 w 241"/>
                <a:gd name="T13" fmla="*/ 45 h 165"/>
                <a:gd name="T14" fmla="*/ 43 w 241"/>
                <a:gd name="T15" fmla="*/ 53 h 165"/>
                <a:gd name="T16" fmla="*/ 24 w 241"/>
                <a:gd name="T17" fmla="*/ 71 h 165"/>
                <a:gd name="T18" fmla="*/ 22 w 241"/>
                <a:gd name="T19" fmla="*/ 77 h 165"/>
                <a:gd name="T20" fmla="*/ 16 w 241"/>
                <a:gd name="T21" fmla="*/ 82 h 165"/>
                <a:gd name="T22" fmla="*/ 12 w 241"/>
                <a:gd name="T23" fmla="*/ 86 h 165"/>
                <a:gd name="T24" fmla="*/ 14 w 241"/>
                <a:gd name="T25" fmla="*/ 94 h 165"/>
                <a:gd name="T26" fmla="*/ 8 w 241"/>
                <a:gd name="T27" fmla="*/ 112 h 165"/>
                <a:gd name="T28" fmla="*/ 2 w 241"/>
                <a:gd name="T29" fmla="*/ 129 h 165"/>
                <a:gd name="T30" fmla="*/ 2 w 241"/>
                <a:gd name="T31" fmla="*/ 139 h 165"/>
                <a:gd name="T32" fmla="*/ 12 w 241"/>
                <a:gd name="T33" fmla="*/ 135 h 165"/>
                <a:gd name="T34" fmla="*/ 24 w 241"/>
                <a:gd name="T35" fmla="*/ 133 h 165"/>
                <a:gd name="T36" fmla="*/ 26 w 241"/>
                <a:gd name="T37" fmla="*/ 139 h 165"/>
                <a:gd name="T38" fmla="*/ 29 w 241"/>
                <a:gd name="T39" fmla="*/ 145 h 165"/>
                <a:gd name="T40" fmla="*/ 31 w 241"/>
                <a:gd name="T41" fmla="*/ 147 h 165"/>
                <a:gd name="T42" fmla="*/ 33 w 241"/>
                <a:gd name="T43" fmla="*/ 145 h 165"/>
                <a:gd name="T44" fmla="*/ 31 w 241"/>
                <a:gd name="T45" fmla="*/ 141 h 165"/>
                <a:gd name="T46" fmla="*/ 39 w 241"/>
                <a:gd name="T47" fmla="*/ 141 h 165"/>
                <a:gd name="T48" fmla="*/ 47 w 241"/>
                <a:gd name="T49" fmla="*/ 149 h 165"/>
                <a:gd name="T50" fmla="*/ 51 w 241"/>
                <a:gd name="T51" fmla="*/ 163 h 165"/>
                <a:gd name="T52" fmla="*/ 55 w 241"/>
                <a:gd name="T53" fmla="*/ 165 h 165"/>
                <a:gd name="T54" fmla="*/ 241 w 241"/>
                <a:gd name="T55" fmla="*/ 129 h 165"/>
                <a:gd name="T56" fmla="*/ 229 w 241"/>
                <a:gd name="T57" fmla="*/ 112 h 165"/>
                <a:gd name="T58" fmla="*/ 221 w 241"/>
                <a:gd name="T59" fmla="*/ 80 h 165"/>
                <a:gd name="T60" fmla="*/ 214 w 241"/>
                <a:gd name="T61" fmla="*/ 77 h 165"/>
                <a:gd name="T62" fmla="*/ 208 w 241"/>
                <a:gd name="T63" fmla="*/ 73 h 165"/>
                <a:gd name="T64" fmla="*/ 214 w 241"/>
                <a:gd name="T65" fmla="*/ 67 h 165"/>
                <a:gd name="T66" fmla="*/ 233 w 241"/>
                <a:gd name="T67" fmla="*/ 67 h 165"/>
                <a:gd name="T68" fmla="*/ 239 w 241"/>
                <a:gd name="T69" fmla="*/ 61 h 165"/>
                <a:gd name="T70" fmla="*/ 225 w 241"/>
                <a:gd name="T71" fmla="*/ 43 h 165"/>
                <a:gd name="T72" fmla="*/ 219 w 241"/>
                <a:gd name="T73" fmla="*/ 37 h 165"/>
                <a:gd name="T74" fmla="*/ 206 w 241"/>
                <a:gd name="T75" fmla="*/ 33 h 165"/>
                <a:gd name="T76" fmla="*/ 196 w 241"/>
                <a:gd name="T77" fmla="*/ 45 h 165"/>
                <a:gd name="T78" fmla="*/ 190 w 241"/>
                <a:gd name="T79" fmla="*/ 43 h 165"/>
                <a:gd name="T80" fmla="*/ 182 w 241"/>
                <a:gd name="T81" fmla="*/ 41 h 165"/>
                <a:gd name="T82" fmla="*/ 178 w 241"/>
                <a:gd name="T83" fmla="*/ 47 h 165"/>
                <a:gd name="T84" fmla="*/ 172 w 241"/>
                <a:gd name="T85" fmla="*/ 47 h 165"/>
                <a:gd name="T86" fmla="*/ 165 w 241"/>
                <a:gd name="T87" fmla="*/ 47 h 165"/>
                <a:gd name="T88" fmla="*/ 167 w 241"/>
                <a:gd name="T89" fmla="*/ 39 h 165"/>
                <a:gd name="T90" fmla="*/ 167 w 241"/>
                <a:gd name="T91" fmla="*/ 30 h 165"/>
                <a:gd name="T92" fmla="*/ 170 w 241"/>
                <a:gd name="T93" fmla="*/ 26 h 165"/>
                <a:gd name="T94" fmla="*/ 172 w 241"/>
                <a:gd name="T95" fmla="*/ 20 h 165"/>
                <a:gd name="T96" fmla="*/ 176 w 241"/>
                <a:gd name="T97" fmla="*/ 16 h 165"/>
                <a:gd name="T98" fmla="*/ 174 w 241"/>
                <a:gd name="T99" fmla="*/ 12 h 165"/>
                <a:gd name="T100" fmla="*/ 172 w 241"/>
                <a:gd name="T101" fmla="*/ 10 h 165"/>
                <a:gd name="T102" fmla="*/ 157 w 241"/>
                <a:gd name="T103" fmla="*/ 12 h 165"/>
                <a:gd name="T104" fmla="*/ 151 w 241"/>
                <a:gd name="T105" fmla="*/ 4 h 165"/>
                <a:gd name="T106" fmla="*/ 133 w 241"/>
                <a:gd name="T107" fmla="*/ 10 h 165"/>
                <a:gd name="T108" fmla="*/ 120 w 241"/>
                <a:gd name="T109" fmla="*/ 10 h 165"/>
                <a:gd name="T110" fmla="*/ 116 w 241"/>
                <a:gd name="T111" fmla="*/ 8 h 165"/>
                <a:gd name="T112" fmla="*/ 120 w 241"/>
                <a:gd name="T113" fmla="*/ 2 h 165"/>
                <a:gd name="T114" fmla="*/ 108 w 241"/>
                <a:gd name="T115" fmla="*/ 4 h 165"/>
                <a:gd name="T116" fmla="*/ 102 w 241"/>
                <a:gd name="T117" fmla="*/ 10 h 165"/>
                <a:gd name="T118" fmla="*/ 88 w 241"/>
                <a:gd name="T119" fmla="*/ 18 h 165"/>
                <a:gd name="T120" fmla="*/ 80 w 241"/>
                <a:gd name="T121" fmla="*/ 16 h 165"/>
                <a:gd name="T122" fmla="*/ 82 w 241"/>
                <a:gd name="T123" fmla="*/ 12 h 165"/>
                <a:gd name="T124" fmla="*/ 78 w 241"/>
                <a:gd name="T1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65">
                  <a:moveTo>
                    <a:pt x="76" y="6"/>
                  </a:move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5" y="165"/>
                  </a:lnTo>
                  <a:lnTo>
                    <a:pt x="241" y="165"/>
                  </a:lnTo>
                  <a:lnTo>
                    <a:pt x="241" y="129"/>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1" name="Freeform 291"/>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2" name="Freeform 292"/>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3" name="Freeform 293"/>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4" name="Freeform 294"/>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5" name="Freeform 295"/>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6" name="Freeform 296"/>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7" name="Freeform 297"/>
            <p:cNvSpPr>
              <a:spLocks/>
            </p:cNvSpPr>
            <p:nvPr/>
          </p:nvSpPr>
          <p:spPr bwMode="auto">
            <a:xfrm>
              <a:off x="7800975" y="4240213"/>
              <a:ext cx="269875" cy="149225"/>
            </a:xfrm>
            <a:custGeom>
              <a:avLst/>
              <a:gdLst>
                <a:gd name="T0" fmla="*/ 121 w 170"/>
                <a:gd name="T1" fmla="*/ 4 h 94"/>
                <a:gd name="T2" fmla="*/ 117 w 170"/>
                <a:gd name="T3" fmla="*/ 12 h 94"/>
                <a:gd name="T4" fmla="*/ 111 w 170"/>
                <a:gd name="T5" fmla="*/ 19 h 94"/>
                <a:gd name="T6" fmla="*/ 92 w 170"/>
                <a:gd name="T7" fmla="*/ 29 h 94"/>
                <a:gd name="T8" fmla="*/ 82 w 170"/>
                <a:gd name="T9" fmla="*/ 29 h 94"/>
                <a:gd name="T10" fmla="*/ 70 w 170"/>
                <a:gd name="T11" fmla="*/ 29 h 94"/>
                <a:gd name="T12" fmla="*/ 68 w 170"/>
                <a:gd name="T13" fmla="*/ 14 h 94"/>
                <a:gd name="T14" fmla="*/ 58 w 170"/>
                <a:gd name="T15" fmla="*/ 10 h 94"/>
                <a:gd name="T16" fmla="*/ 39 w 170"/>
                <a:gd name="T17" fmla="*/ 21 h 94"/>
                <a:gd name="T18" fmla="*/ 31 w 170"/>
                <a:gd name="T19" fmla="*/ 29 h 94"/>
                <a:gd name="T20" fmla="*/ 17 w 170"/>
                <a:gd name="T21" fmla="*/ 35 h 94"/>
                <a:gd name="T22" fmla="*/ 0 w 170"/>
                <a:gd name="T23" fmla="*/ 59 h 94"/>
                <a:gd name="T24" fmla="*/ 11 w 170"/>
                <a:gd name="T25" fmla="*/ 74 h 94"/>
                <a:gd name="T26" fmla="*/ 13 w 170"/>
                <a:gd name="T27" fmla="*/ 84 h 94"/>
                <a:gd name="T28" fmla="*/ 19 w 170"/>
                <a:gd name="T29" fmla="*/ 94 h 94"/>
                <a:gd name="T30" fmla="*/ 111 w 170"/>
                <a:gd name="T31" fmla="*/ 90 h 94"/>
                <a:gd name="T32" fmla="*/ 113 w 170"/>
                <a:gd name="T33" fmla="*/ 84 h 94"/>
                <a:gd name="T34" fmla="*/ 121 w 170"/>
                <a:gd name="T35" fmla="*/ 80 h 94"/>
                <a:gd name="T36" fmla="*/ 127 w 170"/>
                <a:gd name="T37" fmla="*/ 82 h 94"/>
                <a:gd name="T38" fmla="*/ 131 w 170"/>
                <a:gd name="T39" fmla="*/ 84 h 94"/>
                <a:gd name="T40" fmla="*/ 133 w 170"/>
                <a:gd name="T41" fmla="*/ 82 h 94"/>
                <a:gd name="T42" fmla="*/ 135 w 170"/>
                <a:gd name="T43" fmla="*/ 76 h 94"/>
                <a:gd name="T44" fmla="*/ 137 w 170"/>
                <a:gd name="T45" fmla="*/ 70 h 94"/>
                <a:gd name="T46" fmla="*/ 137 w 170"/>
                <a:gd name="T47" fmla="*/ 66 h 94"/>
                <a:gd name="T48" fmla="*/ 143 w 170"/>
                <a:gd name="T49" fmla="*/ 62 h 94"/>
                <a:gd name="T50" fmla="*/ 148 w 170"/>
                <a:gd name="T51" fmla="*/ 55 h 94"/>
                <a:gd name="T52" fmla="*/ 150 w 170"/>
                <a:gd name="T53" fmla="*/ 45 h 94"/>
                <a:gd name="T54" fmla="*/ 158 w 170"/>
                <a:gd name="T55" fmla="*/ 37 h 94"/>
                <a:gd name="T56" fmla="*/ 168 w 170"/>
                <a:gd name="T57" fmla="*/ 31 h 94"/>
                <a:gd name="T58" fmla="*/ 170 w 170"/>
                <a:gd name="T59" fmla="*/ 4 h 94"/>
                <a:gd name="T60" fmla="*/ 160 w 170"/>
                <a:gd name="T61" fmla="*/ 4 h 94"/>
                <a:gd name="T62" fmla="*/ 146 w 170"/>
                <a:gd name="T63" fmla="*/ 6 h 94"/>
                <a:gd name="T64" fmla="*/ 127 w 170"/>
                <a:gd name="T65" fmla="*/ 6 h 94"/>
                <a:gd name="T66" fmla="*/ 121 w 170"/>
                <a:gd name="T67" fmla="*/ 0 h 94"/>
                <a:gd name="T68" fmla="*/ 117 w 170"/>
                <a:gd name="T69"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94">
                  <a:moveTo>
                    <a:pt x="117" y="2"/>
                  </a:move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lnTo>
                    <a:pt x="11" y="74"/>
                  </a:lnTo>
                  <a:lnTo>
                    <a:pt x="13" y="80"/>
                  </a:lnTo>
                  <a:lnTo>
                    <a:pt x="13" y="84"/>
                  </a:lnTo>
                  <a:lnTo>
                    <a:pt x="15" y="92"/>
                  </a:lnTo>
                  <a:lnTo>
                    <a:pt x="19" y="94"/>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0" y="29"/>
                  </a:lnTo>
                  <a:lnTo>
                    <a:pt x="170" y="4"/>
                  </a:lnTo>
                  <a:lnTo>
                    <a:pt x="168" y="4"/>
                  </a:lnTo>
                  <a:lnTo>
                    <a:pt x="160" y="4"/>
                  </a:lnTo>
                  <a:lnTo>
                    <a:pt x="152" y="6"/>
                  </a:lnTo>
                  <a:lnTo>
                    <a:pt x="146" y="6"/>
                  </a:lnTo>
                  <a:lnTo>
                    <a:pt x="137" y="8"/>
                  </a:lnTo>
                  <a:lnTo>
                    <a:pt x="127" y="6"/>
                  </a:lnTo>
                  <a:lnTo>
                    <a:pt x="121" y="4"/>
                  </a:lnTo>
                  <a:lnTo>
                    <a:pt x="121" y="0"/>
                  </a:lnTo>
                  <a:lnTo>
                    <a:pt x="117" y="0"/>
                  </a:lnTo>
                  <a:lnTo>
                    <a:pt x="11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8" name="Freeform 298"/>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9" name="Freeform 299"/>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0" name="Freeform 300"/>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1" name="Freeform 301"/>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2" name="Freeform 302"/>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3" name="Freeform 303"/>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4" name="Freeform 304"/>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5" name="Freeform 305"/>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6" name="Freeform 306"/>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7" name="Freeform 307"/>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8" name="Freeform 308"/>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9" name="Freeform 309"/>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0" name="Freeform 310"/>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1" name="Freeform 311"/>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2" name="Freeform 312"/>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3" name="Freeform 313"/>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4" name="Freeform 314"/>
            <p:cNvSpPr>
              <a:spLocks/>
            </p:cNvSpPr>
            <p:nvPr/>
          </p:nvSpPr>
          <p:spPr bwMode="auto">
            <a:xfrm>
              <a:off x="6967538" y="4240213"/>
              <a:ext cx="549275" cy="536575"/>
            </a:xfrm>
            <a:custGeom>
              <a:avLst/>
              <a:gdLst>
                <a:gd name="T0" fmla="*/ 100 w 346"/>
                <a:gd name="T1" fmla="*/ 8 h 338"/>
                <a:gd name="T2" fmla="*/ 82 w 346"/>
                <a:gd name="T3" fmla="*/ 25 h 338"/>
                <a:gd name="T4" fmla="*/ 64 w 346"/>
                <a:gd name="T5" fmla="*/ 37 h 338"/>
                <a:gd name="T6" fmla="*/ 19 w 346"/>
                <a:gd name="T7" fmla="*/ 51 h 338"/>
                <a:gd name="T8" fmla="*/ 11 w 346"/>
                <a:gd name="T9" fmla="*/ 57 h 338"/>
                <a:gd name="T10" fmla="*/ 8 w 346"/>
                <a:gd name="T11" fmla="*/ 88 h 338"/>
                <a:gd name="T12" fmla="*/ 19 w 346"/>
                <a:gd name="T13" fmla="*/ 96 h 338"/>
                <a:gd name="T14" fmla="*/ 58 w 346"/>
                <a:gd name="T15" fmla="*/ 129 h 338"/>
                <a:gd name="T16" fmla="*/ 66 w 346"/>
                <a:gd name="T17" fmla="*/ 143 h 338"/>
                <a:gd name="T18" fmla="*/ 80 w 346"/>
                <a:gd name="T19" fmla="*/ 172 h 338"/>
                <a:gd name="T20" fmla="*/ 70 w 346"/>
                <a:gd name="T21" fmla="*/ 176 h 338"/>
                <a:gd name="T22" fmla="*/ 53 w 346"/>
                <a:gd name="T23" fmla="*/ 203 h 338"/>
                <a:gd name="T24" fmla="*/ 58 w 346"/>
                <a:gd name="T25" fmla="*/ 219 h 338"/>
                <a:gd name="T26" fmla="*/ 70 w 346"/>
                <a:gd name="T27" fmla="*/ 219 h 338"/>
                <a:gd name="T28" fmla="*/ 70 w 346"/>
                <a:gd name="T29" fmla="*/ 248 h 338"/>
                <a:gd name="T30" fmla="*/ 100 w 346"/>
                <a:gd name="T31" fmla="*/ 252 h 338"/>
                <a:gd name="T32" fmla="*/ 98 w 346"/>
                <a:gd name="T33" fmla="*/ 260 h 338"/>
                <a:gd name="T34" fmla="*/ 109 w 346"/>
                <a:gd name="T35" fmla="*/ 270 h 338"/>
                <a:gd name="T36" fmla="*/ 98 w 346"/>
                <a:gd name="T37" fmla="*/ 282 h 338"/>
                <a:gd name="T38" fmla="*/ 88 w 346"/>
                <a:gd name="T39" fmla="*/ 301 h 338"/>
                <a:gd name="T40" fmla="*/ 76 w 346"/>
                <a:gd name="T41" fmla="*/ 309 h 338"/>
                <a:gd name="T42" fmla="*/ 133 w 346"/>
                <a:gd name="T43" fmla="*/ 338 h 338"/>
                <a:gd name="T44" fmla="*/ 139 w 346"/>
                <a:gd name="T45" fmla="*/ 331 h 338"/>
                <a:gd name="T46" fmla="*/ 213 w 346"/>
                <a:gd name="T47" fmla="*/ 335 h 338"/>
                <a:gd name="T48" fmla="*/ 225 w 346"/>
                <a:gd name="T49" fmla="*/ 338 h 338"/>
                <a:gd name="T50" fmla="*/ 282 w 346"/>
                <a:gd name="T51" fmla="*/ 327 h 338"/>
                <a:gd name="T52" fmla="*/ 288 w 346"/>
                <a:gd name="T53" fmla="*/ 338 h 338"/>
                <a:gd name="T54" fmla="*/ 299 w 346"/>
                <a:gd name="T55" fmla="*/ 329 h 338"/>
                <a:gd name="T56" fmla="*/ 301 w 346"/>
                <a:gd name="T57" fmla="*/ 313 h 338"/>
                <a:gd name="T58" fmla="*/ 309 w 346"/>
                <a:gd name="T59" fmla="*/ 295 h 338"/>
                <a:gd name="T60" fmla="*/ 325 w 346"/>
                <a:gd name="T61" fmla="*/ 291 h 338"/>
                <a:gd name="T62" fmla="*/ 339 w 346"/>
                <a:gd name="T63" fmla="*/ 284 h 338"/>
                <a:gd name="T64" fmla="*/ 319 w 346"/>
                <a:gd name="T65" fmla="*/ 266 h 338"/>
                <a:gd name="T66" fmla="*/ 303 w 346"/>
                <a:gd name="T67" fmla="*/ 237 h 338"/>
                <a:gd name="T68" fmla="*/ 303 w 346"/>
                <a:gd name="T69" fmla="*/ 223 h 338"/>
                <a:gd name="T70" fmla="*/ 295 w 346"/>
                <a:gd name="T71" fmla="*/ 213 h 338"/>
                <a:gd name="T72" fmla="*/ 305 w 346"/>
                <a:gd name="T73" fmla="*/ 211 h 338"/>
                <a:gd name="T74" fmla="*/ 305 w 346"/>
                <a:gd name="T75" fmla="*/ 192 h 338"/>
                <a:gd name="T76" fmla="*/ 321 w 346"/>
                <a:gd name="T77" fmla="*/ 192 h 338"/>
                <a:gd name="T78" fmla="*/ 331 w 346"/>
                <a:gd name="T79" fmla="*/ 176 h 338"/>
                <a:gd name="T80" fmla="*/ 337 w 346"/>
                <a:gd name="T81" fmla="*/ 162 h 338"/>
                <a:gd name="T82" fmla="*/ 346 w 346"/>
                <a:gd name="T83" fmla="*/ 121 h 338"/>
                <a:gd name="T84" fmla="*/ 337 w 346"/>
                <a:gd name="T85" fmla="*/ 107 h 338"/>
                <a:gd name="T86" fmla="*/ 335 w 346"/>
                <a:gd name="T87" fmla="*/ 90 h 338"/>
                <a:gd name="T88" fmla="*/ 344 w 346"/>
                <a:gd name="T89" fmla="*/ 72 h 338"/>
                <a:gd name="T90" fmla="*/ 339 w 346"/>
                <a:gd name="T91" fmla="*/ 47 h 338"/>
                <a:gd name="T92" fmla="*/ 311 w 346"/>
                <a:gd name="T93" fmla="*/ 29 h 338"/>
                <a:gd name="T94" fmla="*/ 309 w 346"/>
                <a:gd name="T95" fmla="*/ 12 h 338"/>
                <a:gd name="T96" fmla="*/ 280 w 346"/>
                <a:gd name="T97" fmla="*/ 14 h 338"/>
                <a:gd name="T98" fmla="*/ 252 w 346"/>
                <a:gd name="T99" fmla="*/ 19 h 338"/>
                <a:gd name="T100" fmla="*/ 235 w 346"/>
                <a:gd name="T101" fmla="*/ 33 h 338"/>
                <a:gd name="T102" fmla="*/ 211 w 346"/>
                <a:gd name="T103" fmla="*/ 41 h 338"/>
                <a:gd name="T104" fmla="*/ 201 w 346"/>
                <a:gd name="T105" fmla="*/ 33 h 338"/>
                <a:gd name="T106" fmla="*/ 182 w 346"/>
                <a:gd name="T107" fmla="*/ 25 h 338"/>
                <a:gd name="T108" fmla="*/ 154 w 346"/>
                <a:gd name="T109" fmla="*/ 25 h 338"/>
                <a:gd name="T110" fmla="*/ 152 w 346"/>
                <a:gd name="T111" fmla="*/ 10 h 338"/>
                <a:gd name="T112" fmla="*/ 127 w 346"/>
                <a:gd name="T113"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6" h="338">
                  <a:moveTo>
                    <a:pt x="107" y="2"/>
                  </a:moveTo>
                  <a:lnTo>
                    <a:pt x="96" y="4"/>
                  </a:lnTo>
                  <a:lnTo>
                    <a:pt x="100" y="8"/>
                  </a:lnTo>
                  <a:lnTo>
                    <a:pt x="94" y="21"/>
                  </a:lnTo>
                  <a:lnTo>
                    <a:pt x="84" y="23"/>
                  </a:lnTo>
                  <a:lnTo>
                    <a:pt x="82" y="25"/>
                  </a:lnTo>
                  <a:lnTo>
                    <a:pt x="78" y="31"/>
                  </a:lnTo>
                  <a:lnTo>
                    <a:pt x="76" y="33"/>
                  </a:lnTo>
                  <a:lnTo>
                    <a:pt x="64" y="37"/>
                  </a:lnTo>
                  <a:lnTo>
                    <a:pt x="33" y="49"/>
                  </a:lnTo>
                  <a:lnTo>
                    <a:pt x="29" y="45"/>
                  </a:lnTo>
                  <a:lnTo>
                    <a:pt x="19" y="51"/>
                  </a:lnTo>
                  <a:lnTo>
                    <a:pt x="15" y="49"/>
                  </a:lnTo>
                  <a:lnTo>
                    <a:pt x="13" y="51"/>
                  </a:lnTo>
                  <a:lnTo>
                    <a:pt x="11" y="57"/>
                  </a:lnTo>
                  <a:lnTo>
                    <a:pt x="4" y="76"/>
                  </a:lnTo>
                  <a:lnTo>
                    <a:pt x="0" y="82"/>
                  </a:lnTo>
                  <a:lnTo>
                    <a:pt x="8" y="88"/>
                  </a:lnTo>
                  <a:lnTo>
                    <a:pt x="11" y="90"/>
                  </a:lnTo>
                  <a:lnTo>
                    <a:pt x="17" y="92"/>
                  </a:lnTo>
                  <a:lnTo>
                    <a:pt x="19" y="96"/>
                  </a:lnTo>
                  <a:lnTo>
                    <a:pt x="29" y="100"/>
                  </a:lnTo>
                  <a:lnTo>
                    <a:pt x="39" y="121"/>
                  </a:lnTo>
                  <a:lnTo>
                    <a:pt x="58" y="129"/>
                  </a:lnTo>
                  <a:lnTo>
                    <a:pt x="62" y="129"/>
                  </a:lnTo>
                  <a:lnTo>
                    <a:pt x="64" y="135"/>
                  </a:lnTo>
                  <a:lnTo>
                    <a:pt x="66" y="143"/>
                  </a:lnTo>
                  <a:lnTo>
                    <a:pt x="80" y="164"/>
                  </a:lnTo>
                  <a:lnTo>
                    <a:pt x="80" y="168"/>
                  </a:lnTo>
                  <a:lnTo>
                    <a:pt x="80" y="172"/>
                  </a:lnTo>
                  <a:lnTo>
                    <a:pt x="80" y="176"/>
                  </a:lnTo>
                  <a:lnTo>
                    <a:pt x="76" y="178"/>
                  </a:lnTo>
                  <a:lnTo>
                    <a:pt x="70" y="176"/>
                  </a:lnTo>
                  <a:lnTo>
                    <a:pt x="55" y="190"/>
                  </a:lnTo>
                  <a:lnTo>
                    <a:pt x="53" y="201"/>
                  </a:lnTo>
                  <a:lnTo>
                    <a:pt x="53" y="203"/>
                  </a:lnTo>
                  <a:lnTo>
                    <a:pt x="55" y="205"/>
                  </a:lnTo>
                  <a:lnTo>
                    <a:pt x="55" y="215"/>
                  </a:lnTo>
                  <a:lnTo>
                    <a:pt x="58" y="219"/>
                  </a:lnTo>
                  <a:lnTo>
                    <a:pt x="62" y="219"/>
                  </a:lnTo>
                  <a:lnTo>
                    <a:pt x="66" y="219"/>
                  </a:lnTo>
                  <a:lnTo>
                    <a:pt x="70" y="219"/>
                  </a:lnTo>
                  <a:lnTo>
                    <a:pt x="72" y="223"/>
                  </a:lnTo>
                  <a:lnTo>
                    <a:pt x="70" y="229"/>
                  </a:lnTo>
                  <a:lnTo>
                    <a:pt x="70" y="248"/>
                  </a:lnTo>
                  <a:lnTo>
                    <a:pt x="80" y="252"/>
                  </a:lnTo>
                  <a:lnTo>
                    <a:pt x="86" y="252"/>
                  </a:lnTo>
                  <a:lnTo>
                    <a:pt x="100" y="252"/>
                  </a:lnTo>
                  <a:lnTo>
                    <a:pt x="107" y="252"/>
                  </a:lnTo>
                  <a:lnTo>
                    <a:pt x="107" y="254"/>
                  </a:lnTo>
                  <a:lnTo>
                    <a:pt x="98" y="260"/>
                  </a:lnTo>
                  <a:lnTo>
                    <a:pt x="98" y="264"/>
                  </a:lnTo>
                  <a:lnTo>
                    <a:pt x="100" y="266"/>
                  </a:lnTo>
                  <a:lnTo>
                    <a:pt x="109" y="270"/>
                  </a:lnTo>
                  <a:lnTo>
                    <a:pt x="111" y="278"/>
                  </a:lnTo>
                  <a:lnTo>
                    <a:pt x="111" y="280"/>
                  </a:lnTo>
                  <a:lnTo>
                    <a:pt x="98" y="282"/>
                  </a:lnTo>
                  <a:lnTo>
                    <a:pt x="94" y="284"/>
                  </a:lnTo>
                  <a:lnTo>
                    <a:pt x="90" y="299"/>
                  </a:lnTo>
                  <a:lnTo>
                    <a:pt x="88" y="301"/>
                  </a:lnTo>
                  <a:lnTo>
                    <a:pt x="84" y="301"/>
                  </a:lnTo>
                  <a:lnTo>
                    <a:pt x="76" y="303"/>
                  </a:lnTo>
                  <a:lnTo>
                    <a:pt x="76" y="309"/>
                  </a:lnTo>
                  <a:lnTo>
                    <a:pt x="86" y="325"/>
                  </a:lnTo>
                  <a:lnTo>
                    <a:pt x="88" y="338"/>
                  </a:lnTo>
                  <a:lnTo>
                    <a:pt x="133" y="338"/>
                  </a:lnTo>
                  <a:lnTo>
                    <a:pt x="133" y="335"/>
                  </a:lnTo>
                  <a:lnTo>
                    <a:pt x="139" y="335"/>
                  </a:lnTo>
                  <a:lnTo>
                    <a:pt x="139" y="331"/>
                  </a:lnTo>
                  <a:lnTo>
                    <a:pt x="166" y="338"/>
                  </a:lnTo>
                  <a:lnTo>
                    <a:pt x="213" y="338"/>
                  </a:lnTo>
                  <a:lnTo>
                    <a:pt x="213" y="335"/>
                  </a:lnTo>
                  <a:lnTo>
                    <a:pt x="219" y="335"/>
                  </a:lnTo>
                  <a:lnTo>
                    <a:pt x="223" y="335"/>
                  </a:lnTo>
                  <a:lnTo>
                    <a:pt x="225" y="338"/>
                  </a:lnTo>
                  <a:lnTo>
                    <a:pt x="278" y="338"/>
                  </a:lnTo>
                  <a:lnTo>
                    <a:pt x="278" y="335"/>
                  </a:lnTo>
                  <a:lnTo>
                    <a:pt x="282" y="327"/>
                  </a:lnTo>
                  <a:lnTo>
                    <a:pt x="286" y="329"/>
                  </a:lnTo>
                  <a:lnTo>
                    <a:pt x="288" y="335"/>
                  </a:lnTo>
                  <a:lnTo>
                    <a:pt x="288" y="338"/>
                  </a:lnTo>
                  <a:lnTo>
                    <a:pt x="295" y="338"/>
                  </a:lnTo>
                  <a:lnTo>
                    <a:pt x="297" y="333"/>
                  </a:lnTo>
                  <a:lnTo>
                    <a:pt x="299" y="329"/>
                  </a:lnTo>
                  <a:lnTo>
                    <a:pt x="301" y="321"/>
                  </a:lnTo>
                  <a:lnTo>
                    <a:pt x="297" y="315"/>
                  </a:lnTo>
                  <a:lnTo>
                    <a:pt x="301" y="313"/>
                  </a:lnTo>
                  <a:lnTo>
                    <a:pt x="305" y="309"/>
                  </a:lnTo>
                  <a:lnTo>
                    <a:pt x="307" y="299"/>
                  </a:lnTo>
                  <a:lnTo>
                    <a:pt x="309" y="295"/>
                  </a:lnTo>
                  <a:lnTo>
                    <a:pt x="315" y="291"/>
                  </a:lnTo>
                  <a:lnTo>
                    <a:pt x="323" y="291"/>
                  </a:lnTo>
                  <a:lnTo>
                    <a:pt x="325" y="291"/>
                  </a:lnTo>
                  <a:lnTo>
                    <a:pt x="329" y="286"/>
                  </a:lnTo>
                  <a:lnTo>
                    <a:pt x="335" y="282"/>
                  </a:lnTo>
                  <a:lnTo>
                    <a:pt x="339" y="284"/>
                  </a:lnTo>
                  <a:lnTo>
                    <a:pt x="342" y="276"/>
                  </a:lnTo>
                  <a:lnTo>
                    <a:pt x="339" y="274"/>
                  </a:lnTo>
                  <a:lnTo>
                    <a:pt x="319" y="266"/>
                  </a:lnTo>
                  <a:lnTo>
                    <a:pt x="311" y="262"/>
                  </a:lnTo>
                  <a:lnTo>
                    <a:pt x="309" y="260"/>
                  </a:lnTo>
                  <a:lnTo>
                    <a:pt x="303" y="237"/>
                  </a:lnTo>
                  <a:lnTo>
                    <a:pt x="299" y="233"/>
                  </a:lnTo>
                  <a:lnTo>
                    <a:pt x="303" y="225"/>
                  </a:lnTo>
                  <a:lnTo>
                    <a:pt x="303" y="223"/>
                  </a:lnTo>
                  <a:lnTo>
                    <a:pt x="303" y="219"/>
                  </a:lnTo>
                  <a:lnTo>
                    <a:pt x="303" y="219"/>
                  </a:lnTo>
                  <a:lnTo>
                    <a:pt x="295" y="213"/>
                  </a:lnTo>
                  <a:lnTo>
                    <a:pt x="303" y="217"/>
                  </a:lnTo>
                  <a:lnTo>
                    <a:pt x="303" y="215"/>
                  </a:lnTo>
                  <a:lnTo>
                    <a:pt x="305" y="211"/>
                  </a:lnTo>
                  <a:lnTo>
                    <a:pt x="299" y="201"/>
                  </a:lnTo>
                  <a:lnTo>
                    <a:pt x="301" y="196"/>
                  </a:lnTo>
                  <a:lnTo>
                    <a:pt x="305" y="192"/>
                  </a:lnTo>
                  <a:lnTo>
                    <a:pt x="307" y="194"/>
                  </a:lnTo>
                  <a:lnTo>
                    <a:pt x="313" y="194"/>
                  </a:lnTo>
                  <a:lnTo>
                    <a:pt x="321" y="192"/>
                  </a:lnTo>
                  <a:lnTo>
                    <a:pt x="325" y="190"/>
                  </a:lnTo>
                  <a:lnTo>
                    <a:pt x="329" y="184"/>
                  </a:lnTo>
                  <a:lnTo>
                    <a:pt x="331" y="176"/>
                  </a:lnTo>
                  <a:lnTo>
                    <a:pt x="331" y="170"/>
                  </a:lnTo>
                  <a:lnTo>
                    <a:pt x="333" y="168"/>
                  </a:lnTo>
                  <a:lnTo>
                    <a:pt x="337" y="162"/>
                  </a:lnTo>
                  <a:lnTo>
                    <a:pt x="339" y="160"/>
                  </a:lnTo>
                  <a:lnTo>
                    <a:pt x="346" y="160"/>
                  </a:lnTo>
                  <a:lnTo>
                    <a:pt x="346" y="121"/>
                  </a:lnTo>
                  <a:lnTo>
                    <a:pt x="346" y="117"/>
                  </a:lnTo>
                  <a:lnTo>
                    <a:pt x="337" y="111"/>
                  </a:lnTo>
                  <a:lnTo>
                    <a:pt x="337" y="107"/>
                  </a:lnTo>
                  <a:lnTo>
                    <a:pt x="335" y="104"/>
                  </a:lnTo>
                  <a:lnTo>
                    <a:pt x="333" y="98"/>
                  </a:lnTo>
                  <a:lnTo>
                    <a:pt x="335" y="90"/>
                  </a:lnTo>
                  <a:lnTo>
                    <a:pt x="342" y="86"/>
                  </a:lnTo>
                  <a:lnTo>
                    <a:pt x="339" y="78"/>
                  </a:lnTo>
                  <a:lnTo>
                    <a:pt x="344" y="72"/>
                  </a:lnTo>
                  <a:lnTo>
                    <a:pt x="339" y="57"/>
                  </a:lnTo>
                  <a:lnTo>
                    <a:pt x="339" y="49"/>
                  </a:lnTo>
                  <a:lnTo>
                    <a:pt x="339" y="47"/>
                  </a:lnTo>
                  <a:lnTo>
                    <a:pt x="323" y="43"/>
                  </a:lnTo>
                  <a:lnTo>
                    <a:pt x="317" y="37"/>
                  </a:lnTo>
                  <a:lnTo>
                    <a:pt x="311" y="29"/>
                  </a:lnTo>
                  <a:lnTo>
                    <a:pt x="309" y="23"/>
                  </a:lnTo>
                  <a:lnTo>
                    <a:pt x="311" y="19"/>
                  </a:lnTo>
                  <a:lnTo>
                    <a:pt x="309" y="12"/>
                  </a:lnTo>
                  <a:lnTo>
                    <a:pt x="297" y="12"/>
                  </a:lnTo>
                  <a:lnTo>
                    <a:pt x="290" y="14"/>
                  </a:lnTo>
                  <a:lnTo>
                    <a:pt x="280" y="14"/>
                  </a:lnTo>
                  <a:lnTo>
                    <a:pt x="274" y="19"/>
                  </a:lnTo>
                  <a:lnTo>
                    <a:pt x="270" y="21"/>
                  </a:lnTo>
                  <a:lnTo>
                    <a:pt x="252" y="19"/>
                  </a:lnTo>
                  <a:lnTo>
                    <a:pt x="245" y="21"/>
                  </a:lnTo>
                  <a:lnTo>
                    <a:pt x="237" y="25"/>
                  </a:lnTo>
                  <a:lnTo>
                    <a:pt x="235" y="33"/>
                  </a:lnTo>
                  <a:lnTo>
                    <a:pt x="223" y="37"/>
                  </a:lnTo>
                  <a:lnTo>
                    <a:pt x="217" y="39"/>
                  </a:lnTo>
                  <a:lnTo>
                    <a:pt x="211" y="41"/>
                  </a:lnTo>
                  <a:lnTo>
                    <a:pt x="211" y="39"/>
                  </a:lnTo>
                  <a:lnTo>
                    <a:pt x="211" y="37"/>
                  </a:lnTo>
                  <a:lnTo>
                    <a:pt x="201" y="33"/>
                  </a:lnTo>
                  <a:lnTo>
                    <a:pt x="194" y="31"/>
                  </a:lnTo>
                  <a:lnTo>
                    <a:pt x="188" y="31"/>
                  </a:lnTo>
                  <a:lnTo>
                    <a:pt x="182" y="25"/>
                  </a:lnTo>
                  <a:lnTo>
                    <a:pt x="166" y="27"/>
                  </a:lnTo>
                  <a:lnTo>
                    <a:pt x="160" y="27"/>
                  </a:lnTo>
                  <a:lnTo>
                    <a:pt x="154" y="25"/>
                  </a:lnTo>
                  <a:lnTo>
                    <a:pt x="156" y="21"/>
                  </a:lnTo>
                  <a:lnTo>
                    <a:pt x="156" y="19"/>
                  </a:lnTo>
                  <a:lnTo>
                    <a:pt x="152" y="10"/>
                  </a:lnTo>
                  <a:lnTo>
                    <a:pt x="143" y="6"/>
                  </a:lnTo>
                  <a:lnTo>
                    <a:pt x="137" y="6"/>
                  </a:lnTo>
                  <a:lnTo>
                    <a:pt x="127" y="0"/>
                  </a:lnTo>
                  <a:lnTo>
                    <a:pt x="10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5" name="Freeform 315"/>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6" name="Freeform 316"/>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7" name="Freeform 317"/>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8" name="Freeform 318"/>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9" name="Freeform 319"/>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0" name="Freeform 320"/>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1" name="Freeform 321"/>
            <p:cNvSpPr>
              <a:spLocks noEditPoints="1"/>
            </p:cNvSpPr>
            <p:nvPr/>
          </p:nvSpPr>
          <p:spPr bwMode="auto">
            <a:xfrm>
              <a:off x="8486775" y="5432425"/>
              <a:ext cx="301625" cy="180975"/>
            </a:xfrm>
            <a:custGeom>
              <a:avLst/>
              <a:gdLst>
                <a:gd name="T0" fmla="*/ 169 w 190"/>
                <a:gd name="T1" fmla="*/ 112 h 114"/>
                <a:gd name="T2" fmla="*/ 165 w 190"/>
                <a:gd name="T3" fmla="*/ 112 h 114"/>
                <a:gd name="T4" fmla="*/ 163 w 190"/>
                <a:gd name="T5" fmla="*/ 112 h 114"/>
                <a:gd name="T6" fmla="*/ 177 w 190"/>
                <a:gd name="T7" fmla="*/ 114 h 114"/>
                <a:gd name="T8" fmla="*/ 171 w 190"/>
                <a:gd name="T9" fmla="*/ 110 h 114"/>
                <a:gd name="T10" fmla="*/ 171 w 190"/>
                <a:gd name="T11" fmla="*/ 83 h 114"/>
                <a:gd name="T12" fmla="*/ 161 w 190"/>
                <a:gd name="T13" fmla="*/ 85 h 114"/>
                <a:gd name="T14" fmla="*/ 165 w 190"/>
                <a:gd name="T15" fmla="*/ 92 h 114"/>
                <a:gd name="T16" fmla="*/ 181 w 190"/>
                <a:gd name="T17" fmla="*/ 112 h 114"/>
                <a:gd name="T18" fmla="*/ 190 w 190"/>
                <a:gd name="T19" fmla="*/ 114 h 114"/>
                <a:gd name="T20" fmla="*/ 177 w 190"/>
                <a:gd name="T21" fmla="*/ 96 h 114"/>
                <a:gd name="T22" fmla="*/ 169 w 190"/>
                <a:gd name="T23" fmla="*/ 87 h 114"/>
                <a:gd name="T24" fmla="*/ 173 w 190"/>
                <a:gd name="T25" fmla="*/ 83 h 114"/>
                <a:gd name="T26" fmla="*/ 2 w 190"/>
                <a:gd name="T27" fmla="*/ 2 h 114"/>
                <a:gd name="T28" fmla="*/ 0 w 190"/>
                <a:gd name="T29" fmla="*/ 6 h 114"/>
                <a:gd name="T30" fmla="*/ 6 w 190"/>
                <a:gd name="T31" fmla="*/ 16 h 114"/>
                <a:gd name="T32" fmla="*/ 22 w 190"/>
                <a:gd name="T33" fmla="*/ 32 h 114"/>
                <a:gd name="T34" fmla="*/ 24 w 190"/>
                <a:gd name="T35" fmla="*/ 49 h 114"/>
                <a:gd name="T36" fmla="*/ 26 w 190"/>
                <a:gd name="T37" fmla="*/ 61 h 114"/>
                <a:gd name="T38" fmla="*/ 45 w 190"/>
                <a:gd name="T39" fmla="*/ 81 h 114"/>
                <a:gd name="T40" fmla="*/ 55 w 190"/>
                <a:gd name="T41" fmla="*/ 94 h 114"/>
                <a:gd name="T42" fmla="*/ 67 w 190"/>
                <a:gd name="T43" fmla="*/ 100 h 114"/>
                <a:gd name="T44" fmla="*/ 81 w 190"/>
                <a:gd name="T45" fmla="*/ 114 h 114"/>
                <a:gd name="T46" fmla="*/ 149 w 190"/>
                <a:gd name="T47" fmla="*/ 110 h 114"/>
                <a:gd name="T48" fmla="*/ 141 w 190"/>
                <a:gd name="T49" fmla="*/ 102 h 114"/>
                <a:gd name="T50" fmla="*/ 137 w 190"/>
                <a:gd name="T51" fmla="*/ 96 h 114"/>
                <a:gd name="T52" fmla="*/ 137 w 190"/>
                <a:gd name="T53" fmla="*/ 87 h 114"/>
                <a:gd name="T54" fmla="*/ 139 w 190"/>
                <a:gd name="T55" fmla="*/ 77 h 114"/>
                <a:gd name="T56" fmla="*/ 124 w 190"/>
                <a:gd name="T57" fmla="*/ 61 h 114"/>
                <a:gd name="T58" fmla="*/ 120 w 190"/>
                <a:gd name="T59" fmla="*/ 63 h 114"/>
                <a:gd name="T60" fmla="*/ 124 w 190"/>
                <a:gd name="T61" fmla="*/ 67 h 114"/>
                <a:gd name="T62" fmla="*/ 130 w 190"/>
                <a:gd name="T63" fmla="*/ 73 h 114"/>
                <a:gd name="T64" fmla="*/ 128 w 190"/>
                <a:gd name="T65" fmla="*/ 87 h 114"/>
                <a:gd name="T66" fmla="*/ 124 w 190"/>
                <a:gd name="T67" fmla="*/ 87 h 114"/>
                <a:gd name="T68" fmla="*/ 120 w 190"/>
                <a:gd name="T69" fmla="*/ 90 h 114"/>
                <a:gd name="T70" fmla="*/ 116 w 190"/>
                <a:gd name="T71" fmla="*/ 96 h 114"/>
                <a:gd name="T72" fmla="*/ 112 w 190"/>
                <a:gd name="T73" fmla="*/ 98 h 114"/>
                <a:gd name="T74" fmla="*/ 106 w 190"/>
                <a:gd name="T75" fmla="*/ 90 h 114"/>
                <a:gd name="T76" fmla="*/ 102 w 190"/>
                <a:gd name="T77" fmla="*/ 83 h 114"/>
                <a:gd name="T78" fmla="*/ 83 w 190"/>
                <a:gd name="T79" fmla="*/ 69 h 114"/>
                <a:gd name="T80" fmla="*/ 73 w 190"/>
                <a:gd name="T81" fmla="*/ 57 h 114"/>
                <a:gd name="T82" fmla="*/ 61 w 190"/>
                <a:gd name="T83" fmla="*/ 47 h 114"/>
                <a:gd name="T84" fmla="*/ 51 w 190"/>
                <a:gd name="T85" fmla="*/ 36 h 114"/>
                <a:gd name="T86" fmla="*/ 45 w 190"/>
                <a:gd name="T87" fmla="*/ 34 h 114"/>
                <a:gd name="T88" fmla="*/ 34 w 190"/>
                <a:gd name="T89" fmla="*/ 32 h 114"/>
                <a:gd name="T90" fmla="*/ 26 w 190"/>
                <a:gd name="T91" fmla="*/ 28 h 114"/>
                <a:gd name="T92" fmla="*/ 20 w 190"/>
                <a:gd name="T93" fmla="*/ 24 h 114"/>
                <a:gd name="T94" fmla="*/ 14 w 190"/>
                <a:gd name="T95" fmla="*/ 16 h 114"/>
                <a:gd name="T96" fmla="*/ 10 w 190"/>
                <a:gd name="T97" fmla="*/ 10 h 114"/>
                <a:gd name="T98" fmla="*/ 10 w 190"/>
                <a:gd name="T99" fmla="*/ 4 h 114"/>
                <a:gd name="T100" fmla="*/ 8 w 190"/>
                <a:gd name="T101" fmla="*/ 2 h 114"/>
                <a:gd name="T102" fmla="*/ 2 w 190"/>
                <a:gd name="T10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0" h="114">
                  <a:moveTo>
                    <a:pt x="169" y="110"/>
                  </a:moveTo>
                  <a:lnTo>
                    <a:pt x="169" y="112"/>
                  </a:lnTo>
                  <a:lnTo>
                    <a:pt x="167" y="114"/>
                  </a:lnTo>
                  <a:lnTo>
                    <a:pt x="165" y="112"/>
                  </a:lnTo>
                  <a:lnTo>
                    <a:pt x="165" y="110"/>
                  </a:lnTo>
                  <a:lnTo>
                    <a:pt x="163" y="112"/>
                  </a:lnTo>
                  <a:lnTo>
                    <a:pt x="163" y="114"/>
                  </a:lnTo>
                  <a:lnTo>
                    <a:pt x="177" y="114"/>
                  </a:lnTo>
                  <a:lnTo>
                    <a:pt x="175" y="112"/>
                  </a:lnTo>
                  <a:lnTo>
                    <a:pt x="171" y="110"/>
                  </a:lnTo>
                  <a:lnTo>
                    <a:pt x="169" y="110"/>
                  </a:lnTo>
                  <a:close/>
                  <a:moveTo>
                    <a:pt x="171" y="83"/>
                  </a:moveTo>
                  <a:lnTo>
                    <a:pt x="165" y="85"/>
                  </a:lnTo>
                  <a:lnTo>
                    <a:pt x="161" y="85"/>
                  </a:lnTo>
                  <a:lnTo>
                    <a:pt x="161" y="90"/>
                  </a:lnTo>
                  <a:lnTo>
                    <a:pt x="165" y="92"/>
                  </a:lnTo>
                  <a:lnTo>
                    <a:pt x="171" y="94"/>
                  </a:lnTo>
                  <a:lnTo>
                    <a:pt x="181" y="112"/>
                  </a:lnTo>
                  <a:lnTo>
                    <a:pt x="184" y="114"/>
                  </a:lnTo>
                  <a:lnTo>
                    <a:pt x="190" y="114"/>
                  </a:lnTo>
                  <a:lnTo>
                    <a:pt x="190" y="108"/>
                  </a:lnTo>
                  <a:lnTo>
                    <a:pt x="177" y="96"/>
                  </a:lnTo>
                  <a:lnTo>
                    <a:pt x="171" y="90"/>
                  </a:lnTo>
                  <a:lnTo>
                    <a:pt x="169" y="87"/>
                  </a:lnTo>
                  <a:lnTo>
                    <a:pt x="177" y="85"/>
                  </a:lnTo>
                  <a:lnTo>
                    <a:pt x="173" y="83"/>
                  </a:lnTo>
                  <a:lnTo>
                    <a:pt x="171" y="83"/>
                  </a:lnTo>
                  <a:close/>
                  <a:moveTo>
                    <a:pt x="2" y="2"/>
                  </a:moveTo>
                  <a:lnTo>
                    <a:pt x="0" y="0"/>
                  </a:lnTo>
                  <a:lnTo>
                    <a:pt x="0" y="6"/>
                  </a:lnTo>
                  <a:lnTo>
                    <a:pt x="0" y="10"/>
                  </a:lnTo>
                  <a:lnTo>
                    <a:pt x="6" y="16"/>
                  </a:lnTo>
                  <a:lnTo>
                    <a:pt x="16" y="28"/>
                  </a:lnTo>
                  <a:lnTo>
                    <a:pt x="22" y="32"/>
                  </a:lnTo>
                  <a:lnTo>
                    <a:pt x="22" y="40"/>
                  </a:lnTo>
                  <a:lnTo>
                    <a:pt x="24" y="49"/>
                  </a:lnTo>
                  <a:lnTo>
                    <a:pt x="24" y="55"/>
                  </a:lnTo>
                  <a:lnTo>
                    <a:pt x="26" y="61"/>
                  </a:lnTo>
                  <a:lnTo>
                    <a:pt x="38" y="75"/>
                  </a:lnTo>
                  <a:lnTo>
                    <a:pt x="45" y="81"/>
                  </a:lnTo>
                  <a:lnTo>
                    <a:pt x="53" y="90"/>
                  </a:lnTo>
                  <a:lnTo>
                    <a:pt x="55" y="94"/>
                  </a:lnTo>
                  <a:lnTo>
                    <a:pt x="59" y="98"/>
                  </a:lnTo>
                  <a:lnTo>
                    <a:pt x="67" y="100"/>
                  </a:lnTo>
                  <a:lnTo>
                    <a:pt x="71" y="102"/>
                  </a:lnTo>
                  <a:lnTo>
                    <a:pt x="81" y="114"/>
                  </a:lnTo>
                  <a:lnTo>
                    <a:pt x="151" y="114"/>
                  </a:lnTo>
                  <a:lnTo>
                    <a:pt x="149" y="110"/>
                  </a:lnTo>
                  <a:lnTo>
                    <a:pt x="143" y="104"/>
                  </a:lnTo>
                  <a:lnTo>
                    <a:pt x="141" y="102"/>
                  </a:lnTo>
                  <a:lnTo>
                    <a:pt x="139" y="100"/>
                  </a:lnTo>
                  <a:lnTo>
                    <a:pt x="137" y="96"/>
                  </a:lnTo>
                  <a:lnTo>
                    <a:pt x="137" y="92"/>
                  </a:lnTo>
                  <a:lnTo>
                    <a:pt x="137" y="87"/>
                  </a:lnTo>
                  <a:lnTo>
                    <a:pt x="134" y="85"/>
                  </a:lnTo>
                  <a:lnTo>
                    <a:pt x="139" y="77"/>
                  </a:lnTo>
                  <a:lnTo>
                    <a:pt x="134" y="71"/>
                  </a:lnTo>
                  <a:lnTo>
                    <a:pt x="124" y="61"/>
                  </a:lnTo>
                  <a:lnTo>
                    <a:pt x="122" y="61"/>
                  </a:lnTo>
                  <a:lnTo>
                    <a:pt x="120" y="63"/>
                  </a:lnTo>
                  <a:lnTo>
                    <a:pt x="122" y="65"/>
                  </a:lnTo>
                  <a:lnTo>
                    <a:pt x="124" y="67"/>
                  </a:lnTo>
                  <a:lnTo>
                    <a:pt x="128" y="71"/>
                  </a:lnTo>
                  <a:lnTo>
                    <a:pt x="130" y="73"/>
                  </a:lnTo>
                  <a:lnTo>
                    <a:pt x="132" y="75"/>
                  </a:lnTo>
                  <a:lnTo>
                    <a:pt x="128" y="87"/>
                  </a:lnTo>
                  <a:lnTo>
                    <a:pt x="126" y="87"/>
                  </a:lnTo>
                  <a:lnTo>
                    <a:pt x="124" y="87"/>
                  </a:lnTo>
                  <a:lnTo>
                    <a:pt x="120" y="87"/>
                  </a:lnTo>
                  <a:lnTo>
                    <a:pt x="120" y="90"/>
                  </a:lnTo>
                  <a:lnTo>
                    <a:pt x="118" y="92"/>
                  </a:lnTo>
                  <a:lnTo>
                    <a:pt x="116" y="96"/>
                  </a:lnTo>
                  <a:lnTo>
                    <a:pt x="114" y="98"/>
                  </a:lnTo>
                  <a:lnTo>
                    <a:pt x="112" y="98"/>
                  </a:lnTo>
                  <a:lnTo>
                    <a:pt x="108" y="96"/>
                  </a:lnTo>
                  <a:lnTo>
                    <a:pt x="106" y="90"/>
                  </a:lnTo>
                  <a:lnTo>
                    <a:pt x="104" y="85"/>
                  </a:lnTo>
                  <a:lnTo>
                    <a:pt x="102" y="83"/>
                  </a:lnTo>
                  <a:lnTo>
                    <a:pt x="96" y="81"/>
                  </a:lnTo>
                  <a:lnTo>
                    <a:pt x="83" y="69"/>
                  </a:lnTo>
                  <a:lnTo>
                    <a:pt x="75" y="61"/>
                  </a:lnTo>
                  <a:lnTo>
                    <a:pt x="73" y="57"/>
                  </a:lnTo>
                  <a:lnTo>
                    <a:pt x="63" y="49"/>
                  </a:lnTo>
                  <a:lnTo>
                    <a:pt x="61" y="47"/>
                  </a:lnTo>
                  <a:lnTo>
                    <a:pt x="59" y="45"/>
                  </a:lnTo>
                  <a:lnTo>
                    <a:pt x="51" y="36"/>
                  </a:lnTo>
                  <a:lnTo>
                    <a:pt x="49" y="34"/>
                  </a:lnTo>
                  <a:lnTo>
                    <a:pt x="45" y="34"/>
                  </a:lnTo>
                  <a:lnTo>
                    <a:pt x="40" y="34"/>
                  </a:lnTo>
                  <a:lnTo>
                    <a:pt x="34" y="32"/>
                  </a:lnTo>
                  <a:lnTo>
                    <a:pt x="30" y="30"/>
                  </a:lnTo>
                  <a:lnTo>
                    <a:pt x="26" y="28"/>
                  </a:lnTo>
                  <a:lnTo>
                    <a:pt x="24" y="24"/>
                  </a:lnTo>
                  <a:lnTo>
                    <a:pt x="20" y="24"/>
                  </a:lnTo>
                  <a:lnTo>
                    <a:pt x="18" y="20"/>
                  </a:lnTo>
                  <a:lnTo>
                    <a:pt x="14" y="16"/>
                  </a:lnTo>
                  <a:lnTo>
                    <a:pt x="12" y="12"/>
                  </a:lnTo>
                  <a:lnTo>
                    <a:pt x="10" y="10"/>
                  </a:lnTo>
                  <a:lnTo>
                    <a:pt x="10" y="8"/>
                  </a:lnTo>
                  <a:lnTo>
                    <a:pt x="10" y="4"/>
                  </a:lnTo>
                  <a:lnTo>
                    <a:pt x="10" y="2"/>
                  </a:lnTo>
                  <a:lnTo>
                    <a:pt x="8" y="2"/>
                  </a:lnTo>
                  <a:lnTo>
                    <a:pt x="6" y="2"/>
                  </a:lnTo>
                  <a:lnTo>
                    <a:pt x="2" y="0"/>
                  </a:lnTo>
                  <a:lnTo>
                    <a:pt x="2"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2" name="Freeform 322"/>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3" name="Freeform 323"/>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4" name="Freeform 324"/>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5" name="Freeform 325"/>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6" name="Freeform 326"/>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7" name="Freeform 327"/>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8" name="Freeform 328"/>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9" name="Freeform 329"/>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0" name="Freeform 330"/>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1" name="Freeform 331"/>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2" name="Freeform 332"/>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3" name="Freeform 333"/>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4" name="Freeform 334"/>
            <p:cNvSpPr>
              <a:spLocks/>
            </p:cNvSpPr>
            <p:nvPr/>
          </p:nvSpPr>
          <p:spPr bwMode="auto">
            <a:xfrm>
              <a:off x="8901113" y="5110163"/>
              <a:ext cx="301625" cy="661988"/>
            </a:xfrm>
            <a:custGeom>
              <a:avLst/>
              <a:gdLst>
                <a:gd name="T0" fmla="*/ 190 w 190"/>
                <a:gd name="T1" fmla="*/ 10 h 417"/>
                <a:gd name="T2" fmla="*/ 182 w 190"/>
                <a:gd name="T3" fmla="*/ 27 h 417"/>
                <a:gd name="T4" fmla="*/ 178 w 190"/>
                <a:gd name="T5" fmla="*/ 37 h 417"/>
                <a:gd name="T6" fmla="*/ 172 w 190"/>
                <a:gd name="T7" fmla="*/ 49 h 417"/>
                <a:gd name="T8" fmla="*/ 170 w 190"/>
                <a:gd name="T9" fmla="*/ 70 h 417"/>
                <a:gd name="T10" fmla="*/ 166 w 190"/>
                <a:gd name="T11" fmla="*/ 88 h 417"/>
                <a:gd name="T12" fmla="*/ 158 w 190"/>
                <a:gd name="T13" fmla="*/ 108 h 417"/>
                <a:gd name="T14" fmla="*/ 151 w 190"/>
                <a:gd name="T15" fmla="*/ 127 h 417"/>
                <a:gd name="T16" fmla="*/ 141 w 190"/>
                <a:gd name="T17" fmla="*/ 145 h 417"/>
                <a:gd name="T18" fmla="*/ 133 w 190"/>
                <a:gd name="T19" fmla="*/ 166 h 417"/>
                <a:gd name="T20" fmla="*/ 119 w 190"/>
                <a:gd name="T21" fmla="*/ 180 h 417"/>
                <a:gd name="T22" fmla="*/ 106 w 190"/>
                <a:gd name="T23" fmla="*/ 182 h 417"/>
                <a:gd name="T24" fmla="*/ 98 w 190"/>
                <a:gd name="T25" fmla="*/ 192 h 417"/>
                <a:gd name="T26" fmla="*/ 82 w 190"/>
                <a:gd name="T27" fmla="*/ 213 h 417"/>
                <a:gd name="T28" fmla="*/ 78 w 190"/>
                <a:gd name="T29" fmla="*/ 219 h 417"/>
                <a:gd name="T30" fmla="*/ 68 w 190"/>
                <a:gd name="T31" fmla="*/ 231 h 417"/>
                <a:gd name="T32" fmla="*/ 59 w 190"/>
                <a:gd name="T33" fmla="*/ 243 h 417"/>
                <a:gd name="T34" fmla="*/ 53 w 190"/>
                <a:gd name="T35" fmla="*/ 260 h 417"/>
                <a:gd name="T36" fmla="*/ 49 w 190"/>
                <a:gd name="T37" fmla="*/ 276 h 417"/>
                <a:gd name="T38" fmla="*/ 51 w 190"/>
                <a:gd name="T39" fmla="*/ 280 h 417"/>
                <a:gd name="T40" fmla="*/ 61 w 190"/>
                <a:gd name="T41" fmla="*/ 278 h 417"/>
                <a:gd name="T42" fmla="*/ 68 w 190"/>
                <a:gd name="T43" fmla="*/ 270 h 417"/>
                <a:gd name="T44" fmla="*/ 72 w 190"/>
                <a:gd name="T45" fmla="*/ 278 h 417"/>
                <a:gd name="T46" fmla="*/ 78 w 190"/>
                <a:gd name="T47" fmla="*/ 280 h 417"/>
                <a:gd name="T48" fmla="*/ 74 w 190"/>
                <a:gd name="T49" fmla="*/ 286 h 417"/>
                <a:gd name="T50" fmla="*/ 74 w 190"/>
                <a:gd name="T51" fmla="*/ 293 h 417"/>
                <a:gd name="T52" fmla="*/ 80 w 190"/>
                <a:gd name="T53" fmla="*/ 299 h 417"/>
                <a:gd name="T54" fmla="*/ 80 w 190"/>
                <a:gd name="T55" fmla="*/ 303 h 417"/>
                <a:gd name="T56" fmla="*/ 72 w 190"/>
                <a:gd name="T57" fmla="*/ 305 h 417"/>
                <a:gd name="T58" fmla="*/ 68 w 190"/>
                <a:gd name="T59" fmla="*/ 305 h 417"/>
                <a:gd name="T60" fmla="*/ 59 w 190"/>
                <a:gd name="T61" fmla="*/ 307 h 417"/>
                <a:gd name="T62" fmla="*/ 53 w 190"/>
                <a:gd name="T63" fmla="*/ 299 h 417"/>
                <a:gd name="T64" fmla="*/ 47 w 190"/>
                <a:gd name="T65" fmla="*/ 297 h 417"/>
                <a:gd name="T66" fmla="*/ 43 w 190"/>
                <a:gd name="T67" fmla="*/ 329 h 417"/>
                <a:gd name="T68" fmla="*/ 45 w 190"/>
                <a:gd name="T69" fmla="*/ 340 h 417"/>
                <a:gd name="T70" fmla="*/ 35 w 190"/>
                <a:gd name="T71" fmla="*/ 354 h 417"/>
                <a:gd name="T72" fmla="*/ 25 w 190"/>
                <a:gd name="T73" fmla="*/ 356 h 417"/>
                <a:gd name="T74" fmla="*/ 19 w 190"/>
                <a:gd name="T75" fmla="*/ 354 h 417"/>
                <a:gd name="T76" fmla="*/ 2 w 190"/>
                <a:gd name="T77" fmla="*/ 352 h 417"/>
                <a:gd name="T78" fmla="*/ 0 w 190"/>
                <a:gd name="T79" fmla="*/ 348 h 417"/>
                <a:gd name="T80" fmla="*/ 4 w 190"/>
                <a:gd name="T81" fmla="*/ 362 h 417"/>
                <a:gd name="T82" fmla="*/ 29 w 190"/>
                <a:gd name="T83" fmla="*/ 376 h 417"/>
                <a:gd name="T84" fmla="*/ 43 w 190"/>
                <a:gd name="T85" fmla="*/ 417 h 417"/>
                <a:gd name="T86" fmla="*/ 115 w 190"/>
                <a:gd name="T87" fmla="*/ 376 h 417"/>
                <a:gd name="T88" fmla="*/ 121 w 190"/>
                <a:gd name="T89" fmla="*/ 342 h 417"/>
                <a:gd name="T90" fmla="*/ 137 w 190"/>
                <a:gd name="T91" fmla="*/ 305 h 417"/>
                <a:gd name="T92" fmla="*/ 143 w 190"/>
                <a:gd name="T93" fmla="*/ 272 h 417"/>
                <a:gd name="T94" fmla="*/ 147 w 190"/>
                <a:gd name="T95" fmla="*/ 256 h 417"/>
                <a:gd name="T96" fmla="*/ 151 w 190"/>
                <a:gd name="T97" fmla="*/ 231 h 417"/>
                <a:gd name="T98" fmla="*/ 170 w 190"/>
                <a:gd name="T99" fmla="*/ 190 h 417"/>
                <a:gd name="T100" fmla="*/ 190 w 190"/>
                <a:gd name="T101"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417">
                  <a:moveTo>
                    <a:pt x="190" y="0"/>
                  </a:moveTo>
                  <a:lnTo>
                    <a:pt x="190" y="2"/>
                  </a:lnTo>
                  <a:lnTo>
                    <a:pt x="190" y="4"/>
                  </a:lnTo>
                  <a:lnTo>
                    <a:pt x="190" y="10"/>
                  </a:lnTo>
                  <a:lnTo>
                    <a:pt x="188" y="14"/>
                  </a:lnTo>
                  <a:lnTo>
                    <a:pt x="186" y="16"/>
                  </a:lnTo>
                  <a:lnTo>
                    <a:pt x="184" y="23"/>
                  </a:lnTo>
                  <a:lnTo>
                    <a:pt x="182" y="27"/>
                  </a:lnTo>
                  <a:lnTo>
                    <a:pt x="180" y="29"/>
                  </a:lnTo>
                  <a:lnTo>
                    <a:pt x="180" y="33"/>
                  </a:lnTo>
                  <a:lnTo>
                    <a:pt x="180" y="35"/>
                  </a:lnTo>
                  <a:lnTo>
                    <a:pt x="178" y="37"/>
                  </a:lnTo>
                  <a:lnTo>
                    <a:pt x="176" y="41"/>
                  </a:lnTo>
                  <a:lnTo>
                    <a:pt x="174" y="43"/>
                  </a:lnTo>
                  <a:lnTo>
                    <a:pt x="172" y="45"/>
                  </a:lnTo>
                  <a:lnTo>
                    <a:pt x="172" y="49"/>
                  </a:lnTo>
                  <a:lnTo>
                    <a:pt x="172" y="55"/>
                  </a:lnTo>
                  <a:lnTo>
                    <a:pt x="172" y="57"/>
                  </a:lnTo>
                  <a:lnTo>
                    <a:pt x="172" y="64"/>
                  </a:lnTo>
                  <a:lnTo>
                    <a:pt x="170" y="70"/>
                  </a:lnTo>
                  <a:lnTo>
                    <a:pt x="168" y="74"/>
                  </a:lnTo>
                  <a:lnTo>
                    <a:pt x="168" y="80"/>
                  </a:lnTo>
                  <a:lnTo>
                    <a:pt x="166" y="84"/>
                  </a:lnTo>
                  <a:lnTo>
                    <a:pt x="166" y="88"/>
                  </a:lnTo>
                  <a:lnTo>
                    <a:pt x="166" y="92"/>
                  </a:lnTo>
                  <a:lnTo>
                    <a:pt x="164" y="98"/>
                  </a:lnTo>
                  <a:lnTo>
                    <a:pt x="162" y="100"/>
                  </a:lnTo>
                  <a:lnTo>
                    <a:pt x="158" y="108"/>
                  </a:lnTo>
                  <a:lnTo>
                    <a:pt x="158" y="113"/>
                  </a:lnTo>
                  <a:lnTo>
                    <a:pt x="158" y="119"/>
                  </a:lnTo>
                  <a:lnTo>
                    <a:pt x="155" y="123"/>
                  </a:lnTo>
                  <a:lnTo>
                    <a:pt x="151" y="127"/>
                  </a:lnTo>
                  <a:lnTo>
                    <a:pt x="149" y="129"/>
                  </a:lnTo>
                  <a:lnTo>
                    <a:pt x="145" y="135"/>
                  </a:lnTo>
                  <a:lnTo>
                    <a:pt x="143" y="141"/>
                  </a:lnTo>
                  <a:lnTo>
                    <a:pt x="141" y="145"/>
                  </a:lnTo>
                  <a:lnTo>
                    <a:pt x="141" y="149"/>
                  </a:lnTo>
                  <a:lnTo>
                    <a:pt x="137" y="156"/>
                  </a:lnTo>
                  <a:lnTo>
                    <a:pt x="135" y="160"/>
                  </a:lnTo>
                  <a:lnTo>
                    <a:pt x="133" y="166"/>
                  </a:lnTo>
                  <a:lnTo>
                    <a:pt x="131" y="170"/>
                  </a:lnTo>
                  <a:lnTo>
                    <a:pt x="127" y="174"/>
                  </a:lnTo>
                  <a:lnTo>
                    <a:pt x="123" y="178"/>
                  </a:lnTo>
                  <a:lnTo>
                    <a:pt x="119" y="180"/>
                  </a:lnTo>
                  <a:lnTo>
                    <a:pt x="117" y="184"/>
                  </a:lnTo>
                  <a:lnTo>
                    <a:pt x="113" y="182"/>
                  </a:lnTo>
                  <a:lnTo>
                    <a:pt x="108" y="182"/>
                  </a:lnTo>
                  <a:lnTo>
                    <a:pt x="106" y="182"/>
                  </a:lnTo>
                  <a:lnTo>
                    <a:pt x="106" y="184"/>
                  </a:lnTo>
                  <a:lnTo>
                    <a:pt x="104" y="186"/>
                  </a:lnTo>
                  <a:lnTo>
                    <a:pt x="100" y="190"/>
                  </a:lnTo>
                  <a:lnTo>
                    <a:pt x="98" y="192"/>
                  </a:lnTo>
                  <a:lnTo>
                    <a:pt x="94" y="196"/>
                  </a:lnTo>
                  <a:lnTo>
                    <a:pt x="86" y="205"/>
                  </a:lnTo>
                  <a:lnTo>
                    <a:pt x="84" y="211"/>
                  </a:lnTo>
                  <a:lnTo>
                    <a:pt x="82" y="213"/>
                  </a:lnTo>
                  <a:lnTo>
                    <a:pt x="80" y="213"/>
                  </a:lnTo>
                  <a:lnTo>
                    <a:pt x="78" y="215"/>
                  </a:lnTo>
                  <a:lnTo>
                    <a:pt x="78" y="217"/>
                  </a:lnTo>
                  <a:lnTo>
                    <a:pt x="78" y="219"/>
                  </a:lnTo>
                  <a:lnTo>
                    <a:pt x="76" y="223"/>
                  </a:lnTo>
                  <a:lnTo>
                    <a:pt x="74" y="227"/>
                  </a:lnTo>
                  <a:lnTo>
                    <a:pt x="72" y="229"/>
                  </a:lnTo>
                  <a:lnTo>
                    <a:pt x="68" y="231"/>
                  </a:lnTo>
                  <a:lnTo>
                    <a:pt x="66" y="233"/>
                  </a:lnTo>
                  <a:lnTo>
                    <a:pt x="66" y="237"/>
                  </a:lnTo>
                  <a:lnTo>
                    <a:pt x="64" y="239"/>
                  </a:lnTo>
                  <a:lnTo>
                    <a:pt x="59" y="243"/>
                  </a:lnTo>
                  <a:lnTo>
                    <a:pt x="57" y="245"/>
                  </a:lnTo>
                  <a:lnTo>
                    <a:pt x="55" y="250"/>
                  </a:lnTo>
                  <a:lnTo>
                    <a:pt x="53" y="252"/>
                  </a:lnTo>
                  <a:lnTo>
                    <a:pt x="53" y="260"/>
                  </a:lnTo>
                  <a:lnTo>
                    <a:pt x="51" y="264"/>
                  </a:lnTo>
                  <a:lnTo>
                    <a:pt x="49" y="266"/>
                  </a:lnTo>
                  <a:lnTo>
                    <a:pt x="47" y="272"/>
                  </a:lnTo>
                  <a:lnTo>
                    <a:pt x="49" y="276"/>
                  </a:lnTo>
                  <a:lnTo>
                    <a:pt x="49" y="276"/>
                  </a:lnTo>
                  <a:lnTo>
                    <a:pt x="51" y="276"/>
                  </a:lnTo>
                  <a:lnTo>
                    <a:pt x="51" y="278"/>
                  </a:lnTo>
                  <a:lnTo>
                    <a:pt x="51" y="280"/>
                  </a:lnTo>
                  <a:lnTo>
                    <a:pt x="53" y="280"/>
                  </a:lnTo>
                  <a:lnTo>
                    <a:pt x="55" y="278"/>
                  </a:lnTo>
                  <a:lnTo>
                    <a:pt x="57" y="278"/>
                  </a:lnTo>
                  <a:lnTo>
                    <a:pt x="61" y="278"/>
                  </a:lnTo>
                  <a:lnTo>
                    <a:pt x="66" y="280"/>
                  </a:lnTo>
                  <a:lnTo>
                    <a:pt x="66" y="276"/>
                  </a:lnTo>
                  <a:lnTo>
                    <a:pt x="66" y="274"/>
                  </a:lnTo>
                  <a:lnTo>
                    <a:pt x="68" y="270"/>
                  </a:lnTo>
                  <a:lnTo>
                    <a:pt x="70" y="270"/>
                  </a:lnTo>
                  <a:lnTo>
                    <a:pt x="72" y="272"/>
                  </a:lnTo>
                  <a:lnTo>
                    <a:pt x="72" y="276"/>
                  </a:lnTo>
                  <a:lnTo>
                    <a:pt x="72" y="278"/>
                  </a:lnTo>
                  <a:lnTo>
                    <a:pt x="72" y="280"/>
                  </a:lnTo>
                  <a:lnTo>
                    <a:pt x="74" y="280"/>
                  </a:lnTo>
                  <a:lnTo>
                    <a:pt x="76" y="280"/>
                  </a:lnTo>
                  <a:lnTo>
                    <a:pt x="78" y="280"/>
                  </a:lnTo>
                  <a:lnTo>
                    <a:pt x="78" y="282"/>
                  </a:lnTo>
                  <a:lnTo>
                    <a:pt x="78" y="282"/>
                  </a:lnTo>
                  <a:lnTo>
                    <a:pt x="76" y="284"/>
                  </a:lnTo>
                  <a:lnTo>
                    <a:pt x="74" y="286"/>
                  </a:lnTo>
                  <a:lnTo>
                    <a:pt x="74" y="288"/>
                  </a:lnTo>
                  <a:lnTo>
                    <a:pt x="76" y="290"/>
                  </a:lnTo>
                  <a:lnTo>
                    <a:pt x="76" y="293"/>
                  </a:lnTo>
                  <a:lnTo>
                    <a:pt x="74" y="293"/>
                  </a:lnTo>
                  <a:lnTo>
                    <a:pt x="74" y="295"/>
                  </a:lnTo>
                  <a:lnTo>
                    <a:pt x="78" y="297"/>
                  </a:lnTo>
                  <a:lnTo>
                    <a:pt x="80" y="297"/>
                  </a:lnTo>
                  <a:lnTo>
                    <a:pt x="80" y="299"/>
                  </a:lnTo>
                  <a:lnTo>
                    <a:pt x="82" y="301"/>
                  </a:lnTo>
                  <a:lnTo>
                    <a:pt x="84" y="301"/>
                  </a:lnTo>
                  <a:lnTo>
                    <a:pt x="84" y="303"/>
                  </a:lnTo>
                  <a:lnTo>
                    <a:pt x="80" y="303"/>
                  </a:lnTo>
                  <a:lnTo>
                    <a:pt x="78" y="303"/>
                  </a:lnTo>
                  <a:lnTo>
                    <a:pt x="76" y="305"/>
                  </a:lnTo>
                  <a:lnTo>
                    <a:pt x="72" y="307"/>
                  </a:lnTo>
                  <a:lnTo>
                    <a:pt x="72" y="305"/>
                  </a:lnTo>
                  <a:lnTo>
                    <a:pt x="70" y="303"/>
                  </a:lnTo>
                  <a:lnTo>
                    <a:pt x="68" y="301"/>
                  </a:lnTo>
                  <a:lnTo>
                    <a:pt x="68" y="303"/>
                  </a:lnTo>
                  <a:lnTo>
                    <a:pt x="68" y="305"/>
                  </a:lnTo>
                  <a:lnTo>
                    <a:pt x="66" y="307"/>
                  </a:lnTo>
                  <a:lnTo>
                    <a:pt x="68" y="307"/>
                  </a:lnTo>
                  <a:lnTo>
                    <a:pt x="64" y="307"/>
                  </a:lnTo>
                  <a:lnTo>
                    <a:pt x="59" y="307"/>
                  </a:lnTo>
                  <a:lnTo>
                    <a:pt x="57" y="307"/>
                  </a:lnTo>
                  <a:lnTo>
                    <a:pt x="55" y="303"/>
                  </a:lnTo>
                  <a:lnTo>
                    <a:pt x="53" y="299"/>
                  </a:lnTo>
                  <a:lnTo>
                    <a:pt x="53" y="299"/>
                  </a:lnTo>
                  <a:lnTo>
                    <a:pt x="51" y="299"/>
                  </a:lnTo>
                  <a:lnTo>
                    <a:pt x="49" y="299"/>
                  </a:lnTo>
                  <a:lnTo>
                    <a:pt x="47" y="297"/>
                  </a:lnTo>
                  <a:lnTo>
                    <a:pt x="47" y="297"/>
                  </a:lnTo>
                  <a:lnTo>
                    <a:pt x="45" y="301"/>
                  </a:lnTo>
                  <a:lnTo>
                    <a:pt x="45" y="309"/>
                  </a:lnTo>
                  <a:lnTo>
                    <a:pt x="45" y="319"/>
                  </a:lnTo>
                  <a:lnTo>
                    <a:pt x="43" y="329"/>
                  </a:lnTo>
                  <a:lnTo>
                    <a:pt x="43" y="331"/>
                  </a:lnTo>
                  <a:lnTo>
                    <a:pt x="45" y="337"/>
                  </a:lnTo>
                  <a:lnTo>
                    <a:pt x="45" y="337"/>
                  </a:lnTo>
                  <a:lnTo>
                    <a:pt x="45" y="340"/>
                  </a:lnTo>
                  <a:lnTo>
                    <a:pt x="41" y="340"/>
                  </a:lnTo>
                  <a:lnTo>
                    <a:pt x="39" y="342"/>
                  </a:lnTo>
                  <a:lnTo>
                    <a:pt x="35" y="350"/>
                  </a:lnTo>
                  <a:lnTo>
                    <a:pt x="35" y="354"/>
                  </a:lnTo>
                  <a:lnTo>
                    <a:pt x="33" y="358"/>
                  </a:lnTo>
                  <a:lnTo>
                    <a:pt x="29" y="358"/>
                  </a:lnTo>
                  <a:lnTo>
                    <a:pt x="29" y="356"/>
                  </a:lnTo>
                  <a:lnTo>
                    <a:pt x="25" y="356"/>
                  </a:lnTo>
                  <a:lnTo>
                    <a:pt x="25" y="358"/>
                  </a:lnTo>
                  <a:lnTo>
                    <a:pt x="23" y="358"/>
                  </a:lnTo>
                  <a:lnTo>
                    <a:pt x="21" y="358"/>
                  </a:lnTo>
                  <a:lnTo>
                    <a:pt x="19" y="354"/>
                  </a:lnTo>
                  <a:lnTo>
                    <a:pt x="17" y="354"/>
                  </a:lnTo>
                  <a:lnTo>
                    <a:pt x="12" y="350"/>
                  </a:lnTo>
                  <a:lnTo>
                    <a:pt x="6" y="352"/>
                  </a:lnTo>
                  <a:lnTo>
                    <a:pt x="2" y="352"/>
                  </a:lnTo>
                  <a:lnTo>
                    <a:pt x="2" y="350"/>
                  </a:lnTo>
                  <a:lnTo>
                    <a:pt x="2" y="346"/>
                  </a:lnTo>
                  <a:lnTo>
                    <a:pt x="0" y="346"/>
                  </a:lnTo>
                  <a:lnTo>
                    <a:pt x="0" y="348"/>
                  </a:lnTo>
                  <a:lnTo>
                    <a:pt x="0" y="352"/>
                  </a:lnTo>
                  <a:lnTo>
                    <a:pt x="2" y="356"/>
                  </a:lnTo>
                  <a:lnTo>
                    <a:pt x="4" y="358"/>
                  </a:lnTo>
                  <a:lnTo>
                    <a:pt x="4" y="362"/>
                  </a:lnTo>
                  <a:lnTo>
                    <a:pt x="10" y="362"/>
                  </a:lnTo>
                  <a:lnTo>
                    <a:pt x="14" y="364"/>
                  </a:lnTo>
                  <a:lnTo>
                    <a:pt x="23" y="368"/>
                  </a:lnTo>
                  <a:lnTo>
                    <a:pt x="29" y="376"/>
                  </a:lnTo>
                  <a:lnTo>
                    <a:pt x="37" y="387"/>
                  </a:lnTo>
                  <a:lnTo>
                    <a:pt x="41" y="397"/>
                  </a:lnTo>
                  <a:lnTo>
                    <a:pt x="43" y="409"/>
                  </a:lnTo>
                  <a:lnTo>
                    <a:pt x="43" y="417"/>
                  </a:lnTo>
                  <a:lnTo>
                    <a:pt x="43" y="417"/>
                  </a:lnTo>
                  <a:lnTo>
                    <a:pt x="102" y="417"/>
                  </a:lnTo>
                  <a:lnTo>
                    <a:pt x="106" y="395"/>
                  </a:lnTo>
                  <a:lnTo>
                    <a:pt x="115" y="376"/>
                  </a:lnTo>
                  <a:lnTo>
                    <a:pt x="117" y="368"/>
                  </a:lnTo>
                  <a:lnTo>
                    <a:pt x="117" y="358"/>
                  </a:lnTo>
                  <a:lnTo>
                    <a:pt x="119" y="350"/>
                  </a:lnTo>
                  <a:lnTo>
                    <a:pt x="121" y="342"/>
                  </a:lnTo>
                  <a:lnTo>
                    <a:pt x="125" y="333"/>
                  </a:lnTo>
                  <a:lnTo>
                    <a:pt x="131" y="321"/>
                  </a:lnTo>
                  <a:lnTo>
                    <a:pt x="137" y="307"/>
                  </a:lnTo>
                  <a:lnTo>
                    <a:pt x="137" y="305"/>
                  </a:lnTo>
                  <a:lnTo>
                    <a:pt x="139" y="299"/>
                  </a:lnTo>
                  <a:lnTo>
                    <a:pt x="141" y="286"/>
                  </a:lnTo>
                  <a:lnTo>
                    <a:pt x="143" y="280"/>
                  </a:lnTo>
                  <a:lnTo>
                    <a:pt x="143" y="272"/>
                  </a:lnTo>
                  <a:lnTo>
                    <a:pt x="141" y="266"/>
                  </a:lnTo>
                  <a:lnTo>
                    <a:pt x="143" y="264"/>
                  </a:lnTo>
                  <a:lnTo>
                    <a:pt x="147" y="260"/>
                  </a:lnTo>
                  <a:lnTo>
                    <a:pt x="147" y="256"/>
                  </a:lnTo>
                  <a:lnTo>
                    <a:pt x="151" y="250"/>
                  </a:lnTo>
                  <a:lnTo>
                    <a:pt x="149" y="239"/>
                  </a:lnTo>
                  <a:lnTo>
                    <a:pt x="149" y="237"/>
                  </a:lnTo>
                  <a:lnTo>
                    <a:pt x="151" y="231"/>
                  </a:lnTo>
                  <a:lnTo>
                    <a:pt x="155" y="217"/>
                  </a:lnTo>
                  <a:lnTo>
                    <a:pt x="160" y="207"/>
                  </a:lnTo>
                  <a:lnTo>
                    <a:pt x="164" y="198"/>
                  </a:lnTo>
                  <a:lnTo>
                    <a:pt x="170" y="190"/>
                  </a:lnTo>
                  <a:lnTo>
                    <a:pt x="174" y="182"/>
                  </a:lnTo>
                  <a:lnTo>
                    <a:pt x="184" y="174"/>
                  </a:lnTo>
                  <a:lnTo>
                    <a:pt x="190" y="164"/>
                  </a:lnTo>
                  <a:lnTo>
                    <a:pt x="190" y="0"/>
                  </a:lnTo>
                  <a:lnTo>
                    <a:pt x="19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5" name="Freeform 335"/>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6" name="Freeform 336"/>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7" name="Freeform 337"/>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8" name="Freeform 338"/>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9" name="Freeform 339"/>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0" name="Freeform 340"/>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1" name="Freeform 341"/>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2" name="Freeform 342"/>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3" name="Freeform 343"/>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4" name="Freeform 344"/>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5" name="Freeform 345"/>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6" name="Freeform 346"/>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7" name="Freeform 347"/>
            <p:cNvSpPr>
              <a:spLocks/>
            </p:cNvSpPr>
            <p:nvPr/>
          </p:nvSpPr>
          <p:spPr bwMode="auto">
            <a:xfrm>
              <a:off x="8353425" y="4752975"/>
              <a:ext cx="550863" cy="441325"/>
            </a:xfrm>
            <a:custGeom>
              <a:avLst/>
              <a:gdLst>
                <a:gd name="T0" fmla="*/ 280 w 347"/>
                <a:gd name="T1" fmla="*/ 21 h 278"/>
                <a:gd name="T2" fmla="*/ 249 w 347"/>
                <a:gd name="T3" fmla="*/ 29 h 278"/>
                <a:gd name="T4" fmla="*/ 216 w 347"/>
                <a:gd name="T5" fmla="*/ 12 h 278"/>
                <a:gd name="T6" fmla="*/ 180 w 347"/>
                <a:gd name="T7" fmla="*/ 21 h 278"/>
                <a:gd name="T8" fmla="*/ 151 w 347"/>
                <a:gd name="T9" fmla="*/ 43 h 278"/>
                <a:gd name="T10" fmla="*/ 153 w 347"/>
                <a:gd name="T11" fmla="*/ 55 h 278"/>
                <a:gd name="T12" fmla="*/ 118 w 347"/>
                <a:gd name="T13" fmla="*/ 60 h 278"/>
                <a:gd name="T14" fmla="*/ 110 w 347"/>
                <a:gd name="T15" fmla="*/ 55 h 278"/>
                <a:gd name="T16" fmla="*/ 98 w 347"/>
                <a:gd name="T17" fmla="*/ 64 h 278"/>
                <a:gd name="T18" fmla="*/ 75 w 347"/>
                <a:gd name="T19" fmla="*/ 82 h 278"/>
                <a:gd name="T20" fmla="*/ 49 w 347"/>
                <a:gd name="T21" fmla="*/ 90 h 278"/>
                <a:gd name="T22" fmla="*/ 45 w 347"/>
                <a:gd name="T23" fmla="*/ 119 h 278"/>
                <a:gd name="T24" fmla="*/ 55 w 347"/>
                <a:gd name="T25" fmla="*/ 127 h 278"/>
                <a:gd name="T26" fmla="*/ 65 w 347"/>
                <a:gd name="T27" fmla="*/ 143 h 278"/>
                <a:gd name="T28" fmla="*/ 80 w 347"/>
                <a:gd name="T29" fmla="*/ 147 h 278"/>
                <a:gd name="T30" fmla="*/ 69 w 347"/>
                <a:gd name="T31" fmla="*/ 160 h 278"/>
                <a:gd name="T32" fmla="*/ 59 w 347"/>
                <a:gd name="T33" fmla="*/ 172 h 278"/>
                <a:gd name="T34" fmla="*/ 39 w 347"/>
                <a:gd name="T35" fmla="*/ 197 h 278"/>
                <a:gd name="T36" fmla="*/ 39 w 347"/>
                <a:gd name="T37" fmla="*/ 207 h 278"/>
                <a:gd name="T38" fmla="*/ 33 w 347"/>
                <a:gd name="T39" fmla="*/ 217 h 278"/>
                <a:gd name="T40" fmla="*/ 39 w 347"/>
                <a:gd name="T41" fmla="*/ 221 h 278"/>
                <a:gd name="T42" fmla="*/ 45 w 347"/>
                <a:gd name="T43" fmla="*/ 231 h 278"/>
                <a:gd name="T44" fmla="*/ 49 w 347"/>
                <a:gd name="T45" fmla="*/ 241 h 278"/>
                <a:gd name="T46" fmla="*/ 55 w 347"/>
                <a:gd name="T47" fmla="*/ 250 h 278"/>
                <a:gd name="T48" fmla="*/ 49 w 347"/>
                <a:gd name="T49" fmla="*/ 254 h 278"/>
                <a:gd name="T50" fmla="*/ 41 w 347"/>
                <a:gd name="T51" fmla="*/ 256 h 278"/>
                <a:gd name="T52" fmla="*/ 35 w 347"/>
                <a:gd name="T53" fmla="*/ 260 h 278"/>
                <a:gd name="T54" fmla="*/ 22 w 347"/>
                <a:gd name="T55" fmla="*/ 262 h 278"/>
                <a:gd name="T56" fmla="*/ 26 w 347"/>
                <a:gd name="T57" fmla="*/ 258 h 278"/>
                <a:gd name="T58" fmla="*/ 20 w 347"/>
                <a:gd name="T59" fmla="*/ 258 h 278"/>
                <a:gd name="T60" fmla="*/ 16 w 347"/>
                <a:gd name="T61" fmla="*/ 268 h 278"/>
                <a:gd name="T62" fmla="*/ 6 w 347"/>
                <a:gd name="T63" fmla="*/ 274 h 278"/>
                <a:gd name="T64" fmla="*/ 0 w 347"/>
                <a:gd name="T65" fmla="*/ 274 h 278"/>
                <a:gd name="T66" fmla="*/ 208 w 347"/>
                <a:gd name="T67" fmla="*/ 278 h 278"/>
                <a:gd name="T68" fmla="*/ 214 w 347"/>
                <a:gd name="T69" fmla="*/ 250 h 278"/>
                <a:gd name="T70" fmla="*/ 237 w 347"/>
                <a:gd name="T71" fmla="*/ 231 h 278"/>
                <a:gd name="T72" fmla="*/ 247 w 347"/>
                <a:gd name="T73" fmla="*/ 213 h 278"/>
                <a:gd name="T74" fmla="*/ 270 w 347"/>
                <a:gd name="T75" fmla="*/ 209 h 278"/>
                <a:gd name="T76" fmla="*/ 292 w 347"/>
                <a:gd name="T77" fmla="*/ 201 h 278"/>
                <a:gd name="T78" fmla="*/ 308 w 347"/>
                <a:gd name="T79" fmla="*/ 211 h 278"/>
                <a:gd name="T80" fmla="*/ 315 w 347"/>
                <a:gd name="T81" fmla="*/ 203 h 278"/>
                <a:gd name="T82" fmla="*/ 329 w 347"/>
                <a:gd name="T83" fmla="*/ 207 h 278"/>
                <a:gd name="T84" fmla="*/ 339 w 347"/>
                <a:gd name="T85" fmla="*/ 188 h 278"/>
                <a:gd name="T86" fmla="*/ 329 w 347"/>
                <a:gd name="T87" fmla="*/ 123 h 278"/>
                <a:gd name="T88" fmla="*/ 315 w 347"/>
                <a:gd name="T89" fmla="*/ 115 h 278"/>
                <a:gd name="T90" fmla="*/ 294 w 347"/>
                <a:gd name="T91" fmla="*/ 94 h 278"/>
                <a:gd name="T92" fmla="*/ 312 w 347"/>
                <a:gd name="T93" fmla="*/ 90 h 278"/>
                <a:gd name="T94" fmla="*/ 331 w 347"/>
                <a:gd name="T95" fmla="*/ 76 h 278"/>
                <a:gd name="T96" fmla="*/ 329 w 347"/>
                <a:gd name="T97" fmla="*/ 55 h 278"/>
                <a:gd name="T98" fmla="*/ 343 w 347"/>
                <a:gd name="T99" fmla="*/ 37 h 278"/>
                <a:gd name="T100" fmla="*/ 329 w 347"/>
                <a:gd name="T101" fmla="*/ 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7" h="278">
                  <a:moveTo>
                    <a:pt x="319" y="4"/>
                  </a:moveTo>
                  <a:lnTo>
                    <a:pt x="294" y="23"/>
                  </a:lnTo>
                  <a:lnTo>
                    <a:pt x="292" y="23"/>
                  </a:lnTo>
                  <a:lnTo>
                    <a:pt x="280" y="21"/>
                  </a:lnTo>
                  <a:lnTo>
                    <a:pt x="268" y="23"/>
                  </a:lnTo>
                  <a:lnTo>
                    <a:pt x="261" y="23"/>
                  </a:lnTo>
                  <a:lnTo>
                    <a:pt x="257" y="23"/>
                  </a:lnTo>
                  <a:lnTo>
                    <a:pt x="249" y="29"/>
                  </a:lnTo>
                  <a:lnTo>
                    <a:pt x="247" y="33"/>
                  </a:lnTo>
                  <a:lnTo>
                    <a:pt x="221" y="33"/>
                  </a:lnTo>
                  <a:lnTo>
                    <a:pt x="218" y="23"/>
                  </a:lnTo>
                  <a:lnTo>
                    <a:pt x="216" y="12"/>
                  </a:lnTo>
                  <a:lnTo>
                    <a:pt x="212" y="12"/>
                  </a:lnTo>
                  <a:lnTo>
                    <a:pt x="202" y="19"/>
                  </a:lnTo>
                  <a:lnTo>
                    <a:pt x="190" y="17"/>
                  </a:lnTo>
                  <a:lnTo>
                    <a:pt x="180" y="21"/>
                  </a:lnTo>
                  <a:lnTo>
                    <a:pt x="176" y="23"/>
                  </a:lnTo>
                  <a:lnTo>
                    <a:pt x="161" y="27"/>
                  </a:lnTo>
                  <a:lnTo>
                    <a:pt x="153" y="35"/>
                  </a:lnTo>
                  <a:lnTo>
                    <a:pt x="151" y="43"/>
                  </a:lnTo>
                  <a:lnTo>
                    <a:pt x="151" y="43"/>
                  </a:lnTo>
                  <a:lnTo>
                    <a:pt x="155" y="49"/>
                  </a:lnTo>
                  <a:lnTo>
                    <a:pt x="155" y="53"/>
                  </a:lnTo>
                  <a:lnTo>
                    <a:pt x="153" y="55"/>
                  </a:lnTo>
                  <a:lnTo>
                    <a:pt x="143" y="57"/>
                  </a:lnTo>
                  <a:lnTo>
                    <a:pt x="137" y="57"/>
                  </a:lnTo>
                  <a:lnTo>
                    <a:pt x="129" y="62"/>
                  </a:lnTo>
                  <a:lnTo>
                    <a:pt x="118" y="60"/>
                  </a:lnTo>
                  <a:lnTo>
                    <a:pt x="116" y="55"/>
                  </a:lnTo>
                  <a:lnTo>
                    <a:pt x="116" y="55"/>
                  </a:lnTo>
                  <a:lnTo>
                    <a:pt x="112" y="53"/>
                  </a:lnTo>
                  <a:lnTo>
                    <a:pt x="110" y="55"/>
                  </a:lnTo>
                  <a:lnTo>
                    <a:pt x="106" y="57"/>
                  </a:lnTo>
                  <a:lnTo>
                    <a:pt x="106" y="60"/>
                  </a:lnTo>
                  <a:lnTo>
                    <a:pt x="102" y="62"/>
                  </a:lnTo>
                  <a:lnTo>
                    <a:pt x="98" y="64"/>
                  </a:lnTo>
                  <a:lnTo>
                    <a:pt x="98" y="70"/>
                  </a:lnTo>
                  <a:lnTo>
                    <a:pt x="94" y="72"/>
                  </a:lnTo>
                  <a:lnTo>
                    <a:pt x="92" y="78"/>
                  </a:lnTo>
                  <a:lnTo>
                    <a:pt x="75" y="82"/>
                  </a:lnTo>
                  <a:lnTo>
                    <a:pt x="73" y="84"/>
                  </a:lnTo>
                  <a:lnTo>
                    <a:pt x="67" y="84"/>
                  </a:lnTo>
                  <a:lnTo>
                    <a:pt x="55" y="90"/>
                  </a:lnTo>
                  <a:lnTo>
                    <a:pt x="49" y="90"/>
                  </a:lnTo>
                  <a:lnTo>
                    <a:pt x="45" y="107"/>
                  </a:lnTo>
                  <a:lnTo>
                    <a:pt x="47" y="111"/>
                  </a:lnTo>
                  <a:lnTo>
                    <a:pt x="47" y="115"/>
                  </a:lnTo>
                  <a:lnTo>
                    <a:pt x="45" y="119"/>
                  </a:lnTo>
                  <a:lnTo>
                    <a:pt x="45" y="123"/>
                  </a:lnTo>
                  <a:lnTo>
                    <a:pt x="49" y="123"/>
                  </a:lnTo>
                  <a:lnTo>
                    <a:pt x="53" y="125"/>
                  </a:lnTo>
                  <a:lnTo>
                    <a:pt x="55" y="127"/>
                  </a:lnTo>
                  <a:lnTo>
                    <a:pt x="59" y="129"/>
                  </a:lnTo>
                  <a:lnTo>
                    <a:pt x="57" y="135"/>
                  </a:lnTo>
                  <a:lnTo>
                    <a:pt x="59" y="141"/>
                  </a:lnTo>
                  <a:lnTo>
                    <a:pt x="65" y="143"/>
                  </a:lnTo>
                  <a:lnTo>
                    <a:pt x="69" y="143"/>
                  </a:lnTo>
                  <a:lnTo>
                    <a:pt x="75" y="141"/>
                  </a:lnTo>
                  <a:lnTo>
                    <a:pt x="80" y="143"/>
                  </a:lnTo>
                  <a:lnTo>
                    <a:pt x="80" y="147"/>
                  </a:lnTo>
                  <a:lnTo>
                    <a:pt x="75" y="149"/>
                  </a:lnTo>
                  <a:lnTo>
                    <a:pt x="71" y="152"/>
                  </a:lnTo>
                  <a:lnTo>
                    <a:pt x="71" y="158"/>
                  </a:lnTo>
                  <a:lnTo>
                    <a:pt x="69" y="160"/>
                  </a:lnTo>
                  <a:lnTo>
                    <a:pt x="67" y="170"/>
                  </a:lnTo>
                  <a:lnTo>
                    <a:pt x="65" y="170"/>
                  </a:lnTo>
                  <a:lnTo>
                    <a:pt x="61" y="170"/>
                  </a:lnTo>
                  <a:lnTo>
                    <a:pt x="59" y="172"/>
                  </a:lnTo>
                  <a:lnTo>
                    <a:pt x="53" y="184"/>
                  </a:lnTo>
                  <a:lnTo>
                    <a:pt x="45" y="188"/>
                  </a:lnTo>
                  <a:lnTo>
                    <a:pt x="43" y="194"/>
                  </a:lnTo>
                  <a:lnTo>
                    <a:pt x="39" y="197"/>
                  </a:lnTo>
                  <a:lnTo>
                    <a:pt x="39" y="197"/>
                  </a:lnTo>
                  <a:lnTo>
                    <a:pt x="35" y="192"/>
                  </a:lnTo>
                  <a:lnTo>
                    <a:pt x="35" y="201"/>
                  </a:lnTo>
                  <a:lnTo>
                    <a:pt x="39" y="207"/>
                  </a:lnTo>
                  <a:lnTo>
                    <a:pt x="33" y="211"/>
                  </a:lnTo>
                  <a:lnTo>
                    <a:pt x="30" y="211"/>
                  </a:lnTo>
                  <a:lnTo>
                    <a:pt x="33" y="213"/>
                  </a:lnTo>
                  <a:lnTo>
                    <a:pt x="33" y="217"/>
                  </a:lnTo>
                  <a:lnTo>
                    <a:pt x="33" y="219"/>
                  </a:lnTo>
                  <a:lnTo>
                    <a:pt x="33" y="221"/>
                  </a:lnTo>
                  <a:lnTo>
                    <a:pt x="35" y="221"/>
                  </a:lnTo>
                  <a:lnTo>
                    <a:pt x="39" y="221"/>
                  </a:lnTo>
                  <a:lnTo>
                    <a:pt x="41" y="223"/>
                  </a:lnTo>
                  <a:lnTo>
                    <a:pt x="43" y="227"/>
                  </a:lnTo>
                  <a:lnTo>
                    <a:pt x="43" y="229"/>
                  </a:lnTo>
                  <a:lnTo>
                    <a:pt x="45" y="231"/>
                  </a:lnTo>
                  <a:lnTo>
                    <a:pt x="45" y="233"/>
                  </a:lnTo>
                  <a:lnTo>
                    <a:pt x="47" y="235"/>
                  </a:lnTo>
                  <a:lnTo>
                    <a:pt x="49" y="239"/>
                  </a:lnTo>
                  <a:lnTo>
                    <a:pt x="49" y="241"/>
                  </a:lnTo>
                  <a:lnTo>
                    <a:pt x="51" y="244"/>
                  </a:lnTo>
                  <a:lnTo>
                    <a:pt x="53" y="246"/>
                  </a:lnTo>
                  <a:lnTo>
                    <a:pt x="55" y="248"/>
                  </a:lnTo>
                  <a:lnTo>
                    <a:pt x="55" y="250"/>
                  </a:lnTo>
                  <a:lnTo>
                    <a:pt x="51" y="250"/>
                  </a:lnTo>
                  <a:lnTo>
                    <a:pt x="51" y="248"/>
                  </a:lnTo>
                  <a:lnTo>
                    <a:pt x="51" y="252"/>
                  </a:lnTo>
                  <a:lnTo>
                    <a:pt x="49" y="254"/>
                  </a:lnTo>
                  <a:lnTo>
                    <a:pt x="47" y="254"/>
                  </a:lnTo>
                  <a:lnTo>
                    <a:pt x="47" y="254"/>
                  </a:lnTo>
                  <a:lnTo>
                    <a:pt x="41" y="254"/>
                  </a:lnTo>
                  <a:lnTo>
                    <a:pt x="41" y="256"/>
                  </a:lnTo>
                  <a:lnTo>
                    <a:pt x="39" y="256"/>
                  </a:lnTo>
                  <a:lnTo>
                    <a:pt x="37" y="258"/>
                  </a:lnTo>
                  <a:lnTo>
                    <a:pt x="35" y="258"/>
                  </a:lnTo>
                  <a:lnTo>
                    <a:pt x="35" y="260"/>
                  </a:lnTo>
                  <a:lnTo>
                    <a:pt x="30" y="260"/>
                  </a:lnTo>
                  <a:lnTo>
                    <a:pt x="28" y="262"/>
                  </a:lnTo>
                  <a:lnTo>
                    <a:pt x="24" y="262"/>
                  </a:lnTo>
                  <a:lnTo>
                    <a:pt x="22" y="262"/>
                  </a:lnTo>
                  <a:lnTo>
                    <a:pt x="20" y="262"/>
                  </a:lnTo>
                  <a:lnTo>
                    <a:pt x="22" y="260"/>
                  </a:lnTo>
                  <a:lnTo>
                    <a:pt x="22" y="260"/>
                  </a:lnTo>
                  <a:lnTo>
                    <a:pt x="26" y="258"/>
                  </a:lnTo>
                  <a:lnTo>
                    <a:pt x="26" y="256"/>
                  </a:lnTo>
                  <a:lnTo>
                    <a:pt x="24" y="256"/>
                  </a:lnTo>
                  <a:lnTo>
                    <a:pt x="22" y="256"/>
                  </a:lnTo>
                  <a:lnTo>
                    <a:pt x="20" y="258"/>
                  </a:lnTo>
                  <a:lnTo>
                    <a:pt x="18" y="262"/>
                  </a:lnTo>
                  <a:lnTo>
                    <a:pt x="16" y="264"/>
                  </a:lnTo>
                  <a:lnTo>
                    <a:pt x="16" y="266"/>
                  </a:lnTo>
                  <a:lnTo>
                    <a:pt x="16" y="268"/>
                  </a:lnTo>
                  <a:lnTo>
                    <a:pt x="14" y="270"/>
                  </a:lnTo>
                  <a:lnTo>
                    <a:pt x="12" y="274"/>
                  </a:lnTo>
                  <a:lnTo>
                    <a:pt x="10" y="274"/>
                  </a:lnTo>
                  <a:lnTo>
                    <a:pt x="6" y="274"/>
                  </a:lnTo>
                  <a:lnTo>
                    <a:pt x="6" y="274"/>
                  </a:lnTo>
                  <a:lnTo>
                    <a:pt x="6" y="272"/>
                  </a:lnTo>
                  <a:lnTo>
                    <a:pt x="4" y="272"/>
                  </a:lnTo>
                  <a:lnTo>
                    <a:pt x="0" y="274"/>
                  </a:lnTo>
                  <a:lnTo>
                    <a:pt x="0" y="276"/>
                  </a:lnTo>
                  <a:lnTo>
                    <a:pt x="0" y="278"/>
                  </a:lnTo>
                  <a:lnTo>
                    <a:pt x="208" y="278"/>
                  </a:lnTo>
                  <a:lnTo>
                    <a:pt x="208" y="278"/>
                  </a:lnTo>
                  <a:lnTo>
                    <a:pt x="206" y="272"/>
                  </a:lnTo>
                  <a:lnTo>
                    <a:pt x="208" y="266"/>
                  </a:lnTo>
                  <a:lnTo>
                    <a:pt x="214" y="258"/>
                  </a:lnTo>
                  <a:lnTo>
                    <a:pt x="214" y="250"/>
                  </a:lnTo>
                  <a:lnTo>
                    <a:pt x="227" y="237"/>
                  </a:lnTo>
                  <a:lnTo>
                    <a:pt x="229" y="235"/>
                  </a:lnTo>
                  <a:lnTo>
                    <a:pt x="227" y="233"/>
                  </a:lnTo>
                  <a:lnTo>
                    <a:pt x="237" y="231"/>
                  </a:lnTo>
                  <a:lnTo>
                    <a:pt x="239" y="231"/>
                  </a:lnTo>
                  <a:lnTo>
                    <a:pt x="241" y="221"/>
                  </a:lnTo>
                  <a:lnTo>
                    <a:pt x="245" y="217"/>
                  </a:lnTo>
                  <a:lnTo>
                    <a:pt x="247" y="213"/>
                  </a:lnTo>
                  <a:lnTo>
                    <a:pt x="255" y="215"/>
                  </a:lnTo>
                  <a:lnTo>
                    <a:pt x="257" y="211"/>
                  </a:lnTo>
                  <a:lnTo>
                    <a:pt x="263" y="209"/>
                  </a:lnTo>
                  <a:lnTo>
                    <a:pt x="270" y="209"/>
                  </a:lnTo>
                  <a:lnTo>
                    <a:pt x="278" y="211"/>
                  </a:lnTo>
                  <a:lnTo>
                    <a:pt x="286" y="209"/>
                  </a:lnTo>
                  <a:lnTo>
                    <a:pt x="288" y="209"/>
                  </a:lnTo>
                  <a:lnTo>
                    <a:pt x="292" y="201"/>
                  </a:lnTo>
                  <a:lnTo>
                    <a:pt x="294" y="201"/>
                  </a:lnTo>
                  <a:lnTo>
                    <a:pt x="300" y="203"/>
                  </a:lnTo>
                  <a:lnTo>
                    <a:pt x="304" y="201"/>
                  </a:lnTo>
                  <a:lnTo>
                    <a:pt x="308" y="211"/>
                  </a:lnTo>
                  <a:lnTo>
                    <a:pt x="310" y="211"/>
                  </a:lnTo>
                  <a:lnTo>
                    <a:pt x="310" y="209"/>
                  </a:lnTo>
                  <a:lnTo>
                    <a:pt x="312" y="203"/>
                  </a:lnTo>
                  <a:lnTo>
                    <a:pt x="315" y="203"/>
                  </a:lnTo>
                  <a:lnTo>
                    <a:pt x="319" y="205"/>
                  </a:lnTo>
                  <a:lnTo>
                    <a:pt x="323" y="209"/>
                  </a:lnTo>
                  <a:lnTo>
                    <a:pt x="323" y="209"/>
                  </a:lnTo>
                  <a:lnTo>
                    <a:pt x="329" y="207"/>
                  </a:lnTo>
                  <a:lnTo>
                    <a:pt x="335" y="209"/>
                  </a:lnTo>
                  <a:lnTo>
                    <a:pt x="337" y="203"/>
                  </a:lnTo>
                  <a:lnTo>
                    <a:pt x="337" y="192"/>
                  </a:lnTo>
                  <a:lnTo>
                    <a:pt x="339" y="188"/>
                  </a:lnTo>
                  <a:lnTo>
                    <a:pt x="347" y="186"/>
                  </a:lnTo>
                  <a:lnTo>
                    <a:pt x="347" y="125"/>
                  </a:lnTo>
                  <a:lnTo>
                    <a:pt x="339" y="127"/>
                  </a:lnTo>
                  <a:lnTo>
                    <a:pt x="329" y="123"/>
                  </a:lnTo>
                  <a:lnTo>
                    <a:pt x="323" y="121"/>
                  </a:lnTo>
                  <a:lnTo>
                    <a:pt x="323" y="117"/>
                  </a:lnTo>
                  <a:lnTo>
                    <a:pt x="319" y="115"/>
                  </a:lnTo>
                  <a:lnTo>
                    <a:pt x="315" y="115"/>
                  </a:lnTo>
                  <a:lnTo>
                    <a:pt x="308" y="109"/>
                  </a:lnTo>
                  <a:lnTo>
                    <a:pt x="296" y="105"/>
                  </a:lnTo>
                  <a:lnTo>
                    <a:pt x="292" y="96"/>
                  </a:lnTo>
                  <a:lnTo>
                    <a:pt x="294" y="94"/>
                  </a:lnTo>
                  <a:lnTo>
                    <a:pt x="298" y="94"/>
                  </a:lnTo>
                  <a:lnTo>
                    <a:pt x="304" y="94"/>
                  </a:lnTo>
                  <a:lnTo>
                    <a:pt x="306" y="94"/>
                  </a:lnTo>
                  <a:lnTo>
                    <a:pt x="312" y="90"/>
                  </a:lnTo>
                  <a:lnTo>
                    <a:pt x="319" y="84"/>
                  </a:lnTo>
                  <a:lnTo>
                    <a:pt x="323" y="82"/>
                  </a:lnTo>
                  <a:lnTo>
                    <a:pt x="329" y="82"/>
                  </a:lnTo>
                  <a:lnTo>
                    <a:pt x="331" y="76"/>
                  </a:lnTo>
                  <a:lnTo>
                    <a:pt x="331" y="66"/>
                  </a:lnTo>
                  <a:lnTo>
                    <a:pt x="329" y="62"/>
                  </a:lnTo>
                  <a:lnTo>
                    <a:pt x="331" y="55"/>
                  </a:lnTo>
                  <a:lnTo>
                    <a:pt x="329" y="55"/>
                  </a:lnTo>
                  <a:lnTo>
                    <a:pt x="337" y="49"/>
                  </a:lnTo>
                  <a:lnTo>
                    <a:pt x="347" y="43"/>
                  </a:lnTo>
                  <a:lnTo>
                    <a:pt x="347" y="43"/>
                  </a:lnTo>
                  <a:lnTo>
                    <a:pt x="343" y="37"/>
                  </a:lnTo>
                  <a:lnTo>
                    <a:pt x="339" y="23"/>
                  </a:lnTo>
                  <a:lnTo>
                    <a:pt x="339" y="17"/>
                  </a:lnTo>
                  <a:lnTo>
                    <a:pt x="337" y="15"/>
                  </a:lnTo>
                  <a:lnTo>
                    <a:pt x="329" y="8"/>
                  </a:lnTo>
                  <a:lnTo>
                    <a:pt x="329" y="0"/>
                  </a:lnTo>
                  <a:lnTo>
                    <a:pt x="323" y="0"/>
                  </a:lnTo>
                  <a:lnTo>
                    <a:pt x="319"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8" name="Freeform 348"/>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9" name="Freeform 349"/>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0" name="Freeform 350"/>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1" name="Freeform 351"/>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2" name="Freeform 352"/>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3" name="Freeform 353"/>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4" name="Freeform 354"/>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5" name="Freeform 355"/>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6" name="Freeform 356"/>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7" name="Freeform 357"/>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8" name="Freeform 358"/>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9" name="Freeform 359"/>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0" name="Freeform 360"/>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1" name="Freeform 361"/>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2" name="Freeform 362"/>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3" name="Freeform 363"/>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4" name="Freeform 364"/>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5" name="Freeform 365"/>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6" name="Freeform 366"/>
            <p:cNvSpPr>
              <a:spLocks/>
            </p:cNvSpPr>
            <p:nvPr/>
          </p:nvSpPr>
          <p:spPr bwMode="auto">
            <a:xfrm>
              <a:off x="8397875" y="5259388"/>
              <a:ext cx="58738" cy="61913"/>
            </a:xfrm>
            <a:custGeom>
              <a:avLst/>
              <a:gdLst>
                <a:gd name="T0" fmla="*/ 2 w 37"/>
                <a:gd name="T1" fmla="*/ 10 h 39"/>
                <a:gd name="T2" fmla="*/ 0 w 37"/>
                <a:gd name="T3" fmla="*/ 14 h 39"/>
                <a:gd name="T4" fmla="*/ 2 w 37"/>
                <a:gd name="T5" fmla="*/ 27 h 39"/>
                <a:gd name="T6" fmla="*/ 9 w 37"/>
                <a:gd name="T7" fmla="*/ 37 h 39"/>
                <a:gd name="T8" fmla="*/ 17 w 37"/>
                <a:gd name="T9" fmla="*/ 39 h 39"/>
                <a:gd name="T10" fmla="*/ 31 w 37"/>
                <a:gd name="T11" fmla="*/ 33 h 39"/>
                <a:gd name="T12" fmla="*/ 35 w 37"/>
                <a:gd name="T13" fmla="*/ 29 h 39"/>
                <a:gd name="T14" fmla="*/ 37 w 37"/>
                <a:gd name="T15" fmla="*/ 27 h 39"/>
                <a:gd name="T16" fmla="*/ 35 w 37"/>
                <a:gd name="T17" fmla="*/ 17 h 39"/>
                <a:gd name="T18" fmla="*/ 31 w 37"/>
                <a:gd name="T19" fmla="*/ 17 h 39"/>
                <a:gd name="T20" fmla="*/ 29 w 37"/>
                <a:gd name="T21" fmla="*/ 21 h 39"/>
                <a:gd name="T22" fmla="*/ 9 w 37"/>
                <a:gd name="T23" fmla="*/ 14 h 39"/>
                <a:gd name="T24" fmla="*/ 11 w 37"/>
                <a:gd name="T25" fmla="*/ 8 h 39"/>
                <a:gd name="T26" fmla="*/ 15 w 37"/>
                <a:gd name="T27" fmla="*/ 4 h 39"/>
                <a:gd name="T28" fmla="*/ 15 w 37"/>
                <a:gd name="T29" fmla="*/ 0 h 39"/>
                <a:gd name="T30" fmla="*/ 2 w 37"/>
                <a:gd name="T3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 y="10"/>
                  </a:moveTo>
                  <a:lnTo>
                    <a:pt x="0" y="14"/>
                  </a:lnTo>
                  <a:lnTo>
                    <a:pt x="2" y="27"/>
                  </a:lnTo>
                  <a:lnTo>
                    <a:pt x="9" y="37"/>
                  </a:lnTo>
                  <a:lnTo>
                    <a:pt x="17" y="39"/>
                  </a:lnTo>
                  <a:lnTo>
                    <a:pt x="31" y="33"/>
                  </a:lnTo>
                  <a:lnTo>
                    <a:pt x="35" y="29"/>
                  </a:lnTo>
                  <a:lnTo>
                    <a:pt x="37" y="27"/>
                  </a:lnTo>
                  <a:lnTo>
                    <a:pt x="35" y="17"/>
                  </a:lnTo>
                  <a:lnTo>
                    <a:pt x="31" y="17"/>
                  </a:lnTo>
                  <a:lnTo>
                    <a:pt x="29" y="21"/>
                  </a:lnTo>
                  <a:lnTo>
                    <a:pt x="9" y="14"/>
                  </a:lnTo>
                  <a:lnTo>
                    <a:pt x="11" y="8"/>
                  </a:lnTo>
                  <a:lnTo>
                    <a:pt x="15" y="4"/>
                  </a:lnTo>
                  <a:lnTo>
                    <a:pt x="15" y="0"/>
                  </a:lnTo>
                  <a:lnTo>
                    <a:pt x="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7" name="Rectangle 367"/>
            <p:cNvSpPr>
              <a:spLocks noChangeArrowheads="1"/>
            </p:cNvSpPr>
            <p:nvPr/>
          </p:nvSpPr>
          <p:spPr bwMode="auto">
            <a:xfrm>
              <a:off x="8359775" y="5168900"/>
              <a:ext cx="55563" cy="6191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8" name="Freeform 368"/>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9" name="Freeform 369"/>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0" name="Freeform 370"/>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1" name="Freeform 371"/>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2" name="Freeform 372"/>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3" name="Freeform 373"/>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4" name="Freeform 374"/>
            <p:cNvSpPr>
              <a:spLocks/>
            </p:cNvSpPr>
            <p:nvPr/>
          </p:nvSpPr>
          <p:spPr bwMode="auto">
            <a:xfrm>
              <a:off x="8515350" y="5308600"/>
              <a:ext cx="114300" cy="61913"/>
            </a:xfrm>
            <a:custGeom>
              <a:avLst/>
              <a:gdLst>
                <a:gd name="T0" fmla="*/ 2 w 72"/>
                <a:gd name="T1" fmla="*/ 0 h 39"/>
                <a:gd name="T2" fmla="*/ 0 w 72"/>
                <a:gd name="T3" fmla="*/ 8 h 39"/>
                <a:gd name="T4" fmla="*/ 8 w 72"/>
                <a:gd name="T5" fmla="*/ 20 h 39"/>
                <a:gd name="T6" fmla="*/ 16 w 72"/>
                <a:gd name="T7" fmla="*/ 22 h 39"/>
                <a:gd name="T8" fmla="*/ 37 w 72"/>
                <a:gd name="T9" fmla="*/ 22 h 39"/>
                <a:gd name="T10" fmla="*/ 47 w 72"/>
                <a:gd name="T11" fmla="*/ 26 h 39"/>
                <a:gd name="T12" fmla="*/ 49 w 72"/>
                <a:gd name="T13" fmla="*/ 31 h 39"/>
                <a:gd name="T14" fmla="*/ 67 w 72"/>
                <a:gd name="T15" fmla="*/ 39 h 39"/>
                <a:gd name="T16" fmla="*/ 72 w 72"/>
                <a:gd name="T17" fmla="*/ 37 h 39"/>
                <a:gd name="T18" fmla="*/ 69 w 72"/>
                <a:gd name="T19" fmla="*/ 26 h 39"/>
                <a:gd name="T20" fmla="*/ 67 w 72"/>
                <a:gd name="T21" fmla="*/ 22 h 39"/>
                <a:gd name="T22" fmla="*/ 59 w 72"/>
                <a:gd name="T23" fmla="*/ 26 h 39"/>
                <a:gd name="T24" fmla="*/ 53 w 72"/>
                <a:gd name="T25" fmla="*/ 26 h 39"/>
                <a:gd name="T26" fmla="*/ 49 w 72"/>
                <a:gd name="T27" fmla="*/ 22 h 39"/>
                <a:gd name="T28" fmla="*/ 43 w 72"/>
                <a:gd name="T29" fmla="*/ 18 h 39"/>
                <a:gd name="T30" fmla="*/ 33 w 72"/>
                <a:gd name="T31" fmla="*/ 18 h 39"/>
                <a:gd name="T32" fmla="*/ 25 w 72"/>
                <a:gd name="T33" fmla="*/ 14 h 39"/>
                <a:gd name="T34" fmla="*/ 20 w 72"/>
                <a:gd name="T35" fmla="*/ 8 h 39"/>
                <a:gd name="T36" fmla="*/ 10 w 72"/>
                <a:gd name="T37" fmla="*/ 0 h 39"/>
                <a:gd name="T38" fmla="*/ 2 w 72"/>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2" y="0"/>
                  </a:moveTo>
                  <a:lnTo>
                    <a:pt x="0" y="8"/>
                  </a:lnTo>
                  <a:lnTo>
                    <a:pt x="8" y="20"/>
                  </a:lnTo>
                  <a:lnTo>
                    <a:pt x="16" y="22"/>
                  </a:lnTo>
                  <a:lnTo>
                    <a:pt x="37" y="22"/>
                  </a:lnTo>
                  <a:lnTo>
                    <a:pt x="47" y="26"/>
                  </a:lnTo>
                  <a:lnTo>
                    <a:pt x="49" y="31"/>
                  </a:lnTo>
                  <a:lnTo>
                    <a:pt x="67" y="39"/>
                  </a:lnTo>
                  <a:lnTo>
                    <a:pt x="72" y="37"/>
                  </a:lnTo>
                  <a:lnTo>
                    <a:pt x="69" y="26"/>
                  </a:lnTo>
                  <a:lnTo>
                    <a:pt x="67" y="22"/>
                  </a:lnTo>
                  <a:lnTo>
                    <a:pt x="59" y="26"/>
                  </a:lnTo>
                  <a:lnTo>
                    <a:pt x="53" y="26"/>
                  </a:lnTo>
                  <a:lnTo>
                    <a:pt x="49" y="22"/>
                  </a:lnTo>
                  <a:lnTo>
                    <a:pt x="43" y="18"/>
                  </a:lnTo>
                  <a:lnTo>
                    <a:pt x="33" y="18"/>
                  </a:lnTo>
                  <a:lnTo>
                    <a:pt x="25" y="14"/>
                  </a:lnTo>
                  <a:lnTo>
                    <a:pt x="20" y="8"/>
                  </a:lnTo>
                  <a:lnTo>
                    <a:pt x="10"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5" name="Rectangle 375"/>
            <p:cNvSpPr>
              <a:spLocks noChangeArrowheads="1"/>
            </p:cNvSpPr>
            <p:nvPr/>
          </p:nvSpPr>
          <p:spPr bwMode="auto">
            <a:xfrm>
              <a:off x="8472488" y="5218113"/>
              <a:ext cx="111125" cy="571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6" name="Freeform 376"/>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7" name="Freeform 377"/>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8" name="Freeform 378"/>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9" name="Freeform 379"/>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0" name="Freeform 380"/>
            <p:cNvSpPr>
              <a:spLocks noEditPoints="1"/>
            </p:cNvSpPr>
            <p:nvPr/>
          </p:nvSpPr>
          <p:spPr bwMode="auto">
            <a:xfrm>
              <a:off x="7278688" y="3643313"/>
              <a:ext cx="682625" cy="627063"/>
            </a:xfrm>
            <a:custGeom>
              <a:avLst/>
              <a:gdLst>
                <a:gd name="T0" fmla="*/ 235 w 430"/>
                <a:gd name="T1" fmla="*/ 78 h 395"/>
                <a:gd name="T2" fmla="*/ 109 w 430"/>
                <a:gd name="T3" fmla="*/ 12 h 395"/>
                <a:gd name="T4" fmla="*/ 94 w 430"/>
                <a:gd name="T5" fmla="*/ 29 h 395"/>
                <a:gd name="T6" fmla="*/ 86 w 430"/>
                <a:gd name="T7" fmla="*/ 49 h 395"/>
                <a:gd name="T8" fmla="*/ 64 w 430"/>
                <a:gd name="T9" fmla="*/ 72 h 395"/>
                <a:gd name="T10" fmla="*/ 41 w 430"/>
                <a:gd name="T11" fmla="*/ 100 h 395"/>
                <a:gd name="T12" fmla="*/ 25 w 430"/>
                <a:gd name="T13" fmla="*/ 96 h 395"/>
                <a:gd name="T14" fmla="*/ 9 w 430"/>
                <a:gd name="T15" fmla="*/ 129 h 395"/>
                <a:gd name="T16" fmla="*/ 2 w 430"/>
                <a:gd name="T17" fmla="*/ 190 h 395"/>
                <a:gd name="T18" fmla="*/ 31 w 430"/>
                <a:gd name="T19" fmla="*/ 217 h 395"/>
                <a:gd name="T20" fmla="*/ 41 w 430"/>
                <a:gd name="T21" fmla="*/ 237 h 395"/>
                <a:gd name="T22" fmla="*/ 62 w 430"/>
                <a:gd name="T23" fmla="*/ 243 h 395"/>
                <a:gd name="T24" fmla="*/ 58 w 430"/>
                <a:gd name="T25" fmla="*/ 296 h 395"/>
                <a:gd name="T26" fmla="*/ 76 w 430"/>
                <a:gd name="T27" fmla="*/ 298 h 395"/>
                <a:gd name="T28" fmla="*/ 62 w 430"/>
                <a:gd name="T29" fmla="*/ 333 h 395"/>
                <a:gd name="T30" fmla="*/ 64 w 430"/>
                <a:gd name="T31" fmla="*/ 368 h 395"/>
                <a:gd name="T32" fmla="*/ 84 w 430"/>
                <a:gd name="T33" fmla="*/ 390 h 395"/>
                <a:gd name="T34" fmla="*/ 115 w 430"/>
                <a:gd name="T35" fmla="*/ 395 h 395"/>
                <a:gd name="T36" fmla="*/ 287 w 430"/>
                <a:gd name="T37" fmla="*/ 386 h 395"/>
                <a:gd name="T38" fmla="*/ 295 w 430"/>
                <a:gd name="T39" fmla="*/ 384 h 395"/>
                <a:gd name="T40" fmla="*/ 370 w 430"/>
                <a:gd name="T41" fmla="*/ 395 h 395"/>
                <a:gd name="T42" fmla="*/ 397 w 430"/>
                <a:gd name="T43" fmla="*/ 390 h 395"/>
                <a:gd name="T44" fmla="*/ 425 w 430"/>
                <a:gd name="T45" fmla="*/ 337 h 395"/>
                <a:gd name="T46" fmla="*/ 411 w 430"/>
                <a:gd name="T47" fmla="*/ 327 h 395"/>
                <a:gd name="T48" fmla="*/ 405 w 430"/>
                <a:gd name="T49" fmla="*/ 315 h 395"/>
                <a:gd name="T50" fmla="*/ 393 w 430"/>
                <a:gd name="T51" fmla="*/ 307 h 395"/>
                <a:gd name="T52" fmla="*/ 381 w 430"/>
                <a:gd name="T53" fmla="*/ 305 h 395"/>
                <a:gd name="T54" fmla="*/ 362 w 430"/>
                <a:gd name="T55" fmla="*/ 305 h 395"/>
                <a:gd name="T56" fmla="*/ 340 w 430"/>
                <a:gd name="T57" fmla="*/ 305 h 395"/>
                <a:gd name="T58" fmla="*/ 323 w 430"/>
                <a:gd name="T59" fmla="*/ 296 h 395"/>
                <a:gd name="T60" fmla="*/ 315 w 430"/>
                <a:gd name="T61" fmla="*/ 292 h 395"/>
                <a:gd name="T62" fmla="*/ 331 w 430"/>
                <a:gd name="T63" fmla="*/ 290 h 395"/>
                <a:gd name="T64" fmla="*/ 352 w 430"/>
                <a:gd name="T65" fmla="*/ 292 h 395"/>
                <a:gd name="T66" fmla="*/ 393 w 430"/>
                <a:gd name="T67" fmla="*/ 286 h 395"/>
                <a:gd name="T68" fmla="*/ 401 w 430"/>
                <a:gd name="T69" fmla="*/ 276 h 395"/>
                <a:gd name="T70" fmla="*/ 407 w 430"/>
                <a:gd name="T71" fmla="*/ 251 h 395"/>
                <a:gd name="T72" fmla="*/ 391 w 430"/>
                <a:gd name="T73" fmla="*/ 233 h 395"/>
                <a:gd name="T74" fmla="*/ 370 w 430"/>
                <a:gd name="T75" fmla="*/ 235 h 395"/>
                <a:gd name="T76" fmla="*/ 352 w 430"/>
                <a:gd name="T77" fmla="*/ 229 h 395"/>
                <a:gd name="T78" fmla="*/ 366 w 430"/>
                <a:gd name="T79" fmla="*/ 188 h 395"/>
                <a:gd name="T80" fmla="*/ 346 w 430"/>
                <a:gd name="T81" fmla="*/ 182 h 395"/>
                <a:gd name="T82" fmla="*/ 319 w 430"/>
                <a:gd name="T83" fmla="*/ 192 h 395"/>
                <a:gd name="T84" fmla="*/ 299 w 430"/>
                <a:gd name="T85" fmla="*/ 174 h 395"/>
                <a:gd name="T86" fmla="*/ 289 w 430"/>
                <a:gd name="T87" fmla="*/ 151 h 395"/>
                <a:gd name="T88" fmla="*/ 289 w 430"/>
                <a:gd name="T89" fmla="*/ 151 h 395"/>
                <a:gd name="T90" fmla="*/ 280 w 430"/>
                <a:gd name="T91" fmla="*/ 143 h 395"/>
                <a:gd name="T92" fmla="*/ 264 w 430"/>
                <a:gd name="T93" fmla="*/ 125 h 395"/>
                <a:gd name="T94" fmla="*/ 262 w 430"/>
                <a:gd name="T95" fmla="*/ 108 h 395"/>
                <a:gd name="T96" fmla="*/ 231 w 430"/>
                <a:gd name="T97" fmla="*/ 78 h 395"/>
                <a:gd name="T98" fmla="*/ 209 w 430"/>
                <a:gd name="T99" fmla="*/ 29 h 395"/>
                <a:gd name="T100" fmla="*/ 195 w 430"/>
                <a:gd name="T101" fmla="*/ 25 h 395"/>
                <a:gd name="T102" fmla="*/ 176 w 430"/>
                <a:gd name="T103" fmla="*/ 31 h 395"/>
                <a:gd name="T104" fmla="*/ 148 w 430"/>
                <a:gd name="T105" fmla="*/ 16 h 395"/>
                <a:gd name="T106" fmla="*/ 111 w 430"/>
                <a:gd name="T10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395">
                  <a:moveTo>
                    <a:pt x="289" y="149"/>
                  </a:moveTo>
                  <a:lnTo>
                    <a:pt x="289" y="149"/>
                  </a:lnTo>
                  <a:lnTo>
                    <a:pt x="289" y="149"/>
                  </a:lnTo>
                  <a:close/>
                  <a:moveTo>
                    <a:pt x="235" y="78"/>
                  </a:moveTo>
                  <a:lnTo>
                    <a:pt x="235" y="78"/>
                  </a:lnTo>
                  <a:lnTo>
                    <a:pt x="235" y="78"/>
                  </a:lnTo>
                  <a:close/>
                  <a:moveTo>
                    <a:pt x="109" y="10"/>
                  </a:moveTo>
                  <a:lnTo>
                    <a:pt x="109" y="12"/>
                  </a:lnTo>
                  <a:lnTo>
                    <a:pt x="109" y="16"/>
                  </a:lnTo>
                  <a:lnTo>
                    <a:pt x="103" y="16"/>
                  </a:lnTo>
                  <a:lnTo>
                    <a:pt x="101" y="25"/>
                  </a:lnTo>
                  <a:lnTo>
                    <a:pt x="94" y="29"/>
                  </a:lnTo>
                  <a:lnTo>
                    <a:pt x="94" y="43"/>
                  </a:lnTo>
                  <a:lnTo>
                    <a:pt x="94" y="45"/>
                  </a:lnTo>
                  <a:lnTo>
                    <a:pt x="90" y="47"/>
                  </a:lnTo>
                  <a:lnTo>
                    <a:pt x="86" y="49"/>
                  </a:lnTo>
                  <a:lnTo>
                    <a:pt x="78" y="51"/>
                  </a:lnTo>
                  <a:lnTo>
                    <a:pt x="76" y="57"/>
                  </a:lnTo>
                  <a:lnTo>
                    <a:pt x="74" y="61"/>
                  </a:lnTo>
                  <a:lnTo>
                    <a:pt x="64" y="72"/>
                  </a:lnTo>
                  <a:lnTo>
                    <a:pt x="60" y="76"/>
                  </a:lnTo>
                  <a:lnTo>
                    <a:pt x="58" y="84"/>
                  </a:lnTo>
                  <a:lnTo>
                    <a:pt x="47" y="90"/>
                  </a:lnTo>
                  <a:lnTo>
                    <a:pt x="41" y="100"/>
                  </a:lnTo>
                  <a:lnTo>
                    <a:pt x="37" y="100"/>
                  </a:lnTo>
                  <a:lnTo>
                    <a:pt x="31" y="92"/>
                  </a:lnTo>
                  <a:lnTo>
                    <a:pt x="29" y="92"/>
                  </a:lnTo>
                  <a:lnTo>
                    <a:pt x="25" y="96"/>
                  </a:lnTo>
                  <a:lnTo>
                    <a:pt x="21" y="102"/>
                  </a:lnTo>
                  <a:lnTo>
                    <a:pt x="15" y="110"/>
                  </a:lnTo>
                  <a:lnTo>
                    <a:pt x="11" y="127"/>
                  </a:lnTo>
                  <a:lnTo>
                    <a:pt x="9" y="129"/>
                  </a:lnTo>
                  <a:lnTo>
                    <a:pt x="17" y="131"/>
                  </a:lnTo>
                  <a:lnTo>
                    <a:pt x="2" y="164"/>
                  </a:lnTo>
                  <a:lnTo>
                    <a:pt x="9" y="170"/>
                  </a:lnTo>
                  <a:lnTo>
                    <a:pt x="2" y="190"/>
                  </a:lnTo>
                  <a:lnTo>
                    <a:pt x="2" y="209"/>
                  </a:lnTo>
                  <a:lnTo>
                    <a:pt x="0" y="215"/>
                  </a:lnTo>
                  <a:lnTo>
                    <a:pt x="13" y="217"/>
                  </a:lnTo>
                  <a:lnTo>
                    <a:pt x="31" y="217"/>
                  </a:lnTo>
                  <a:lnTo>
                    <a:pt x="37" y="219"/>
                  </a:lnTo>
                  <a:lnTo>
                    <a:pt x="39" y="219"/>
                  </a:lnTo>
                  <a:lnTo>
                    <a:pt x="37" y="231"/>
                  </a:lnTo>
                  <a:lnTo>
                    <a:pt x="41" y="237"/>
                  </a:lnTo>
                  <a:lnTo>
                    <a:pt x="49" y="243"/>
                  </a:lnTo>
                  <a:lnTo>
                    <a:pt x="58" y="245"/>
                  </a:lnTo>
                  <a:lnTo>
                    <a:pt x="58" y="245"/>
                  </a:lnTo>
                  <a:lnTo>
                    <a:pt x="62" y="243"/>
                  </a:lnTo>
                  <a:lnTo>
                    <a:pt x="62" y="256"/>
                  </a:lnTo>
                  <a:lnTo>
                    <a:pt x="64" y="260"/>
                  </a:lnTo>
                  <a:lnTo>
                    <a:pt x="60" y="292"/>
                  </a:lnTo>
                  <a:lnTo>
                    <a:pt x="58" y="296"/>
                  </a:lnTo>
                  <a:lnTo>
                    <a:pt x="66" y="298"/>
                  </a:lnTo>
                  <a:lnTo>
                    <a:pt x="70" y="294"/>
                  </a:lnTo>
                  <a:lnTo>
                    <a:pt x="76" y="296"/>
                  </a:lnTo>
                  <a:lnTo>
                    <a:pt x="76" y="298"/>
                  </a:lnTo>
                  <a:lnTo>
                    <a:pt x="74" y="305"/>
                  </a:lnTo>
                  <a:lnTo>
                    <a:pt x="60" y="311"/>
                  </a:lnTo>
                  <a:lnTo>
                    <a:pt x="66" y="321"/>
                  </a:lnTo>
                  <a:lnTo>
                    <a:pt x="62" y="333"/>
                  </a:lnTo>
                  <a:lnTo>
                    <a:pt x="62" y="350"/>
                  </a:lnTo>
                  <a:lnTo>
                    <a:pt x="58" y="362"/>
                  </a:lnTo>
                  <a:lnTo>
                    <a:pt x="58" y="366"/>
                  </a:lnTo>
                  <a:lnTo>
                    <a:pt x="64" y="368"/>
                  </a:lnTo>
                  <a:lnTo>
                    <a:pt x="64" y="376"/>
                  </a:lnTo>
                  <a:lnTo>
                    <a:pt x="82" y="376"/>
                  </a:lnTo>
                  <a:lnTo>
                    <a:pt x="82" y="386"/>
                  </a:lnTo>
                  <a:lnTo>
                    <a:pt x="84" y="390"/>
                  </a:lnTo>
                  <a:lnTo>
                    <a:pt x="94" y="390"/>
                  </a:lnTo>
                  <a:lnTo>
                    <a:pt x="101" y="388"/>
                  </a:lnTo>
                  <a:lnTo>
                    <a:pt x="113" y="388"/>
                  </a:lnTo>
                  <a:lnTo>
                    <a:pt x="115" y="395"/>
                  </a:lnTo>
                  <a:lnTo>
                    <a:pt x="115" y="395"/>
                  </a:lnTo>
                  <a:lnTo>
                    <a:pt x="287" y="395"/>
                  </a:lnTo>
                  <a:lnTo>
                    <a:pt x="287" y="390"/>
                  </a:lnTo>
                  <a:lnTo>
                    <a:pt x="287" y="386"/>
                  </a:lnTo>
                  <a:lnTo>
                    <a:pt x="284" y="370"/>
                  </a:lnTo>
                  <a:lnTo>
                    <a:pt x="284" y="376"/>
                  </a:lnTo>
                  <a:lnTo>
                    <a:pt x="295" y="382"/>
                  </a:lnTo>
                  <a:lnTo>
                    <a:pt x="295" y="384"/>
                  </a:lnTo>
                  <a:lnTo>
                    <a:pt x="299" y="386"/>
                  </a:lnTo>
                  <a:lnTo>
                    <a:pt x="301" y="395"/>
                  </a:lnTo>
                  <a:lnTo>
                    <a:pt x="303" y="395"/>
                  </a:lnTo>
                  <a:lnTo>
                    <a:pt x="370" y="395"/>
                  </a:lnTo>
                  <a:lnTo>
                    <a:pt x="374" y="386"/>
                  </a:lnTo>
                  <a:lnTo>
                    <a:pt x="387" y="386"/>
                  </a:lnTo>
                  <a:lnTo>
                    <a:pt x="395" y="386"/>
                  </a:lnTo>
                  <a:lnTo>
                    <a:pt x="397" y="390"/>
                  </a:lnTo>
                  <a:lnTo>
                    <a:pt x="397" y="395"/>
                  </a:lnTo>
                  <a:lnTo>
                    <a:pt x="430" y="395"/>
                  </a:lnTo>
                  <a:lnTo>
                    <a:pt x="430" y="337"/>
                  </a:lnTo>
                  <a:lnTo>
                    <a:pt x="425" y="337"/>
                  </a:lnTo>
                  <a:lnTo>
                    <a:pt x="423" y="335"/>
                  </a:lnTo>
                  <a:lnTo>
                    <a:pt x="417" y="333"/>
                  </a:lnTo>
                  <a:lnTo>
                    <a:pt x="415" y="331"/>
                  </a:lnTo>
                  <a:lnTo>
                    <a:pt x="411" y="327"/>
                  </a:lnTo>
                  <a:lnTo>
                    <a:pt x="409" y="323"/>
                  </a:lnTo>
                  <a:lnTo>
                    <a:pt x="409" y="321"/>
                  </a:lnTo>
                  <a:lnTo>
                    <a:pt x="407" y="319"/>
                  </a:lnTo>
                  <a:lnTo>
                    <a:pt x="405" y="315"/>
                  </a:lnTo>
                  <a:lnTo>
                    <a:pt x="401" y="313"/>
                  </a:lnTo>
                  <a:lnTo>
                    <a:pt x="399" y="309"/>
                  </a:lnTo>
                  <a:lnTo>
                    <a:pt x="395" y="307"/>
                  </a:lnTo>
                  <a:lnTo>
                    <a:pt x="393" y="307"/>
                  </a:lnTo>
                  <a:lnTo>
                    <a:pt x="391" y="307"/>
                  </a:lnTo>
                  <a:lnTo>
                    <a:pt x="389" y="307"/>
                  </a:lnTo>
                  <a:lnTo>
                    <a:pt x="385" y="307"/>
                  </a:lnTo>
                  <a:lnTo>
                    <a:pt x="381" y="305"/>
                  </a:lnTo>
                  <a:lnTo>
                    <a:pt x="376" y="305"/>
                  </a:lnTo>
                  <a:lnTo>
                    <a:pt x="372" y="305"/>
                  </a:lnTo>
                  <a:lnTo>
                    <a:pt x="366" y="303"/>
                  </a:lnTo>
                  <a:lnTo>
                    <a:pt x="362" y="305"/>
                  </a:lnTo>
                  <a:lnTo>
                    <a:pt x="360" y="305"/>
                  </a:lnTo>
                  <a:lnTo>
                    <a:pt x="352" y="307"/>
                  </a:lnTo>
                  <a:lnTo>
                    <a:pt x="346" y="307"/>
                  </a:lnTo>
                  <a:lnTo>
                    <a:pt x="340" y="305"/>
                  </a:lnTo>
                  <a:lnTo>
                    <a:pt x="334" y="305"/>
                  </a:lnTo>
                  <a:lnTo>
                    <a:pt x="329" y="303"/>
                  </a:lnTo>
                  <a:lnTo>
                    <a:pt x="325" y="298"/>
                  </a:lnTo>
                  <a:lnTo>
                    <a:pt x="323" y="296"/>
                  </a:lnTo>
                  <a:lnTo>
                    <a:pt x="323" y="294"/>
                  </a:lnTo>
                  <a:lnTo>
                    <a:pt x="321" y="292"/>
                  </a:lnTo>
                  <a:lnTo>
                    <a:pt x="317" y="292"/>
                  </a:lnTo>
                  <a:lnTo>
                    <a:pt x="315" y="292"/>
                  </a:lnTo>
                  <a:lnTo>
                    <a:pt x="323" y="292"/>
                  </a:lnTo>
                  <a:lnTo>
                    <a:pt x="323" y="290"/>
                  </a:lnTo>
                  <a:lnTo>
                    <a:pt x="327" y="290"/>
                  </a:lnTo>
                  <a:lnTo>
                    <a:pt x="331" y="290"/>
                  </a:lnTo>
                  <a:lnTo>
                    <a:pt x="334" y="292"/>
                  </a:lnTo>
                  <a:lnTo>
                    <a:pt x="338" y="292"/>
                  </a:lnTo>
                  <a:lnTo>
                    <a:pt x="342" y="292"/>
                  </a:lnTo>
                  <a:lnTo>
                    <a:pt x="352" y="292"/>
                  </a:lnTo>
                  <a:lnTo>
                    <a:pt x="368" y="290"/>
                  </a:lnTo>
                  <a:lnTo>
                    <a:pt x="374" y="290"/>
                  </a:lnTo>
                  <a:lnTo>
                    <a:pt x="387" y="288"/>
                  </a:lnTo>
                  <a:lnTo>
                    <a:pt x="393" y="286"/>
                  </a:lnTo>
                  <a:lnTo>
                    <a:pt x="397" y="286"/>
                  </a:lnTo>
                  <a:lnTo>
                    <a:pt x="397" y="286"/>
                  </a:lnTo>
                  <a:lnTo>
                    <a:pt x="399" y="282"/>
                  </a:lnTo>
                  <a:lnTo>
                    <a:pt x="401" y="276"/>
                  </a:lnTo>
                  <a:lnTo>
                    <a:pt x="405" y="272"/>
                  </a:lnTo>
                  <a:lnTo>
                    <a:pt x="407" y="266"/>
                  </a:lnTo>
                  <a:lnTo>
                    <a:pt x="407" y="258"/>
                  </a:lnTo>
                  <a:lnTo>
                    <a:pt x="407" y="251"/>
                  </a:lnTo>
                  <a:lnTo>
                    <a:pt x="405" y="245"/>
                  </a:lnTo>
                  <a:lnTo>
                    <a:pt x="405" y="237"/>
                  </a:lnTo>
                  <a:lnTo>
                    <a:pt x="401" y="235"/>
                  </a:lnTo>
                  <a:lnTo>
                    <a:pt x="391" y="233"/>
                  </a:lnTo>
                  <a:lnTo>
                    <a:pt x="389" y="237"/>
                  </a:lnTo>
                  <a:lnTo>
                    <a:pt x="383" y="237"/>
                  </a:lnTo>
                  <a:lnTo>
                    <a:pt x="376" y="235"/>
                  </a:lnTo>
                  <a:lnTo>
                    <a:pt x="370" y="235"/>
                  </a:lnTo>
                  <a:lnTo>
                    <a:pt x="362" y="239"/>
                  </a:lnTo>
                  <a:lnTo>
                    <a:pt x="354" y="239"/>
                  </a:lnTo>
                  <a:lnTo>
                    <a:pt x="352" y="235"/>
                  </a:lnTo>
                  <a:lnTo>
                    <a:pt x="352" y="229"/>
                  </a:lnTo>
                  <a:lnTo>
                    <a:pt x="348" y="227"/>
                  </a:lnTo>
                  <a:lnTo>
                    <a:pt x="346" y="231"/>
                  </a:lnTo>
                  <a:lnTo>
                    <a:pt x="366" y="194"/>
                  </a:lnTo>
                  <a:lnTo>
                    <a:pt x="366" y="188"/>
                  </a:lnTo>
                  <a:lnTo>
                    <a:pt x="364" y="186"/>
                  </a:lnTo>
                  <a:lnTo>
                    <a:pt x="358" y="186"/>
                  </a:lnTo>
                  <a:lnTo>
                    <a:pt x="356" y="184"/>
                  </a:lnTo>
                  <a:lnTo>
                    <a:pt x="346" y="182"/>
                  </a:lnTo>
                  <a:lnTo>
                    <a:pt x="336" y="192"/>
                  </a:lnTo>
                  <a:lnTo>
                    <a:pt x="331" y="190"/>
                  </a:lnTo>
                  <a:lnTo>
                    <a:pt x="317" y="202"/>
                  </a:lnTo>
                  <a:lnTo>
                    <a:pt x="319" y="192"/>
                  </a:lnTo>
                  <a:lnTo>
                    <a:pt x="311" y="192"/>
                  </a:lnTo>
                  <a:lnTo>
                    <a:pt x="303" y="184"/>
                  </a:lnTo>
                  <a:lnTo>
                    <a:pt x="303" y="184"/>
                  </a:lnTo>
                  <a:lnTo>
                    <a:pt x="299" y="174"/>
                  </a:lnTo>
                  <a:lnTo>
                    <a:pt x="297" y="168"/>
                  </a:lnTo>
                  <a:lnTo>
                    <a:pt x="295" y="164"/>
                  </a:lnTo>
                  <a:lnTo>
                    <a:pt x="293" y="153"/>
                  </a:lnTo>
                  <a:lnTo>
                    <a:pt x="289" y="151"/>
                  </a:lnTo>
                  <a:lnTo>
                    <a:pt x="289" y="153"/>
                  </a:lnTo>
                  <a:lnTo>
                    <a:pt x="289" y="149"/>
                  </a:lnTo>
                  <a:lnTo>
                    <a:pt x="289" y="151"/>
                  </a:lnTo>
                  <a:lnTo>
                    <a:pt x="289" y="151"/>
                  </a:lnTo>
                  <a:lnTo>
                    <a:pt x="289" y="149"/>
                  </a:lnTo>
                  <a:lnTo>
                    <a:pt x="282" y="149"/>
                  </a:lnTo>
                  <a:lnTo>
                    <a:pt x="280" y="145"/>
                  </a:lnTo>
                  <a:lnTo>
                    <a:pt x="280" y="143"/>
                  </a:lnTo>
                  <a:lnTo>
                    <a:pt x="268" y="141"/>
                  </a:lnTo>
                  <a:lnTo>
                    <a:pt x="258" y="141"/>
                  </a:lnTo>
                  <a:lnTo>
                    <a:pt x="258" y="131"/>
                  </a:lnTo>
                  <a:lnTo>
                    <a:pt x="264" y="125"/>
                  </a:lnTo>
                  <a:lnTo>
                    <a:pt x="256" y="121"/>
                  </a:lnTo>
                  <a:lnTo>
                    <a:pt x="256" y="117"/>
                  </a:lnTo>
                  <a:lnTo>
                    <a:pt x="262" y="110"/>
                  </a:lnTo>
                  <a:lnTo>
                    <a:pt x="262" y="108"/>
                  </a:lnTo>
                  <a:lnTo>
                    <a:pt x="254" y="102"/>
                  </a:lnTo>
                  <a:lnTo>
                    <a:pt x="240" y="80"/>
                  </a:lnTo>
                  <a:lnTo>
                    <a:pt x="235" y="78"/>
                  </a:lnTo>
                  <a:lnTo>
                    <a:pt x="231" y="78"/>
                  </a:lnTo>
                  <a:lnTo>
                    <a:pt x="231" y="76"/>
                  </a:lnTo>
                  <a:lnTo>
                    <a:pt x="221" y="59"/>
                  </a:lnTo>
                  <a:lnTo>
                    <a:pt x="217" y="43"/>
                  </a:lnTo>
                  <a:lnTo>
                    <a:pt x="209" y="29"/>
                  </a:lnTo>
                  <a:lnTo>
                    <a:pt x="205" y="29"/>
                  </a:lnTo>
                  <a:lnTo>
                    <a:pt x="199" y="25"/>
                  </a:lnTo>
                  <a:lnTo>
                    <a:pt x="197" y="22"/>
                  </a:lnTo>
                  <a:lnTo>
                    <a:pt x="195" y="25"/>
                  </a:lnTo>
                  <a:lnTo>
                    <a:pt x="190" y="27"/>
                  </a:lnTo>
                  <a:lnTo>
                    <a:pt x="190" y="29"/>
                  </a:lnTo>
                  <a:lnTo>
                    <a:pt x="178" y="31"/>
                  </a:lnTo>
                  <a:lnTo>
                    <a:pt x="176" y="31"/>
                  </a:lnTo>
                  <a:lnTo>
                    <a:pt x="168" y="29"/>
                  </a:lnTo>
                  <a:lnTo>
                    <a:pt x="168" y="25"/>
                  </a:lnTo>
                  <a:lnTo>
                    <a:pt x="150" y="22"/>
                  </a:lnTo>
                  <a:lnTo>
                    <a:pt x="148" y="16"/>
                  </a:lnTo>
                  <a:lnTo>
                    <a:pt x="143" y="12"/>
                  </a:lnTo>
                  <a:lnTo>
                    <a:pt x="135" y="6"/>
                  </a:lnTo>
                  <a:lnTo>
                    <a:pt x="129" y="4"/>
                  </a:lnTo>
                  <a:lnTo>
                    <a:pt x="111" y="0"/>
                  </a:lnTo>
                  <a:lnTo>
                    <a:pt x="109"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1" name="Freeform 381"/>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2" name="Freeform 382"/>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3" name="Freeform 383"/>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4" name="Freeform 384"/>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5" name="Freeform 385"/>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6" name="Freeform 386"/>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7" name="Freeform 387"/>
            <p:cNvSpPr>
              <a:spLocks/>
            </p:cNvSpPr>
            <p:nvPr/>
          </p:nvSpPr>
          <p:spPr bwMode="auto">
            <a:xfrm>
              <a:off x="6497638" y="4286250"/>
              <a:ext cx="631825" cy="603250"/>
            </a:xfrm>
            <a:custGeom>
              <a:avLst/>
              <a:gdLst>
                <a:gd name="T0" fmla="*/ 18 w 398"/>
                <a:gd name="T1" fmla="*/ 16 h 380"/>
                <a:gd name="T2" fmla="*/ 14 w 398"/>
                <a:gd name="T3" fmla="*/ 24 h 380"/>
                <a:gd name="T4" fmla="*/ 12 w 398"/>
                <a:gd name="T5" fmla="*/ 33 h 380"/>
                <a:gd name="T6" fmla="*/ 4 w 398"/>
                <a:gd name="T7" fmla="*/ 47 h 380"/>
                <a:gd name="T8" fmla="*/ 20 w 398"/>
                <a:gd name="T9" fmla="*/ 69 h 380"/>
                <a:gd name="T10" fmla="*/ 39 w 398"/>
                <a:gd name="T11" fmla="*/ 92 h 380"/>
                <a:gd name="T12" fmla="*/ 51 w 398"/>
                <a:gd name="T13" fmla="*/ 106 h 380"/>
                <a:gd name="T14" fmla="*/ 63 w 398"/>
                <a:gd name="T15" fmla="*/ 122 h 380"/>
                <a:gd name="T16" fmla="*/ 76 w 398"/>
                <a:gd name="T17" fmla="*/ 141 h 380"/>
                <a:gd name="T18" fmla="*/ 82 w 398"/>
                <a:gd name="T19" fmla="*/ 149 h 380"/>
                <a:gd name="T20" fmla="*/ 84 w 398"/>
                <a:gd name="T21" fmla="*/ 155 h 380"/>
                <a:gd name="T22" fmla="*/ 88 w 398"/>
                <a:gd name="T23" fmla="*/ 161 h 380"/>
                <a:gd name="T24" fmla="*/ 98 w 398"/>
                <a:gd name="T25" fmla="*/ 163 h 380"/>
                <a:gd name="T26" fmla="*/ 104 w 398"/>
                <a:gd name="T27" fmla="*/ 174 h 380"/>
                <a:gd name="T28" fmla="*/ 110 w 398"/>
                <a:gd name="T29" fmla="*/ 167 h 380"/>
                <a:gd name="T30" fmla="*/ 127 w 398"/>
                <a:gd name="T31" fmla="*/ 172 h 380"/>
                <a:gd name="T32" fmla="*/ 155 w 398"/>
                <a:gd name="T33" fmla="*/ 172 h 380"/>
                <a:gd name="T34" fmla="*/ 172 w 398"/>
                <a:gd name="T35" fmla="*/ 180 h 380"/>
                <a:gd name="T36" fmla="*/ 192 w 398"/>
                <a:gd name="T37" fmla="*/ 190 h 380"/>
                <a:gd name="T38" fmla="*/ 204 w 398"/>
                <a:gd name="T39" fmla="*/ 200 h 380"/>
                <a:gd name="T40" fmla="*/ 213 w 398"/>
                <a:gd name="T41" fmla="*/ 219 h 380"/>
                <a:gd name="T42" fmla="*/ 219 w 398"/>
                <a:gd name="T43" fmla="*/ 235 h 380"/>
                <a:gd name="T44" fmla="*/ 225 w 398"/>
                <a:gd name="T45" fmla="*/ 247 h 380"/>
                <a:gd name="T46" fmla="*/ 229 w 398"/>
                <a:gd name="T47" fmla="*/ 262 h 380"/>
                <a:gd name="T48" fmla="*/ 233 w 398"/>
                <a:gd name="T49" fmla="*/ 292 h 380"/>
                <a:gd name="T50" fmla="*/ 241 w 398"/>
                <a:gd name="T51" fmla="*/ 309 h 380"/>
                <a:gd name="T52" fmla="*/ 243 w 398"/>
                <a:gd name="T53" fmla="*/ 319 h 380"/>
                <a:gd name="T54" fmla="*/ 235 w 398"/>
                <a:gd name="T55" fmla="*/ 341 h 380"/>
                <a:gd name="T56" fmla="*/ 219 w 398"/>
                <a:gd name="T57" fmla="*/ 341 h 380"/>
                <a:gd name="T58" fmla="*/ 184 w 398"/>
                <a:gd name="T59" fmla="*/ 356 h 380"/>
                <a:gd name="T60" fmla="*/ 159 w 398"/>
                <a:gd name="T61" fmla="*/ 362 h 380"/>
                <a:gd name="T62" fmla="*/ 151 w 398"/>
                <a:gd name="T63" fmla="*/ 380 h 380"/>
                <a:gd name="T64" fmla="*/ 194 w 398"/>
                <a:gd name="T65" fmla="*/ 362 h 380"/>
                <a:gd name="T66" fmla="*/ 235 w 398"/>
                <a:gd name="T67" fmla="*/ 345 h 380"/>
                <a:gd name="T68" fmla="*/ 231 w 398"/>
                <a:gd name="T69" fmla="*/ 362 h 380"/>
                <a:gd name="T70" fmla="*/ 398 w 398"/>
                <a:gd name="T71" fmla="*/ 380 h 380"/>
                <a:gd name="T72" fmla="*/ 394 w 398"/>
                <a:gd name="T73" fmla="*/ 356 h 380"/>
                <a:gd name="T74" fmla="*/ 392 w 398"/>
                <a:gd name="T75" fmla="*/ 335 h 380"/>
                <a:gd name="T76" fmla="*/ 382 w 398"/>
                <a:gd name="T77" fmla="*/ 321 h 380"/>
                <a:gd name="T78" fmla="*/ 372 w 398"/>
                <a:gd name="T79" fmla="*/ 280 h 380"/>
                <a:gd name="T80" fmla="*/ 386 w 398"/>
                <a:gd name="T81" fmla="*/ 270 h 380"/>
                <a:gd name="T82" fmla="*/ 398 w 398"/>
                <a:gd name="T83" fmla="*/ 239 h 380"/>
                <a:gd name="T84" fmla="*/ 398 w 398"/>
                <a:gd name="T85" fmla="*/ 227 h 380"/>
                <a:gd name="T86" fmla="*/ 376 w 398"/>
                <a:gd name="T87" fmla="*/ 223 h 380"/>
                <a:gd name="T88" fmla="*/ 366 w 398"/>
                <a:gd name="T89" fmla="*/ 190 h 380"/>
                <a:gd name="T90" fmla="*/ 351 w 398"/>
                <a:gd name="T91" fmla="*/ 186 h 380"/>
                <a:gd name="T92" fmla="*/ 351 w 398"/>
                <a:gd name="T93" fmla="*/ 161 h 380"/>
                <a:gd name="T94" fmla="*/ 378 w 398"/>
                <a:gd name="T95" fmla="*/ 143 h 380"/>
                <a:gd name="T96" fmla="*/ 360 w 398"/>
                <a:gd name="T97" fmla="*/ 106 h 380"/>
                <a:gd name="T98" fmla="*/ 325 w 398"/>
                <a:gd name="T99" fmla="*/ 71 h 380"/>
                <a:gd name="T100" fmla="*/ 304 w 398"/>
                <a:gd name="T101" fmla="*/ 59 h 380"/>
                <a:gd name="T102" fmla="*/ 280 w 398"/>
                <a:gd name="T103" fmla="*/ 69 h 380"/>
                <a:gd name="T104" fmla="*/ 249 w 398"/>
                <a:gd name="T105" fmla="*/ 57 h 380"/>
                <a:gd name="T106" fmla="*/ 223 w 398"/>
                <a:gd name="T107" fmla="*/ 39 h 380"/>
                <a:gd name="T108" fmla="*/ 180 w 398"/>
                <a:gd name="T109" fmla="*/ 53 h 380"/>
                <a:gd name="T110" fmla="*/ 161 w 398"/>
                <a:gd name="T111" fmla="*/ 12 h 380"/>
                <a:gd name="T112" fmla="*/ 135 w 398"/>
                <a:gd name="T113" fmla="*/ 14 h 380"/>
                <a:gd name="T114" fmla="*/ 106 w 398"/>
                <a:gd name="T115" fmla="*/ 16 h 380"/>
                <a:gd name="T116" fmla="*/ 102 w 398"/>
                <a:gd name="T117" fmla="*/ 35 h 380"/>
                <a:gd name="T118" fmla="*/ 98 w 398"/>
                <a:gd name="T119" fmla="*/ 53 h 380"/>
                <a:gd name="T120" fmla="*/ 76 w 398"/>
                <a:gd name="T121" fmla="*/ 49 h 380"/>
                <a:gd name="T122" fmla="*/ 43 w 398"/>
                <a:gd name="T123" fmla="*/ 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380">
                  <a:moveTo>
                    <a:pt x="33" y="0"/>
                  </a:moveTo>
                  <a:lnTo>
                    <a:pt x="33" y="4"/>
                  </a:lnTo>
                  <a:lnTo>
                    <a:pt x="22" y="8"/>
                  </a:lnTo>
                  <a:lnTo>
                    <a:pt x="18" y="16"/>
                  </a:lnTo>
                  <a:lnTo>
                    <a:pt x="18" y="18"/>
                  </a:lnTo>
                  <a:lnTo>
                    <a:pt x="16" y="20"/>
                  </a:lnTo>
                  <a:lnTo>
                    <a:pt x="14" y="22"/>
                  </a:lnTo>
                  <a:lnTo>
                    <a:pt x="14" y="24"/>
                  </a:lnTo>
                  <a:lnTo>
                    <a:pt x="16" y="28"/>
                  </a:lnTo>
                  <a:lnTo>
                    <a:pt x="18" y="28"/>
                  </a:lnTo>
                  <a:lnTo>
                    <a:pt x="14" y="30"/>
                  </a:lnTo>
                  <a:lnTo>
                    <a:pt x="12" y="33"/>
                  </a:lnTo>
                  <a:lnTo>
                    <a:pt x="6" y="33"/>
                  </a:lnTo>
                  <a:lnTo>
                    <a:pt x="0" y="37"/>
                  </a:lnTo>
                  <a:lnTo>
                    <a:pt x="0" y="43"/>
                  </a:lnTo>
                  <a:lnTo>
                    <a:pt x="4" y="47"/>
                  </a:lnTo>
                  <a:lnTo>
                    <a:pt x="10" y="53"/>
                  </a:lnTo>
                  <a:lnTo>
                    <a:pt x="12" y="55"/>
                  </a:lnTo>
                  <a:lnTo>
                    <a:pt x="16" y="63"/>
                  </a:lnTo>
                  <a:lnTo>
                    <a:pt x="20" y="69"/>
                  </a:lnTo>
                  <a:lnTo>
                    <a:pt x="25" y="73"/>
                  </a:lnTo>
                  <a:lnTo>
                    <a:pt x="33" y="82"/>
                  </a:lnTo>
                  <a:lnTo>
                    <a:pt x="37" y="88"/>
                  </a:lnTo>
                  <a:lnTo>
                    <a:pt x="39" y="92"/>
                  </a:lnTo>
                  <a:lnTo>
                    <a:pt x="41" y="94"/>
                  </a:lnTo>
                  <a:lnTo>
                    <a:pt x="45" y="100"/>
                  </a:lnTo>
                  <a:lnTo>
                    <a:pt x="47" y="102"/>
                  </a:lnTo>
                  <a:lnTo>
                    <a:pt x="51" y="106"/>
                  </a:lnTo>
                  <a:lnTo>
                    <a:pt x="53" y="108"/>
                  </a:lnTo>
                  <a:lnTo>
                    <a:pt x="55" y="112"/>
                  </a:lnTo>
                  <a:lnTo>
                    <a:pt x="59" y="116"/>
                  </a:lnTo>
                  <a:lnTo>
                    <a:pt x="63" y="122"/>
                  </a:lnTo>
                  <a:lnTo>
                    <a:pt x="65" y="127"/>
                  </a:lnTo>
                  <a:lnTo>
                    <a:pt x="74" y="135"/>
                  </a:lnTo>
                  <a:lnTo>
                    <a:pt x="78" y="139"/>
                  </a:lnTo>
                  <a:lnTo>
                    <a:pt x="76" y="141"/>
                  </a:lnTo>
                  <a:lnTo>
                    <a:pt x="78" y="143"/>
                  </a:lnTo>
                  <a:lnTo>
                    <a:pt x="80" y="143"/>
                  </a:lnTo>
                  <a:lnTo>
                    <a:pt x="80" y="147"/>
                  </a:lnTo>
                  <a:lnTo>
                    <a:pt x="82" y="149"/>
                  </a:lnTo>
                  <a:lnTo>
                    <a:pt x="84" y="147"/>
                  </a:lnTo>
                  <a:lnTo>
                    <a:pt x="84" y="149"/>
                  </a:lnTo>
                  <a:lnTo>
                    <a:pt x="82" y="151"/>
                  </a:lnTo>
                  <a:lnTo>
                    <a:pt x="84" y="155"/>
                  </a:lnTo>
                  <a:lnTo>
                    <a:pt x="86" y="153"/>
                  </a:lnTo>
                  <a:lnTo>
                    <a:pt x="88" y="157"/>
                  </a:lnTo>
                  <a:lnTo>
                    <a:pt x="88" y="157"/>
                  </a:lnTo>
                  <a:lnTo>
                    <a:pt x="88" y="161"/>
                  </a:lnTo>
                  <a:lnTo>
                    <a:pt x="88" y="163"/>
                  </a:lnTo>
                  <a:lnTo>
                    <a:pt x="92" y="163"/>
                  </a:lnTo>
                  <a:lnTo>
                    <a:pt x="94" y="163"/>
                  </a:lnTo>
                  <a:lnTo>
                    <a:pt x="98" y="163"/>
                  </a:lnTo>
                  <a:lnTo>
                    <a:pt x="98" y="165"/>
                  </a:lnTo>
                  <a:lnTo>
                    <a:pt x="96" y="167"/>
                  </a:lnTo>
                  <a:lnTo>
                    <a:pt x="96" y="170"/>
                  </a:lnTo>
                  <a:lnTo>
                    <a:pt x="104" y="174"/>
                  </a:lnTo>
                  <a:lnTo>
                    <a:pt x="110" y="174"/>
                  </a:lnTo>
                  <a:lnTo>
                    <a:pt x="110" y="172"/>
                  </a:lnTo>
                  <a:lnTo>
                    <a:pt x="108" y="170"/>
                  </a:lnTo>
                  <a:lnTo>
                    <a:pt x="110" y="167"/>
                  </a:lnTo>
                  <a:lnTo>
                    <a:pt x="112" y="165"/>
                  </a:lnTo>
                  <a:lnTo>
                    <a:pt x="116" y="167"/>
                  </a:lnTo>
                  <a:lnTo>
                    <a:pt x="121" y="170"/>
                  </a:lnTo>
                  <a:lnTo>
                    <a:pt x="127" y="172"/>
                  </a:lnTo>
                  <a:lnTo>
                    <a:pt x="139" y="176"/>
                  </a:lnTo>
                  <a:lnTo>
                    <a:pt x="145" y="176"/>
                  </a:lnTo>
                  <a:lnTo>
                    <a:pt x="149" y="174"/>
                  </a:lnTo>
                  <a:lnTo>
                    <a:pt x="155" y="172"/>
                  </a:lnTo>
                  <a:lnTo>
                    <a:pt x="159" y="170"/>
                  </a:lnTo>
                  <a:lnTo>
                    <a:pt x="163" y="172"/>
                  </a:lnTo>
                  <a:lnTo>
                    <a:pt x="168" y="174"/>
                  </a:lnTo>
                  <a:lnTo>
                    <a:pt x="172" y="180"/>
                  </a:lnTo>
                  <a:lnTo>
                    <a:pt x="174" y="182"/>
                  </a:lnTo>
                  <a:lnTo>
                    <a:pt x="182" y="184"/>
                  </a:lnTo>
                  <a:lnTo>
                    <a:pt x="186" y="186"/>
                  </a:lnTo>
                  <a:lnTo>
                    <a:pt x="192" y="190"/>
                  </a:lnTo>
                  <a:lnTo>
                    <a:pt x="196" y="196"/>
                  </a:lnTo>
                  <a:lnTo>
                    <a:pt x="198" y="196"/>
                  </a:lnTo>
                  <a:lnTo>
                    <a:pt x="200" y="200"/>
                  </a:lnTo>
                  <a:lnTo>
                    <a:pt x="204" y="200"/>
                  </a:lnTo>
                  <a:lnTo>
                    <a:pt x="208" y="202"/>
                  </a:lnTo>
                  <a:lnTo>
                    <a:pt x="213" y="208"/>
                  </a:lnTo>
                  <a:lnTo>
                    <a:pt x="213" y="212"/>
                  </a:lnTo>
                  <a:lnTo>
                    <a:pt x="213" y="219"/>
                  </a:lnTo>
                  <a:lnTo>
                    <a:pt x="215" y="223"/>
                  </a:lnTo>
                  <a:lnTo>
                    <a:pt x="217" y="229"/>
                  </a:lnTo>
                  <a:lnTo>
                    <a:pt x="219" y="233"/>
                  </a:lnTo>
                  <a:lnTo>
                    <a:pt x="219" y="235"/>
                  </a:lnTo>
                  <a:lnTo>
                    <a:pt x="219" y="235"/>
                  </a:lnTo>
                  <a:lnTo>
                    <a:pt x="219" y="237"/>
                  </a:lnTo>
                  <a:lnTo>
                    <a:pt x="221" y="245"/>
                  </a:lnTo>
                  <a:lnTo>
                    <a:pt x="225" y="247"/>
                  </a:lnTo>
                  <a:lnTo>
                    <a:pt x="225" y="249"/>
                  </a:lnTo>
                  <a:lnTo>
                    <a:pt x="225" y="253"/>
                  </a:lnTo>
                  <a:lnTo>
                    <a:pt x="227" y="257"/>
                  </a:lnTo>
                  <a:lnTo>
                    <a:pt x="229" y="262"/>
                  </a:lnTo>
                  <a:lnTo>
                    <a:pt x="229" y="264"/>
                  </a:lnTo>
                  <a:lnTo>
                    <a:pt x="231" y="272"/>
                  </a:lnTo>
                  <a:lnTo>
                    <a:pt x="231" y="282"/>
                  </a:lnTo>
                  <a:lnTo>
                    <a:pt x="233" y="292"/>
                  </a:lnTo>
                  <a:lnTo>
                    <a:pt x="235" y="294"/>
                  </a:lnTo>
                  <a:lnTo>
                    <a:pt x="239" y="298"/>
                  </a:lnTo>
                  <a:lnTo>
                    <a:pt x="239" y="304"/>
                  </a:lnTo>
                  <a:lnTo>
                    <a:pt x="241" y="309"/>
                  </a:lnTo>
                  <a:lnTo>
                    <a:pt x="243" y="311"/>
                  </a:lnTo>
                  <a:lnTo>
                    <a:pt x="245" y="313"/>
                  </a:lnTo>
                  <a:lnTo>
                    <a:pt x="243" y="315"/>
                  </a:lnTo>
                  <a:lnTo>
                    <a:pt x="243" y="319"/>
                  </a:lnTo>
                  <a:lnTo>
                    <a:pt x="241" y="323"/>
                  </a:lnTo>
                  <a:lnTo>
                    <a:pt x="241" y="329"/>
                  </a:lnTo>
                  <a:lnTo>
                    <a:pt x="239" y="335"/>
                  </a:lnTo>
                  <a:lnTo>
                    <a:pt x="235" y="341"/>
                  </a:lnTo>
                  <a:lnTo>
                    <a:pt x="235" y="339"/>
                  </a:lnTo>
                  <a:lnTo>
                    <a:pt x="231" y="337"/>
                  </a:lnTo>
                  <a:lnTo>
                    <a:pt x="223" y="337"/>
                  </a:lnTo>
                  <a:lnTo>
                    <a:pt x="219" y="341"/>
                  </a:lnTo>
                  <a:lnTo>
                    <a:pt x="198" y="354"/>
                  </a:lnTo>
                  <a:lnTo>
                    <a:pt x="194" y="354"/>
                  </a:lnTo>
                  <a:lnTo>
                    <a:pt x="188" y="356"/>
                  </a:lnTo>
                  <a:lnTo>
                    <a:pt x="184" y="356"/>
                  </a:lnTo>
                  <a:lnTo>
                    <a:pt x="178" y="356"/>
                  </a:lnTo>
                  <a:lnTo>
                    <a:pt x="172" y="356"/>
                  </a:lnTo>
                  <a:lnTo>
                    <a:pt x="163" y="358"/>
                  </a:lnTo>
                  <a:lnTo>
                    <a:pt x="159" y="362"/>
                  </a:lnTo>
                  <a:lnTo>
                    <a:pt x="155" y="366"/>
                  </a:lnTo>
                  <a:lnTo>
                    <a:pt x="151" y="370"/>
                  </a:lnTo>
                  <a:lnTo>
                    <a:pt x="151" y="376"/>
                  </a:lnTo>
                  <a:lnTo>
                    <a:pt x="151" y="380"/>
                  </a:lnTo>
                  <a:lnTo>
                    <a:pt x="182" y="380"/>
                  </a:lnTo>
                  <a:lnTo>
                    <a:pt x="186" y="370"/>
                  </a:lnTo>
                  <a:lnTo>
                    <a:pt x="190" y="364"/>
                  </a:lnTo>
                  <a:lnTo>
                    <a:pt x="194" y="362"/>
                  </a:lnTo>
                  <a:lnTo>
                    <a:pt x="200" y="358"/>
                  </a:lnTo>
                  <a:lnTo>
                    <a:pt x="206" y="354"/>
                  </a:lnTo>
                  <a:lnTo>
                    <a:pt x="225" y="341"/>
                  </a:lnTo>
                  <a:lnTo>
                    <a:pt x="235" y="345"/>
                  </a:lnTo>
                  <a:lnTo>
                    <a:pt x="233" y="349"/>
                  </a:lnTo>
                  <a:lnTo>
                    <a:pt x="231" y="354"/>
                  </a:lnTo>
                  <a:lnTo>
                    <a:pt x="231" y="358"/>
                  </a:lnTo>
                  <a:lnTo>
                    <a:pt x="231" y="362"/>
                  </a:lnTo>
                  <a:lnTo>
                    <a:pt x="233" y="370"/>
                  </a:lnTo>
                  <a:lnTo>
                    <a:pt x="235" y="378"/>
                  </a:lnTo>
                  <a:lnTo>
                    <a:pt x="235" y="380"/>
                  </a:lnTo>
                  <a:lnTo>
                    <a:pt x="398" y="380"/>
                  </a:lnTo>
                  <a:lnTo>
                    <a:pt x="398" y="372"/>
                  </a:lnTo>
                  <a:lnTo>
                    <a:pt x="398" y="372"/>
                  </a:lnTo>
                  <a:lnTo>
                    <a:pt x="390" y="366"/>
                  </a:lnTo>
                  <a:lnTo>
                    <a:pt x="394" y="356"/>
                  </a:lnTo>
                  <a:lnTo>
                    <a:pt x="398" y="354"/>
                  </a:lnTo>
                  <a:lnTo>
                    <a:pt x="398" y="343"/>
                  </a:lnTo>
                  <a:lnTo>
                    <a:pt x="396" y="339"/>
                  </a:lnTo>
                  <a:lnTo>
                    <a:pt x="392" y="335"/>
                  </a:lnTo>
                  <a:lnTo>
                    <a:pt x="388" y="333"/>
                  </a:lnTo>
                  <a:lnTo>
                    <a:pt x="384" y="331"/>
                  </a:lnTo>
                  <a:lnTo>
                    <a:pt x="384" y="327"/>
                  </a:lnTo>
                  <a:lnTo>
                    <a:pt x="382" y="321"/>
                  </a:lnTo>
                  <a:lnTo>
                    <a:pt x="382" y="317"/>
                  </a:lnTo>
                  <a:lnTo>
                    <a:pt x="384" y="309"/>
                  </a:lnTo>
                  <a:lnTo>
                    <a:pt x="382" y="296"/>
                  </a:lnTo>
                  <a:lnTo>
                    <a:pt x="372" y="280"/>
                  </a:lnTo>
                  <a:lnTo>
                    <a:pt x="372" y="274"/>
                  </a:lnTo>
                  <a:lnTo>
                    <a:pt x="380" y="272"/>
                  </a:lnTo>
                  <a:lnTo>
                    <a:pt x="384" y="272"/>
                  </a:lnTo>
                  <a:lnTo>
                    <a:pt x="386" y="270"/>
                  </a:lnTo>
                  <a:lnTo>
                    <a:pt x="390" y="255"/>
                  </a:lnTo>
                  <a:lnTo>
                    <a:pt x="394" y="253"/>
                  </a:lnTo>
                  <a:lnTo>
                    <a:pt x="398" y="251"/>
                  </a:lnTo>
                  <a:lnTo>
                    <a:pt x="398" y="239"/>
                  </a:lnTo>
                  <a:lnTo>
                    <a:pt x="396" y="237"/>
                  </a:lnTo>
                  <a:lnTo>
                    <a:pt x="394" y="235"/>
                  </a:lnTo>
                  <a:lnTo>
                    <a:pt x="394" y="231"/>
                  </a:lnTo>
                  <a:lnTo>
                    <a:pt x="398" y="227"/>
                  </a:lnTo>
                  <a:lnTo>
                    <a:pt x="398" y="223"/>
                  </a:lnTo>
                  <a:lnTo>
                    <a:pt x="396" y="223"/>
                  </a:lnTo>
                  <a:lnTo>
                    <a:pt x="382" y="223"/>
                  </a:lnTo>
                  <a:lnTo>
                    <a:pt x="376" y="223"/>
                  </a:lnTo>
                  <a:lnTo>
                    <a:pt x="366" y="219"/>
                  </a:lnTo>
                  <a:lnTo>
                    <a:pt x="366" y="200"/>
                  </a:lnTo>
                  <a:lnTo>
                    <a:pt x="368" y="194"/>
                  </a:lnTo>
                  <a:lnTo>
                    <a:pt x="366" y="190"/>
                  </a:lnTo>
                  <a:lnTo>
                    <a:pt x="362" y="190"/>
                  </a:lnTo>
                  <a:lnTo>
                    <a:pt x="358" y="190"/>
                  </a:lnTo>
                  <a:lnTo>
                    <a:pt x="354" y="190"/>
                  </a:lnTo>
                  <a:lnTo>
                    <a:pt x="351" y="186"/>
                  </a:lnTo>
                  <a:lnTo>
                    <a:pt x="351" y="176"/>
                  </a:lnTo>
                  <a:lnTo>
                    <a:pt x="349" y="174"/>
                  </a:lnTo>
                  <a:lnTo>
                    <a:pt x="349" y="172"/>
                  </a:lnTo>
                  <a:lnTo>
                    <a:pt x="351" y="161"/>
                  </a:lnTo>
                  <a:lnTo>
                    <a:pt x="366" y="147"/>
                  </a:lnTo>
                  <a:lnTo>
                    <a:pt x="372" y="149"/>
                  </a:lnTo>
                  <a:lnTo>
                    <a:pt x="376" y="147"/>
                  </a:lnTo>
                  <a:lnTo>
                    <a:pt x="378" y="143"/>
                  </a:lnTo>
                  <a:lnTo>
                    <a:pt x="376" y="139"/>
                  </a:lnTo>
                  <a:lnTo>
                    <a:pt x="376" y="135"/>
                  </a:lnTo>
                  <a:lnTo>
                    <a:pt x="362" y="114"/>
                  </a:lnTo>
                  <a:lnTo>
                    <a:pt x="360" y="106"/>
                  </a:lnTo>
                  <a:lnTo>
                    <a:pt x="358" y="100"/>
                  </a:lnTo>
                  <a:lnTo>
                    <a:pt x="354" y="100"/>
                  </a:lnTo>
                  <a:lnTo>
                    <a:pt x="335" y="92"/>
                  </a:lnTo>
                  <a:lnTo>
                    <a:pt x="325" y="71"/>
                  </a:lnTo>
                  <a:lnTo>
                    <a:pt x="315" y="67"/>
                  </a:lnTo>
                  <a:lnTo>
                    <a:pt x="313" y="63"/>
                  </a:lnTo>
                  <a:lnTo>
                    <a:pt x="307" y="61"/>
                  </a:lnTo>
                  <a:lnTo>
                    <a:pt x="304" y="59"/>
                  </a:lnTo>
                  <a:lnTo>
                    <a:pt x="296" y="53"/>
                  </a:lnTo>
                  <a:lnTo>
                    <a:pt x="294" y="55"/>
                  </a:lnTo>
                  <a:lnTo>
                    <a:pt x="286" y="59"/>
                  </a:lnTo>
                  <a:lnTo>
                    <a:pt x="280" y="69"/>
                  </a:lnTo>
                  <a:lnTo>
                    <a:pt x="276" y="80"/>
                  </a:lnTo>
                  <a:lnTo>
                    <a:pt x="270" y="75"/>
                  </a:lnTo>
                  <a:lnTo>
                    <a:pt x="262" y="65"/>
                  </a:lnTo>
                  <a:lnTo>
                    <a:pt x="249" y="57"/>
                  </a:lnTo>
                  <a:lnTo>
                    <a:pt x="243" y="57"/>
                  </a:lnTo>
                  <a:lnTo>
                    <a:pt x="239" y="57"/>
                  </a:lnTo>
                  <a:lnTo>
                    <a:pt x="229" y="39"/>
                  </a:lnTo>
                  <a:lnTo>
                    <a:pt x="223" y="39"/>
                  </a:lnTo>
                  <a:lnTo>
                    <a:pt x="223" y="28"/>
                  </a:lnTo>
                  <a:lnTo>
                    <a:pt x="210" y="33"/>
                  </a:lnTo>
                  <a:lnTo>
                    <a:pt x="206" y="45"/>
                  </a:lnTo>
                  <a:lnTo>
                    <a:pt x="180" y="53"/>
                  </a:lnTo>
                  <a:lnTo>
                    <a:pt x="178" y="43"/>
                  </a:lnTo>
                  <a:lnTo>
                    <a:pt x="172" y="37"/>
                  </a:lnTo>
                  <a:lnTo>
                    <a:pt x="170" y="30"/>
                  </a:lnTo>
                  <a:lnTo>
                    <a:pt x="161" y="12"/>
                  </a:lnTo>
                  <a:lnTo>
                    <a:pt x="157" y="12"/>
                  </a:lnTo>
                  <a:lnTo>
                    <a:pt x="147" y="14"/>
                  </a:lnTo>
                  <a:lnTo>
                    <a:pt x="135" y="14"/>
                  </a:lnTo>
                  <a:lnTo>
                    <a:pt x="135" y="14"/>
                  </a:lnTo>
                  <a:lnTo>
                    <a:pt x="116" y="16"/>
                  </a:lnTo>
                  <a:lnTo>
                    <a:pt x="110" y="12"/>
                  </a:lnTo>
                  <a:lnTo>
                    <a:pt x="108" y="14"/>
                  </a:lnTo>
                  <a:lnTo>
                    <a:pt x="106" y="16"/>
                  </a:lnTo>
                  <a:lnTo>
                    <a:pt x="106" y="20"/>
                  </a:lnTo>
                  <a:lnTo>
                    <a:pt x="108" y="28"/>
                  </a:lnTo>
                  <a:lnTo>
                    <a:pt x="106" y="33"/>
                  </a:lnTo>
                  <a:lnTo>
                    <a:pt x="102" y="35"/>
                  </a:lnTo>
                  <a:lnTo>
                    <a:pt x="96" y="39"/>
                  </a:lnTo>
                  <a:lnTo>
                    <a:pt x="100" y="47"/>
                  </a:lnTo>
                  <a:lnTo>
                    <a:pt x="102" y="51"/>
                  </a:lnTo>
                  <a:lnTo>
                    <a:pt x="98" y="53"/>
                  </a:lnTo>
                  <a:lnTo>
                    <a:pt x="96" y="55"/>
                  </a:lnTo>
                  <a:lnTo>
                    <a:pt x="88" y="49"/>
                  </a:lnTo>
                  <a:lnTo>
                    <a:pt x="80" y="51"/>
                  </a:lnTo>
                  <a:lnTo>
                    <a:pt x="76" y="49"/>
                  </a:lnTo>
                  <a:lnTo>
                    <a:pt x="65" y="45"/>
                  </a:lnTo>
                  <a:lnTo>
                    <a:pt x="72" y="28"/>
                  </a:lnTo>
                  <a:lnTo>
                    <a:pt x="63" y="20"/>
                  </a:lnTo>
                  <a:lnTo>
                    <a:pt x="43" y="8"/>
                  </a:lnTo>
                  <a:lnTo>
                    <a:pt x="41" y="4"/>
                  </a:lnTo>
                  <a:lnTo>
                    <a:pt x="39" y="0"/>
                  </a:lnTo>
                  <a:lnTo>
                    <a:pt x="3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8" name="Freeform 388"/>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9" name="Freeform 389"/>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0" name="Freeform 390"/>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1" name="Freeform 391"/>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2" name="Freeform 392"/>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 name="T108" fmla="*/ 435 w 529"/>
                <a:gd name="T109" fmla="*/ 96 h 384"/>
                <a:gd name="T110" fmla="*/ 443 w 529"/>
                <a:gd name="T111" fmla="*/ 55 h 384"/>
                <a:gd name="T112" fmla="*/ 419 w 529"/>
                <a:gd name="T113" fmla="*/ 34 h 384"/>
                <a:gd name="T114" fmla="*/ 398 w 529"/>
                <a:gd name="T115" fmla="*/ 16 h 384"/>
                <a:gd name="T116" fmla="*/ 378 w 529"/>
                <a:gd name="T117" fmla="*/ 10 h 384"/>
                <a:gd name="T118" fmla="*/ 341 w 529"/>
                <a:gd name="T119" fmla="*/ 18 h 384"/>
                <a:gd name="T120" fmla="*/ 323 w 529"/>
                <a:gd name="T12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441" y="108"/>
                  </a:lnTo>
                  <a:lnTo>
                    <a:pt x="439" y="106"/>
                  </a:lnTo>
                  <a:lnTo>
                    <a:pt x="437" y="100"/>
                  </a:lnTo>
                  <a:lnTo>
                    <a:pt x="435" y="96"/>
                  </a:lnTo>
                  <a:lnTo>
                    <a:pt x="439" y="89"/>
                  </a:lnTo>
                  <a:lnTo>
                    <a:pt x="443" y="79"/>
                  </a:lnTo>
                  <a:lnTo>
                    <a:pt x="439" y="67"/>
                  </a:lnTo>
                  <a:lnTo>
                    <a:pt x="443" y="55"/>
                  </a:lnTo>
                  <a:lnTo>
                    <a:pt x="437" y="53"/>
                  </a:lnTo>
                  <a:lnTo>
                    <a:pt x="425" y="49"/>
                  </a:lnTo>
                  <a:lnTo>
                    <a:pt x="423" y="38"/>
                  </a:lnTo>
                  <a:lnTo>
                    <a:pt x="419" y="34"/>
                  </a:lnTo>
                  <a:lnTo>
                    <a:pt x="413" y="36"/>
                  </a:lnTo>
                  <a:lnTo>
                    <a:pt x="407" y="28"/>
                  </a:lnTo>
                  <a:lnTo>
                    <a:pt x="409" y="18"/>
                  </a:lnTo>
                  <a:lnTo>
                    <a:pt x="398" y="16"/>
                  </a:lnTo>
                  <a:lnTo>
                    <a:pt x="396" y="14"/>
                  </a:lnTo>
                  <a:lnTo>
                    <a:pt x="392" y="6"/>
                  </a:lnTo>
                  <a:lnTo>
                    <a:pt x="386" y="8"/>
                  </a:lnTo>
                  <a:lnTo>
                    <a:pt x="378" y="10"/>
                  </a:lnTo>
                  <a:lnTo>
                    <a:pt x="374" y="10"/>
                  </a:lnTo>
                  <a:lnTo>
                    <a:pt x="364" y="10"/>
                  </a:lnTo>
                  <a:lnTo>
                    <a:pt x="356" y="16"/>
                  </a:lnTo>
                  <a:lnTo>
                    <a:pt x="341" y="18"/>
                  </a:lnTo>
                  <a:lnTo>
                    <a:pt x="339" y="18"/>
                  </a:lnTo>
                  <a:lnTo>
                    <a:pt x="333" y="16"/>
                  </a:lnTo>
                  <a:lnTo>
                    <a:pt x="329" y="12"/>
                  </a:lnTo>
                  <a:lnTo>
                    <a:pt x="323" y="0"/>
                  </a:lnTo>
                  <a:lnTo>
                    <a:pt x="31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3" name="Freeform 393"/>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4" name="Freeform 394"/>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5" name="Freeform 395"/>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6" name="Freeform 396"/>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7" name="Freeform 397"/>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323" y="0"/>
                  </a:lnTo>
                  <a:lnTo>
                    <a:pt x="31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8" name="Freeform 398"/>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9" name="Freeform 399"/>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0" name="Freeform 400"/>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1" name="Freeform 401"/>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2" name="Freeform 402"/>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3" name="Freeform 403"/>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4" name="Freeform 404"/>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5" name="Freeform 405"/>
            <p:cNvSpPr>
              <a:spLocks/>
            </p:cNvSpPr>
            <p:nvPr/>
          </p:nvSpPr>
          <p:spPr bwMode="auto">
            <a:xfrm>
              <a:off x="7212013" y="5078413"/>
              <a:ext cx="674688" cy="674688"/>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nvGrpSpPr>
            <p:cNvPr id="9" name="Group 607"/>
            <p:cNvGrpSpPr>
              <a:grpSpLocks/>
            </p:cNvGrpSpPr>
            <p:nvPr/>
          </p:nvGrpSpPr>
          <p:grpSpPr bwMode="auto">
            <a:xfrm>
              <a:off x="6313488" y="2039938"/>
              <a:ext cx="2879725" cy="3713163"/>
              <a:chOff x="3977" y="1285"/>
              <a:chExt cx="1814" cy="2339"/>
            </a:xfrm>
            <a:grpFill/>
          </p:grpSpPr>
          <p:sp>
            <p:nvSpPr>
              <p:cNvPr id="246" name="Freeform 407"/>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7" name="Freeform 408"/>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8" name="Freeform 409"/>
              <p:cNvSpPr>
                <a:spLocks/>
              </p:cNvSpPr>
              <p:nvPr/>
            </p:nvSpPr>
            <p:spPr bwMode="auto">
              <a:xfrm>
                <a:off x="4543" y="3199"/>
                <a:ext cx="404" cy="362"/>
              </a:xfrm>
              <a:custGeom>
                <a:avLst/>
                <a:gdLst>
                  <a:gd name="T0" fmla="*/ 173 w 404"/>
                  <a:gd name="T1" fmla="*/ 39 h 362"/>
                  <a:gd name="T2" fmla="*/ 155 w 404"/>
                  <a:gd name="T3" fmla="*/ 63 h 362"/>
                  <a:gd name="T4" fmla="*/ 141 w 404"/>
                  <a:gd name="T5" fmla="*/ 69 h 362"/>
                  <a:gd name="T6" fmla="*/ 120 w 404"/>
                  <a:gd name="T7" fmla="*/ 90 h 362"/>
                  <a:gd name="T8" fmla="*/ 94 w 404"/>
                  <a:gd name="T9" fmla="*/ 79 h 362"/>
                  <a:gd name="T10" fmla="*/ 77 w 404"/>
                  <a:gd name="T11" fmla="*/ 90 h 362"/>
                  <a:gd name="T12" fmla="*/ 85 w 404"/>
                  <a:gd name="T13" fmla="*/ 104 h 362"/>
                  <a:gd name="T14" fmla="*/ 71 w 404"/>
                  <a:gd name="T15" fmla="*/ 137 h 362"/>
                  <a:gd name="T16" fmla="*/ 55 w 404"/>
                  <a:gd name="T17" fmla="*/ 149 h 362"/>
                  <a:gd name="T18" fmla="*/ 49 w 404"/>
                  <a:gd name="T19" fmla="*/ 165 h 362"/>
                  <a:gd name="T20" fmla="*/ 55 w 404"/>
                  <a:gd name="T21" fmla="*/ 214 h 362"/>
                  <a:gd name="T22" fmla="*/ 36 w 404"/>
                  <a:gd name="T23" fmla="*/ 231 h 362"/>
                  <a:gd name="T24" fmla="*/ 16 w 404"/>
                  <a:gd name="T25" fmla="*/ 253 h 362"/>
                  <a:gd name="T26" fmla="*/ 0 w 404"/>
                  <a:gd name="T27" fmla="*/ 270 h 362"/>
                  <a:gd name="T28" fmla="*/ 22 w 404"/>
                  <a:gd name="T29" fmla="*/ 290 h 362"/>
                  <a:gd name="T30" fmla="*/ 12 w 404"/>
                  <a:gd name="T31" fmla="*/ 310 h 362"/>
                  <a:gd name="T32" fmla="*/ 10 w 404"/>
                  <a:gd name="T33" fmla="*/ 321 h 362"/>
                  <a:gd name="T34" fmla="*/ 30 w 404"/>
                  <a:gd name="T35" fmla="*/ 337 h 362"/>
                  <a:gd name="T36" fmla="*/ 51 w 404"/>
                  <a:gd name="T37" fmla="*/ 345 h 362"/>
                  <a:gd name="T38" fmla="*/ 77 w 404"/>
                  <a:gd name="T39" fmla="*/ 341 h 362"/>
                  <a:gd name="T40" fmla="*/ 124 w 404"/>
                  <a:gd name="T41" fmla="*/ 351 h 362"/>
                  <a:gd name="T42" fmla="*/ 141 w 404"/>
                  <a:gd name="T43" fmla="*/ 360 h 362"/>
                  <a:gd name="T44" fmla="*/ 339 w 404"/>
                  <a:gd name="T45" fmla="*/ 357 h 362"/>
                  <a:gd name="T46" fmla="*/ 339 w 404"/>
                  <a:gd name="T47" fmla="*/ 325 h 362"/>
                  <a:gd name="T48" fmla="*/ 347 w 404"/>
                  <a:gd name="T49" fmla="*/ 313 h 362"/>
                  <a:gd name="T50" fmla="*/ 308 w 404"/>
                  <a:gd name="T51" fmla="*/ 298 h 362"/>
                  <a:gd name="T52" fmla="*/ 310 w 404"/>
                  <a:gd name="T53" fmla="*/ 272 h 362"/>
                  <a:gd name="T54" fmla="*/ 322 w 404"/>
                  <a:gd name="T55" fmla="*/ 249 h 362"/>
                  <a:gd name="T56" fmla="*/ 347 w 404"/>
                  <a:gd name="T57" fmla="*/ 251 h 362"/>
                  <a:gd name="T58" fmla="*/ 371 w 404"/>
                  <a:gd name="T59" fmla="*/ 245 h 362"/>
                  <a:gd name="T60" fmla="*/ 386 w 404"/>
                  <a:gd name="T61" fmla="*/ 231 h 362"/>
                  <a:gd name="T62" fmla="*/ 404 w 404"/>
                  <a:gd name="T63" fmla="*/ 151 h 362"/>
                  <a:gd name="T64" fmla="*/ 394 w 404"/>
                  <a:gd name="T65" fmla="*/ 145 h 362"/>
                  <a:gd name="T66" fmla="*/ 386 w 404"/>
                  <a:gd name="T67" fmla="*/ 153 h 362"/>
                  <a:gd name="T68" fmla="*/ 355 w 404"/>
                  <a:gd name="T69" fmla="*/ 165 h 362"/>
                  <a:gd name="T70" fmla="*/ 337 w 404"/>
                  <a:gd name="T71" fmla="*/ 178 h 362"/>
                  <a:gd name="T72" fmla="*/ 318 w 404"/>
                  <a:gd name="T73" fmla="*/ 176 h 362"/>
                  <a:gd name="T74" fmla="*/ 304 w 404"/>
                  <a:gd name="T75" fmla="*/ 171 h 362"/>
                  <a:gd name="T76" fmla="*/ 290 w 404"/>
                  <a:gd name="T77" fmla="*/ 165 h 362"/>
                  <a:gd name="T78" fmla="*/ 300 w 404"/>
                  <a:gd name="T79" fmla="*/ 149 h 362"/>
                  <a:gd name="T80" fmla="*/ 316 w 404"/>
                  <a:gd name="T81" fmla="*/ 143 h 362"/>
                  <a:gd name="T82" fmla="*/ 337 w 404"/>
                  <a:gd name="T83" fmla="*/ 141 h 362"/>
                  <a:gd name="T84" fmla="*/ 357 w 404"/>
                  <a:gd name="T85" fmla="*/ 128 h 362"/>
                  <a:gd name="T86" fmla="*/ 373 w 404"/>
                  <a:gd name="T87" fmla="*/ 106 h 362"/>
                  <a:gd name="T88" fmla="*/ 365 w 404"/>
                  <a:gd name="T89" fmla="*/ 90 h 362"/>
                  <a:gd name="T90" fmla="*/ 359 w 404"/>
                  <a:gd name="T91" fmla="*/ 75 h 362"/>
                  <a:gd name="T92" fmla="*/ 343 w 404"/>
                  <a:gd name="T93" fmla="*/ 67 h 362"/>
                  <a:gd name="T94" fmla="*/ 333 w 404"/>
                  <a:gd name="T95" fmla="*/ 59 h 362"/>
                  <a:gd name="T96" fmla="*/ 324 w 404"/>
                  <a:gd name="T97" fmla="*/ 61 h 362"/>
                  <a:gd name="T98" fmla="*/ 316 w 404"/>
                  <a:gd name="T99" fmla="*/ 65 h 362"/>
                  <a:gd name="T100" fmla="*/ 310 w 404"/>
                  <a:gd name="T101" fmla="*/ 61 h 362"/>
                  <a:gd name="T102" fmla="*/ 314 w 404"/>
                  <a:gd name="T103" fmla="*/ 59 h 362"/>
                  <a:gd name="T104" fmla="*/ 318 w 404"/>
                  <a:gd name="T105" fmla="*/ 61 h 362"/>
                  <a:gd name="T106" fmla="*/ 318 w 404"/>
                  <a:gd name="T107" fmla="*/ 55 h 362"/>
                  <a:gd name="T108" fmla="*/ 318 w 404"/>
                  <a:gd name="T109" fmla="*/ 51 h 362"/>
                  <a:gd name="T110" fmla="*/ 322 w 404"/>
                  <a:gd name="T111" fmla="*/ 47 h 362"/>
                  <a:gd name="T112" fmla="*/ 290 w 404"/>
                  <a:gd name="T113" fmla="*/ 26 h 362"/>
                  <a:gd name="T114" fmla="*/ 259 w 404"/>
                  <a:gd name="T115" fmla="*/ 18 h 362"/>
                  <a:gd name="T116" fmla="*/ 235 w 404"/>
                  <a:gd name="T117" fmla="*/ 20 h 362"/>
                  <a:gd name="T118" fmla="*/ 194 w 404"/>
                  <a:gd name="T119" fmla="*/ 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362">
                    <a:moveTo>
                      <a:pt x="194" y="4"/>
                    </a:moveTo>
                    <a:lnTo>
                      <a:pt x="192" y="36"/>
                    </a:lnTo>
                    <a:lnTo>
                      <a:pt x="185" y="41"/>
                    </a:lnTo>
                    <a:lnTo>
                      <a:pt x="173" y="39"/>
                    </a:lnTo>
                    <a:lnTo>
                      <a:pt x="171" y="39"/>
                    </a:lnTo>
                    <a:lnTo>
                      <a:pt x="163" y="39"/>
                    </a:lnTo>
                    <a:lnTo>
                      <a:pt x="155" y="59"/>
                    </a:lnTo>
                    <a:lnTo>
                      <a:pt x="155" y="63"/>
                    </a:lnTo>
                    <a:lnTo>
                      <a:pt x="153" y="65"/>
                    </a:lnTo>
                    <a:lnTo>
                      <a:pt x="149" y="65"/>
                    </a:lnTo>
                    <a:lnTo>
                      <a:pt x="143" y="67"/>
                    </a:lnTo>
                    <a:lnTo>
                      <a:pt x="141" y="69"/>
                    </a:lnTo>
                    <a:lnTo>
                      <a:pt x="136" y="71"/>
                    </a:lnTo>
                    <a:lnTo>
                      <a:pt x="128" y="81"/>
                    </a:lnTo>
                    <a:lnTo>
                      <a:pt x="126" y="86"/>
                    </a:lnTo>
                    <a:lnTo>
                      <a:pt x="120" y="90"/>
                    </a:lnTo>
                    <a:lnTo>
                      <a:pt x="118" y="90"/>
                    </a:lnTo>
                    <a:lnTo>
                      <a:pt x="108" y="86"/>
                    </a:lnTo>
                    <a:lnTo>
                      <a:pt x="98" y="79"/>
                    </a:lnTo>
                    <a:lnTo>
                      <a:pt x="94" y="79"/>
                    </a:lnTo>
                    <a:lnTo>
                      <a:pt x="89" y="79"/>
                    </a:lnTo>
                    <a:lnTo>
                      <a:pt x="87" y="86"/>
                    </a:lnTo>
                    <a:lnTo>
                      <a:pt x="83" y="90"/>
                    </a:lnTo>
                    <a:lnTo>
                      <a:pt x="77" y="90"/>
                    </a:lnTo>
                    <a:lnTo>
                      <a:pt x="71" y="92"/>
                    </a:lnTo>
                    <a:lnTo>
                      <a:pt x="79" y="94"/>
                    </a:lnTo>
                    <a:lnTo>
                      <a:pt x="83" y="102"/>
                    </a:lnTo>
                    <a:lnTo>
                      <a:pt x="85" y="104"/>
                    </a:lnTo>
                    <a:lnTo>
                      <a:pt x="87" y="116"/>
                    </a:lnTo>
                    <a:lnTo>
                      <a:pt x="89" y="124"/>
                    </a:lnTo>
                    <a:lnTo>
                      <a:pt x="71" y="135"/>
                    </a:lnTo>
                    <a:lnTo>
                      <a:pt x="71" y="137"/>
                    </a:lnTo>
                    <a:lnTo>
                      <a:pt x="71" y="141"/>
                    </a:lnTo>
                    <a:lnTo>
                      <a:pt x="71" y="143"/>
                    </a:lnTo>
                    <a:lnTo>
                      <a:pt x="65" y="145"/>
                    </a:lnTo>
                    <a:lnTo>
                      <a:pt x="55" y="149"/>
                    </a:lnTo>
                    <a:lnTo>
                      <a:pt x="57" y="161"/>
                    </a:lnTo>
                    <a:lnTo>
                      <a:pt x="55" y="163"/>
                    </a:lnTo>
                    <a:lnTo>
                      <a:pt x="51" y="163"/>
                    </a:lnTo>
                    <a:lnTo>
                      <a:pt x="49" y="165"/>
                    </a:lnTo>
                    <a:lnTo>
                      <a:pt x="47" y="176"/>
                    </a:lnTo>
                    <a:lnTo>
                      <a:pt x="55" y="204"/>
                    </a:lnTo>
                    <a:lnTo>
                      <a:pt x="59" y="214"/>
                    </a:lnTo>
                    <a:lnTo>
                      <a:pt x="55" y="214"/>
                    </a:lnTo>
                    <a:lnTo>
                      <a:pt x="51" y="221"/>
                    </a:lnTo>
                    <a:lnTo>
                      <a:pt x="49" y="231"/>
                    </a:lnTo>
                    <a:lnTo>
                      <a:pt x="44" y="231"/>
                    </a:lnTo>
                    <a:lnTo>
                      <a:pt x="36" y="231"/>
                    </a:lnTo>
                    <a:lnTo>
                      <a:pt x="28" y="231"/>
                    </a:lnTo>
                    <a:lnTo>
                      <a:pt x="18" y="237"/>
                    </a:lnTo>
                    <a:lnTo>
                      <a:pt x="14" y="245"/>
                    </a:lnTo>
                    <a:lnTo>
                      <a:pt x="16" y="253"/>
                    </a:lnTo>
                    <a:lnTo>
                      <a:pt x="14" y="257"/>
                    </a:lnTo>
                    <a:lnTo>
                      <a:pt x="12" y="263"/>
                    </a:lnTo>
                    <a:lnTo>
                      <a:pt x="2" y="268"/>
                    </a:lnTo>
                    <a:lnTo>
                      <a:pt x="0" y="270"/>
                    </a:lnTo>
                    <a:lnTo>
                      <a:pt x="6" y="274"/>
                    </a:lnTo>
                    <a:lnTo>
                      <a:pt x="8" y="278"/>
                    </a:lnTo>
                    <a:lnTo>
                      <a:pt x="6" y="284"/>
                    </a:lnTo>
                    <a:lnTo>
                      <a:pt x="22" y="290"/>
                    </a:lnTo>
                    <a:lnTo>
                      <a:pt x="20" y="294"/>
                    </a:lnTo>
                    <a:lnTo>
                      <a:pt x="14" y="298"/>
                    </a:lnTo>
                    <a:lnTo>
                      <a:pt x="12" y="302"/>
                    </a:lnTo>
                    <a:lnTo>
                      <a:pt x="12" y="310"/>
                    </a:lnTo>
                    <a:lnTo>
                      <a:pt x="14" y="317"/>
                    </a:lnTo>
                    <a:lnTo>
                      <a:pt x="16" y="317"/>
                    </a:lnTo>
                    <a:lnTo>
                      <a:pt x="14" y="319"/>
                    </a:lnTo>
                    <a:lnTo>
                      <a:pt x="10" y="321"/>
                    </a:lnTo>
                    <a:lnTo>
                      <a:pt x="6" y="323"/>
                    </a:lnTo>
                    <a:lnTo>
                      <a:pt x="10" y="325"/>
                    </a:lnTo>
                    <a:lnTo>
                      <a:pt x="22" y="331"/>
                    </a:lnTo>
                    <a:lnTo>
                      <a:pt x="30" y="337"/>
                    </a:lnTo>
                    <a:lnTo>
                      <a:pt x="36" y="341"/>
                    </a:lnTo>
                    <a:lnTo>
                      <a:pt x="40" y="343"/>
                    </a:lnTo>
                    <a:lnTo>
                      <a:pt x="47" y="343"/>
                    </a:lnTo>
                    <a:lnTo>
                      <a:pt x="51" y="345"/>
                    </a:lnTo>
                    <a:lnTo>
                      <a:pt x="61" y="345"/>
                    </a:lnTo>
                    <a:lnTo>
                      <a:pt x="69" y="345"/>
                    </a:lnTo>
                    <a:lnTo>
                      <a:pt x="73" y="343"/>
                    </a:lnTo>
                    <a:lnTo>
                      <a:pt x="77" y="341"/>
                    </a:lnTo>
                    <a:lnTo>
                      <a:pt x="81" y="341"/>
                    </a:lnTo>
                    <a:lnTo>
                      <a:pt x="91" y="341"/>
                    </a:lnTo>
                    <a:lnTo>
                      <a:pt x="110" y="345"/>
                    </a:lnTo>
                    <a:lnTo>
                      <a:pt x="124" y="351"/>
                    </a:lnTo>
                    <a:lnTo>
                      <a:pt x="128" y="351"/>
                    </a:lnTo>
                    <a:lnTo>
                      <a:pt x="134" y="355"/>
                    </a:lnTo>
                    <a:lnTo>
                      <a:pt x="136" y="360"/>
                    </a:lnTo>
                    <a:lnTo>
                      <a:pt x="141" y="360"/>
                    </a:lnTo>
                    <a:lnTo>
                      <a:pt x="143" y="362"/>
                    </a:lnTo>
                    <a:lnTo>
                      <a:pt x="335" y="362"/>
                    </a:lnTo>
                    <a:lnTo>
                      <a:pt x="337" y="362"/>
                    </a:lnTo>
                    <a:lnTo>
                      <a:pt x="339" y="357"/>
                    </a:lnTo>
                    <a:lnTo>
                      <a:pt x="343" y="353"/>
                    </a:lnTo>
                    <a:lnTo>
                      <a:pt x="343" y="351"/>
                    </a:lnTo>
                    <a:lnTo>
                      <a:pt x="339" y="337"/>
                    </a:lnTo>
                    <a:lnTo>
                      <a:pt x="339" y="325"/>
                    </a:lnTo>
                    <a:lnTo>
                      <a:pt x="335" y="321"/>
                    </a:lnTo>
                    <a:lnTo>
                      <a:pt x="335" y="317"/>
                    </a:lnTo>
                    <a:lnTo>
                      <a:pt x="337" y="315"/>
                    </a:lnTo>
                    <a:lnTo>
                      <a:pt x="347" y="313"/>
                    </a:lnTo>
                    <a:lnTo>
                      <a:pt x="349" y="310"/>
                    </a:lnTo>
                    <a:lnTo>
                      <a:pt x="343" y="302"/>
                    </a:lnTo>
                    <a:lnTo>
                      <a:pt x="331" y="298"/>
                    </a:lnTo>
                    <a:lnTo>
                      <a:pt x="308" y="298"/>
                    </a:lnTo>
                    <a:lnTo>
                      <a:pt x="308" y="292"/>
                    </a:lnTo>
                    <a:lnTo>
                      <a:pt x="312" y="276"/>
                    </a:lnTo>
                    <a:lnTo>
                      <a:pt x="312" y="274"/>
                    </a:lnTo>
                    <a:lnTo>
                      <a:pt x="310" y="272"/>
                    </a:lnTo>
                    <a:lnTo>
                      <a:pt x="308" y="270"/>
                    </a:lnTo>
                    <a:lnTo>
                      <a:pt x="314" y="263"/>
                    </a:lnTo>
                    <a:lnTo>
                      <a:pt x="318" y="257"/>
                    </a:lnTo>
                    <a:lnTo>
                      <a:pt x="322" y="249"/>
                    </a:lnTo>
                    <a:lnTo>
                      <a:pt x="324" y="239"/>
                    </a:lnTo>
                    <a:lnTo>
                      <a:pt x="333" y="237"/>
                    </a:lnTo>
                    <a:lnTo>
                      <a:pt x="339" y="237"/>
                    </a:lnTo>
                    <a:lnTo>
                      <a:pt x="347" y="251"/>
                    </a:lnTo>
                    <a:lnTo>
                      <a:pt x="359" y="257"/>
                    </a:lnTo>
                    <a:lnTo>
                      <a:pt x="363" y="253"/>
                    </a:lnTo>
                    <a:lnTo>
                      <a:pt x="369" y="247"/>
                    </a:lnTo>
                    <a:lnTo>
                      <a:pt x="371" y="245"/>
                    </a:lnTo>
                    <a:lnTo>
                      <a:pt x="376" y="243"/>
                    </a:lnTo>
                    <a:lnTo>
                      <a:pt x="380" y="243"/>
                    </a:lnTo>
                    <a:lnTo>
                      <a:pt x="380" y="239"/>
                    </a:lnTo>
                    <a:lnTo>
                      <a:pt x="386" y="231"/>
                    </a:lnTo>
                    <a:lnTo>
                      <a:pt x="390" y="223"/>
                    </a:lnTo>
                    <a:lnTo>
                      <a:pt x="394" y="223"/>
                    </a:lnTo>
                    <a:lnTo>
                      <a:pt x="404" y="208"/>
                    </a:lnTo>
                    <a:lnTo>
                      <a:pt x="404" y="151"/>
                    </a:lnTo>
                    <a:lnTo>
                      <a:pt x="404" y="151"/>
                    </a:lnTo>
                    <a:lnTo>
                      <a:pt x="400" y="149"/>
                    </a:lnTo>
                    <a:lnTo>
                      <a:pt x="396" y="147"/>
                    </a:lnTo>
                    <a:lnTo>
                      <a:pt x="394" y="145"/>
                    </a:lnTo>
                    <a:lnTo>
                      <a:pt x="390" y="145"/>
                    </a:lnTo>
                    <a:lnTo>
                      <a:pt x="388" y="147"/>
                    </a:lnTo>
                    <a:lnTo>
                      <a:pt x="388" y="151"/>
                    </a:lnTo>
                    <a:lnTo>
                      <a:pt x="386" y="153"/>
                    </a:lnTo>
                    <a:lnTo>
                      <a:pt x="380" y="155"/>
                    </a:lnTo>
                    <a:lnTo>
                      <a:pt x="373" y="157"/>
                    </a:lnTo>
                    <a:lnTo>
                      <a:pt x="363" y="161"/>
                    </a:lnTo>
                    <a:lnTo>
                      <a:pt x="355" y="165"/>
                    </a:lnTo>
                    <a:lnTo>
                      <a:pt x="351" y="167"/>
                    </a:lnTo>
                    <a:lnTo>
                      <a:pt x="347" y="171"/>
                    </a:lnTo>
                    <a:lnTo>
                      <a:pt x="343" y="176"/>
                    </a:lnTo>
                    <a:lnTo>
                      <a:pt x="337" y="178"/>
                    </a:lnTo>
                    <a:lnTo>
                      <a:pt x="333" y="178"/>
                    </a:lnTo>
                    <a:lnTo>
                      <a:pt x="326" y="178"/>
                    </a:lnTo>
                    <a:lnTo>
                      <a:pt x="320" y="176"/>
                    </a:lnTo>
                    <a:lnTo>
                      <a:pt x="318" y="176"/>
                    </a:lnTo>
                    <a:lnTo>
                      <a:pt x="314" y="178"/>
                    </a:lnTo>
                    <a:lnTo>
                      <a:pt x="310" y="176"/>
                    </a:lnTo>
                    <a:lnTo>
                      <a:pt x="306" y="173"/>
                    </a:lnTo>
                    <a:lnTo>
                      <a:pt x="304" y="171"/>
                    </a:lnTo>
                    <a:lnTo>
                      <a:pt x="302" y="167"/>
                    </a:lnTo>
                    <a:lnTo>
                      <a:pt x="298" y="169"/>
                    </a:lnTo>
                    <a:lnTo>
                      <a:pt x="292" y="167"/>
                    </a:lnTo>
                    <a:lnTo>
                      <a:pt x="290" y="165"/>
                    </a:lnTo>
                    <a:lnTo>
                      <a:pt x="288" y="151"/>
                    </a:lnTo>
                    <a:lnTo>
                      <a:pt x="290" y="147"/>
                    </a:lnTo>
                    <a:lnTo>
                      <a:pt x="296" y="149"/>
                    </a:lnTo>
                    <a:lnTo>
                      <a:pt x="300" y="149"/>
                    </a:lnTo>
                    <a:lnTo>
                      <a:pt x="304" y="149"/>
                    </a:lnTo>
                    <a:lnTo>
                      <a:pt x="308" y="149"/>
                    </a:lnTo>
                    <a:lnTo>
                      <a:pt x="312" y="147"/>
                    </a:lnTo>
                    <a:lnTo>
                      <a:pt x="316" y="143"/>
                    </a:lnTo>
                    <a:lnTo>
                      <a:pt x="322" y="141"/>
                    </a:lnTo>
                    <a:lnTo>
                      <a:pt x="326" y="139"/>
                    </a:lnTo>
                    <a:lnTo>
                      <a:pt x="333" y="141"/>
                    </a:lnTo>
                    <a:lnTo>
                      <a:pt x="337" y="141"/>
                    </a:lnTo>
                    <a:lnTo>
                      <a:pt x="343" y="141"/>
                    </a:lnTo>
                    <a:lnTo>
                      <a:pt x="349" y="137"/>
                    </a:lnTo>
                    <a:lnTo>
                      <a:pt x="353" y="131"/>
                    </a:lnTo>
                    <a:lnTo>
                      <a:pt x="357" y="128"/>
                    </a:lnTo>
                    <a:lnTo>
                      <a:pt x="361" y="122"/>
                    </a:lnTo>
                    <a:lnTo>
                      <a:pt x="367" y="114"/>
                    </a:lnTo>
                    <a:lnTo>
                      <a:pt x="373" y="112"/>
                    </a:lnTo>
                    <a:lnTo>
                      <a:pt x="373" y="106"/>
                    </a:lnTo>
                    <a:lnTo>
                      <a:pt x="373" y="100"/>
                    </a:lnTo>
                    <a:lnTo>
                      <a:pt x="373" y="94"/>
                    </a:lnTo>
                    <a:lnTo>
                      <a:pt x="371" y="90"/>
                    </a:lnTo>
                    <a:lnTo>
                      <a:pt x="365" y="90"/>
                    </a:lnTo>
                    <a:lnTo>
                      <a:pt x="363" y="90"/>
                    </a:lnTo>
                    <a:lnTo>
                      <a:pt x="363" y="88"/>
                    </a:lnTo>
                    <a:lnTo>
                      <a:pt x="361" y="81"/>
                    </a:lnTo>
                    <a:lnTo>
                      <a:pt x="359" y="75"/>
                    </a:lnTo>
                    <a:lnTo>
                      <a:pt x="351" y="71"/>
                    </a:lnTo>
                    <a:lnTo>
                      <a:pt x="349" y="69"/>
                    </a:lnTo>
                    <a:lnTo>
                      <a:pt x="345" y="69"/>
                    </a:lnTo>
                    <a:lnTo>
                      <a:pt x="343" y="67"/>
                    </a:lnTo>
                    <a:lnTo>
                      <a:pt x="341" y="65"/>
                    </a:lnTo>
                    <a:lnTo>
                      <a:pt x="339" y="63"/>
                    </a:lnTo>
                    <a:lnTo>
                      <a:pt x="337" y="61"/>
                    </a:lnTo>
                    <a:lnTo>
                      <a:pt x="333" y="59"/>
                    </a:lnTo>
                    <a:lnTo>
                      <a:pt x="331" y="61"/>
                    </a:lnTo>
                    <a:lnTo>
                      <a:pt x="329" y="61"/>
                    </a:lnTo>
                    <a:lnTo>
                      <a:pt x="326" y="63"/>
                    </a:lnTo>
                    <a:lnTo>
                      <a:pt x="324" y="61"/>
                    </a:lnTo>
                    <a:lnTo>
                      <a:pt x="322" y="61"/>
                    </a:lnTo>
                    <a:lnTo>
                      <a:pt x="320" y="63"/>
                    </a:lnTo>
                    <a:lnTo>
                      <a:pt x="318" y="63"/>
                    </a:lnTo>
                    <a:lnTo>
                      <a:pt x="316" y="65"/>
                    </a:lnTo>
                    <a:lnTo>
                      <a:pt x="312" y="65"/>
                    </a:lnTo>
                    <a:lnTo>
                      <a:pt x="312" y="65"/>
                    </a:lnTo>
                    <a:lnTo>
                      <a:pt x="310" y="63"/>
                    </a:lnTo>
                    <a:lnTo>
                      <a:pt x="310" y="61"/>
                    </a:lnTo>
                    <a:lnTo>
                      <a:pt x="312" y="59"/>
                    </a:lnTo>
                    <a:lnTo>
                      <a:pt x="312" y="59"/>
                    </a:lnTo>
                    <a:lnTo>
                      <a:pt x="312" y="59"/>
                    </a:lnTo>
                    <a:lnTo>
                      <a:pt x="314" y="59"/>
                    </a:lnTo>
                    <a:lnTo>
                      <a:pt x="314" y="59"/>
                    </a:lnTo>
                    <a:lnTo>
                      <a:pt x="314" y="61"/>
                    </a:lnTo>
                    <a:lnTo>
                      <a:pt x="316" y="63"/>
                    </a:lnTo>
                    <a:lnTo>
                      <a:pt x="318" y="61"/>
                    </a:lnTo>
                    <a:lnTo>
                      <a:pt x="318" y="61"/>
                    </a:lnTo>
                    <a:lnTo>
                      <a:pt x="318" y="59"/>
                    </a:lnTo>
                    <a:lnTo>
                      <a:pt x="320" y="57"/>
                    </a:lnTo>
                    <a:lnTo>
                      <a:pt x="318" y="55"/>
                    </a:lnTo>
                    <a:lnTo>
                      <a:pt x="316" y="55"/>
                    </a:lnTo>
                    <a:lnTo>
                      <a:pt x="316" y="53"/>
                    </a:lnTo>
                    <a:lnTo>
                      <a:pt x="316" y="51"/>
                    </a:lnTo>
                    <a:lnTo>
                      <a:pt x="318" y="51"/>
                    </a:lnTo>
                    <a:lnTo>
                      <a:pt x="318" y="49"/>
                    </a:lnTo>
                    <a:lnTo>
                      <a:pt x="320" y="49"/>
                    </a:lnTo>
                    <a:lnTo>
                      <a:pt x="322" y="49"/>
                    </a:lnTo>
                    <a:lnTo>
                      <a:pt x="322" y="47"/>
                    </a:lnTo>
                    <a:lnTo>
                      <a:pt x="312" y="41"/>
                    </a:lnTo>
                    <a:lnTo>
                      <a:pt x="306" y="32"/>
                    </a:lnTo>
                    <a:lnTo>
                      <a:pt x="302" y="28"/>
                    </a:lnTo>
                    <a:lnTo>
                      <a:pt x="290" y="26"/>
                    </a:lnTo>
                    <a:lnTo>
                      <a:pt x="282" y="22"/>
                    </a:lnTo>
                    <a:lnTo>
                      <a:pt x="273" y="22"/>
                    </a:lnTo>
                    <a:lnTo>
                      <a:pt x="269" y="18"/>
                    </a:lnTo>
                    <a:lnTo>
                      <a:pt x="259" y="18"/>
                    </a:lnTo>
                    <a:lnTo>
                      <a:pt x="257" y="22"/>
                    </a:lnTo>
                    <a:lnTo>
                      <a:pt x="251" y="22"/>
                    </a:lnTo>
                    <a:lnTo>
                      <a:pt x="237" y="22"/>
                    </a:lnTo>
                    <a:lnTo>
                      <a:pt x="235" y="20"/>
                    </a:lnTo>
                    <a:lnTo>
                      <a:pt x="224" y="12"/>
                    </a:lnTo>
                    <a:lnTo>
                      <a:pt x="204" y="2"/>
                    </a:lnTo>
                    <a:lnTo>
                      <a:pt x="198" y="0"/>
                    </a:lnTo>
                    <a:lnTo>
                      <a:pt x="19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9" name="Freeform 410"/>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0" name="Freeform 411"/>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1" name="Freeform 412"/>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2" name="Freeform 413"/>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3" name="Freeform 414"/>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4" name="Freeform 415"/>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5" name="Freeform 416"/>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6" name="Freeform 417"/>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7" name="Freeform 418"/>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8" name="Freeform 419"/>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9" name="Freeform 420"/>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0" name="Freeform 421"/>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1" name="Freeform 422"/>
              <p:cNvSpPr>
                <a:spLocks/>
              </p:cNvSpPr>
              <p:nvPr/>
            </p:nvSpPr>
            <p:spPr bwMode="auto">
              <a:xfrm>
                <a:off x="4970" y="3297"/>
                <a:ext cx="263" cy="202"/>
              </a:xfrm>
              <a:custGeom>
                <a:avLst/>
                <a:gdLst>
                  <a:gd name="T0" fmla="*/ 53 w 263"/>
                  <a:gd name="T1" fmla="*/ 6 h 202"/>
                  <a:gd name="T2" fmla="*/ 14 w 263"/>
                  <a:gd name="T3" fmla="*/ 26 h 202"/>
                  <a:gd name="T4" fmla="*/ 2 w 263"/>
                  <a:gd name="T5" fmla="*/ 37 h 202"/>
                  <a:gd name="T6" fmla="*/ 2 w 263"/>
                  <a:gd name="T7" fmla="*/ 45 h 202"/>
                  <a:gd name="T8" fmla="*/ 10 w 263"/>
                  <a:gd name="T9" fmla="*/ 53 h 202"/>
                  <a:gd name="T10" fmla="*/ 20 w 263"/>
                  <a:gd name="T11" fmla="*/ 53 h 202"/>
                  <a:gd name="T12" fmla="*/ 32 w 263"/>
                  <a:gd name="T13" fmla="*/ 53 h 202"/>
                  <a:gd name="T14" fmla="*/ 40 w 263"/>
                  <a:gd name="T15" fmla="*/ 47 h 202"/>
                  <a:gd name="T16" fmla="*/ 45 w 263"/>
                  <a:gd name="T17" fmla="*/ 49 h 202"/>
                  <a:gd name="T18" fmla="*/ 49 w 263"/>
                  <a:gd name="T19" fmla="*/ 49 h 202"/>
                  <a:gd name="T20" fmla="*/ 59 w 263"/>
                  <a:gd name="T21" fmla="*/ 47 h 202"/>
                  <a:gd name="T22" fmla="*/ 53 w 263"/>
                  <a:gd name="T23" fmla="*/ 53 h 202"/>
                  <a:gd name="T24" fmla="*/ 45 w 263"/>
                  <a:gd name="T25" fmla="*/ 55 h 202"/>
                  <a:gd name="T26" fmla="*/ 38 w 263"/>
                  <a:gd name="T27" fmla="*/ 55 h 202"/>
                  <a:gd name="T28" fmla="*/ 26 w 263"/>
                  <a:gd name="T29" fmla="*/ 59 h 202"/>
                  <a:gd name="T30" fmla="*/ 16 w 263"/>
                  <a:gd name="T31" fmla="*/ 73 h 202"/>
                  <a:gd name="T32" fmla="*/ 26 w 263"/>
                  <a:gd name="T33" fmla="*/ 80 h 202"/>
                  <a:gd name="T34" fmla="*/ 36 w 263"/>
                  <a:gd name="T35" fmla="*/ 88 h 202"/>
                  <a:gd name="T36" fmla="*/ 51 w 263"/>
                  <a:gd name="T37" fmla="*/ 88 h 202"/>
                  <a:gd name="T38" fmla="*/ 79 w 263"/>
                  <a:gd name="T39" fmla="*/ 86 h 202"/>
                  <a:gd name="T40" fmla="*/ 102 w 263"/>
                  <a:gd name="T41" fmla="*/ 84 h 202"/>
                  <a:gd name="T42" fmla="*/ 96 w 263"/>
                  <a:gd name="T43" fmla="*/ 94 h 202"/>
                  <a:gd name="T44" fmla="*/ 92 w 263"/>
                  <a:gd name="T45" fmla="*/ 100 h 202"/>
                  <a:gd name="T46" fmla="*/ 100 w 263"/>
                  <a:gd name="T47" fmla="*/ 100 h 202"/>
                  <a:gd name="T48" fmla="*/ 108 w 263"/>
                  <a:gd name="T49" fmla="*/ 100 h 202"/>
                  <a:gd name="T50" fmla="*/ 98 w 263"/>
                  <a:gd name="T51" fmla="*/ 106 h 202"/>
                  <a:gd name="T52" fmla="*/ 96 w 263"/>
                  <a:gd name="T53" fmla="*/ 114 h 202"/>
                  <a:gd name="T54" fmla="*/ 112 w 263"/>
                  <a:gd name="T55" fmla="*/ 116 h 202"/>
                  <a:gd name="T56" fmla="*/ 128 w 263"/>
                  <a:gd name="T57" fmla="*/ 123 h 202"/>
                  <a:gd name="T58" fmla="*/ 134 w 263"/>
                  <a:gd name="T59" fmla="*/ 129 h 202"/>
                  <a:gd name="T60" fmla="*/ 143 w 263"/>
                  <a:gd name="T61" fmla="*/ 133 h 202"/>
                  <a:gd name="T62" fmla="*/ 132 w 263"/>
                  <a:gd name="T63" fmla="*/ 137 h 202"/>
                  <a:gd name="T64" fmla="*/ 134 w 263"/>
                  <a:gd name="T65" fmla="*/ 145 h 202"/>
                  <a:gd name="T66" fmla="*/ 141 w 263"/>
                  <a:gd name="T67" fmla="*/ 151 h 202"/>
                  <a:gd name="T68" fmla="*/ 132 w 263"/>
                  <a:gd name="T69" fmla="*/ 153 h 202"/>
                  <a:gd name="T70" fmla="*/ 143 w 263"/>
                  <a:gd name="T71" fmla="*/ 161 h 202"/>
                  <a:gd name="T72" fmla="*/ 151 w 263"/>
                  <a:gd name="T73" fmla="*/ 163 h 202"/>
                  <a:gd name="T74" fmla="*/ 134 w 263"/>
                  <a:gd name="T75" fmla="*/ 172 h 202"/>
                  <a:gd name="T76" fmla="*/ 126 w 263"/>
                  <a:gd name="T77" fmla="*/ 174 h 202"/>
                  <a:gd name="T78" fmla="*/ 124 w 263"/>
                  <a:gd name="T79" fmla="*/ 163 h 202"/>
                  <a:gd name="T80" fmla="*/ 112 w 263"/>
                  <a:gd name="T81" fmla="*/ 145 h 202"/>
                  <a:gd name="T82" fmla="*/ 94 w 263"/>
                  <a:gd name="T83" fmla="*/ 129 h 202"/>
                  <a:gd name="T84" fmla="*/ 77 w 263"/>
                  <a:gd name="T85" fmla="*/ 120 h 202"/>
                  <a:gd name="T86" fmla="*/ 83 w 263"/>
                  <a:gd name="T87" fmla="*/ 147 h 202"/>
                  <a:gd name="T88" fmla="*/ 85 w 263"/>
                  <a:gd name="T89" fmla="*/ 172 h 202"/>
                  <a:gd name="T90" fmla="*/ 94 w 263"/>
                  <a:gd name="T91" fmla="*/ 190 h 202"/>
                  <a:gd name="T92" fmla="*/ 98 w 263"/>
                  <a:gd name="T93" fmla="*/ 200 h 202"/>
                  <a:gd name="T94" fmla="*/ 167 w 263"/>
                  <a:gd name="T95" fmla="*/ 200 h 202"/>
                  <a:gd name="T96" fmla="*/ 184 w 263"/>
                  <a:gd name="T97" fmla="*/ 202 h 202"/>
                  <a:gd name="T98" fmla="*/ 259 w 263"/>
                  <a:gd name="T99" fmla="*/ 159 h 202"/>
                  <a:gd name="T100" fmla="*/ 253 w 263"/>
                  <a:gd name="T101" fmla="*/ 147 h 202"/>
                  <a:gd name="T102" fmla="*/ 245 w 263"/>
                  <a:gd name="T103" fmla="*/ 129 h 202"/>
                  <a:gd name="T104" fmla="*/ 233 w 263"/>
                  <a:gd name="T105" fmla="*/ 106 h 202"/>
                  <a:gd name="T106" fmla="*/ 216 w 263"/>
                  <a:gd name="T107" fmla="*/ 88 h 202"/>
                  <a:gd name="T108" fmla="*/ 210 w 263"/>
                  <a:gd name="T109" fmla="*/ 84 h 202"/>
                  <a:gd name="T110" fmla="*/ 184 w 263"/>
                  <a:gd name="T111" fmla="*/ 73 h 202"/>
                  <a:gd name="T112" fmla="*/ 147 w 263"/>
                  <a:gd name="T113" fmla="*/ 49 h 202"/>
                  <a:gd name="T114" fmla="*/ 132 w 263"/>
                  <a:gd name="T115" fmla="*/ 39 h 202"/>
                  <a:gd name="T116" fmla="*/ 124 w 263"/>
                  <a:gd name="T117" fmla="*/ 28 h 202"/>
                  <a:gd name="T118" fmla="*/ 112 w 263"/>
                  <a:gd name="T119" fmla="*/ 18 h 202"/>
                  <a:gd name="T120" fmla="*/ 65 w 263"/>
                  <a:gd name="T121"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202">
                    <a:moveTo>
                      <a:pt x="65" y="2"/>
                    </a:moveTo>
                    <a:lnTo>
                      <a:pt x="59" y="4"/>
                    </a:lnTo>
                    <a:lnTo>
                      <a:pt x="53" y="6"/>
                    </a:lnTo>
                    <a:lnTo>
                      <a:pt x="47" y="6"/>
                    </a:lnTo>
                    <a:lnTo>
                      <a:pt x="28" y="16"/>
                    </a:lnTo>
                    <a:lnTo>
                      <a:pt x="14" y="26"/>
                    </a:lnTo>
                    <a:lnTo>
                      <a:pt x="12" y="28"/>
                    </a:lnTo>
                    <a:lnTo>
                      <a:pt x="10" y="33"/>
                    </a:lnTo>
                    <a:lnTo>
                      <a:pt x="2" y="37"/>
                    </a:lnTo>
                    <a:lnTo>
                      <a:pt x="0" y="39"/>
                    </a:lnTo>
                    <a:lnTo>
                      <a:pt x="0" y="43"/>
                    </a:lnTo>
                    <a:lnTo>
                      <a:pt x="2" y="45"/>
                    </a:lnTo>
                    <a:lnTo>
                      <a:pt x="2" y="49"/>
                    </a:lnTo>
                    <a:lnTo>
                      <a:pt x="6" y="51"/>
                    </a:lnTo>
                    <a:lnTo>
                      <a:pt x="10" y="53"/>
                    </a:lnTo>
                    <a:lnTo>
                      <a:pt x="12" y="53"/>
                    </a:lnTo>
                    <a:lnTo>
                      <a:pt x="16" y="53"/>
                    </a:lnTo>
                    <a:lnTo>
                      <a:pt x="20" y="53"/>
                    </a:lnTo>
                    <a:lnTo>
                      <a:pt x="30" y="55"/>
                    </a:lnTo>
                    <a:lnTo>
                      <a:pt x="32" y="55"/>
                    </a:lnTo>
                    <a:lnTo>
                      <a:pt x="32" y="53"/>
                    </a:lnTo>
                    <a:lnTo>
                      <a:pt x="36" y="51"/>
                    </a:lnTo>
                    <a:lnTo>
                      <a:pt x="38" y="51"/>
                    </a:lnTo>
                    <a:lnTo>
                      <a:pt x="40" y="47"/>
                    </a:lnTo>
                    <a:lnTo>
                      <a:pt x="45" y="47"/>
                    </a:lnTo>
                    <a:lnTo>
                      <a:pt x="45" y="47"/>
                    </a:lnTo>
                    <a:lnTo>
                      <a:pt x="45" y="49"/>
                    </a:lnTo>
                    <a:lnTo>
                      <a:pt x="45" y="51"/>
                    </a:lnTo>
                    <a:lnTo>
                      <a:pt x="47" y="49"/>
                    </a:lnTo>
                    <a:lnTo>
                      <a:pt x="49" y="49"/>
                    </a:lnTo>
                    <a:lnTo>
                      <a:pt x="51" y="49"/>
                    </a:lnTo>
                    <a:lnTo>
                      <a:pt x="53" y="47"/>
                    </a:lnTo>
                    <a:lnTo>
                      <a:pt x="59" y="47"/>
                    </a:lnTo>
                    <a:lnTo>
                      <a:pt x="61" y="47"/>
                    </a:lnTo>
                    <a:lnTo>
                      <a:pt x="61" y="49"/>
                    </a:lnTo>
                    <a:lnTo>
                      <a:pt x="53" y="53"/>
                    </a:lnTo>
                    <a:lnTo>
                      <a:pt x="51" y="55"/>
                    </a:lnTo>
                    <a:lnTo>
                      <a:pt x="51" y="57"/>
                    </a:lnTo>
                    <a:lnTo>
                      <a:pt x="45" y="55"/>
                    </a:lnTo>
                    <a:lnTo>
                      <a:pt x="43" y="53"/>
                    </a:lnTo>
                    <a:lnTo>
                      <a:pt x="40" y="53"/>
                    </a:lnTo>
                    <a:lnTo>
                      <a:pt x="38" y="55"/>
                    </a:lnTo>
                    <a:lnTo>
                      <a:pt x="34" y="57"/>
                    </a:lnTo>
                    <a:lnTo>
                      <a:pt x="30" y="59"/>
                    </a:lnTo>
                    <a:lnTo>
                      <a:pt x="26" y="59"/>
                    </a:lnTo>
                    <a:lnTo>
                      <a:pt x="16" y="63"/>
                    </a:lnTo>
                    <a:lnTo>
                      <a:pt x="16" y="69"/>
                    </a:lnTo>
                    <a:lnTo>
                      <a:pt x="16" y="73"/>
                    </a:lnTo>
                    <a:lnTo>
                      <a:pt x="18" y="73"/>
                    </a:lnTo>
                    <a:lnTo>
                      <a:pt x="24" y="75"/>
                    </a:lnTo>
                    <a:lnTo>
                      <a:pt x="26" y="80"/>
                    </a:lnTo>
                    <a:lnTo>
                      <a:pt x="30" y="82"/>
                    </a:lnTo>
                    <a:lnTo>
                      <a:pt x="34" y="86"/>
                    </a:lnTo>
                    <a:lnTo>
                      <a:pt x="36" y="88"/>
                    </a:lnTo>
                    <a:lnTo>
                      <a:pt x="43" y="90"/>
                    </a:lnTo>
                    <a:lnTo>
                      <a:pt x="45" y="90"/>
                    </a:lnTo>
                    <a:lnTo>
                      <a:pt x="51" y="88"/>
                    </a:lnTo>
                    <a:lnTo>
                      <a:pt x="59" y="88"/>
                    </a:lnTo>
                    <a:lnTo>
                      <a:pt x="67" y="88"/>
                    </a:lnTo>
                    <a:lnTo>
                      <a:pt x="79" y="86"/>
                    </a:lnTo>
                    <a:lnTo>
                      <a:pt x="81" y="86"/>
                    </a:lnTo>
                    <a:lnTo>
                      <a:pt x="87" y="84"/>
                    </a:lnTo>
                    <a:lnTo>
                      <a:pt x="102" y="84"/>
                    </a:lnTo>
                    <a:lnTo>
                      <a:pt x="104" y="86"/>
                    </a:lnTo>
                    <a:lnTo>
                      <a:pt x="102" y="90"/>
                    </a:lnTo>
                    <a:lnTo>
                      <a:pt x="96" y="94"/>
                    </a:lnTo>
                    <a:lnTo>
                      <a:pt x="94" y="94"/>
                    </a:lnTo>
                    <a:lnTo>
                      <a:pt x="92" y="96"/>
                    </a:lnTo>
                    <a:lnTo>
                      <a:pt x="92" y="100"/>
                    </a:lnTo>
                    <a:lnTo>
                      <a:pt x="94" y="100"/>
                    </a:lnTo>
                    <a:lnTo>
                      <a:pt x="98" y="100"/>
                    </a:lnTo>
                    <a:lnTo>
                      <a:pt x="100" y="100"/>
                    </a:lnTo>
                    <a:lnTo>
                      <a:pt x="106" y="98"/>
                    </a:lnTo>
                    <a:lnTo>
                      <a:pt x="108" y="98"/>
                    </a:lnTo>
                    <a:lnTo>
                      <a:pt x="108" y="100"/>
                    </a:lnTo>
                    <a:lnTo>
                      <a:pt x="106" y="102"/>
                    </a:lnTo>
                    <a:lnTo>
                      <a:pt x="102" y="102"/>
                    </a:lnTo>
                    <a:lnTo>
                      <a:pt x="98" y="106"/>
                    </a:lnTo>
                    <a:lnTo>
                      <a:pt x="96" y="106"/>
                    </a:lnTo>
                    <a:lnTo>
                      <a:pt x="94" y="108"/>
                    </a:lnTo>
                    <a:lnTo>
                      <a:pt x="96" y="114"/>
                    </a:lnTo>
                    <a:lnTo>
                      <a:pt x="100" y="114"/>
                    </a:lnTo>
                    <a:lnTo>
                      <a:pt x="104" y="116"/>
                    </a:lnTo>
                    <a:lnTo>
                      <a:pt x="112" y="116"/>
                    </a:lnTo>
                    <a:lnTo>
                      <a:pt x="116" y="116"/>
                    </a:lnTo>
                    <a:lnTo>
                      <a:pt x="124" y="120"/>
                    </a:lnTo>
                    <a:lnTo>
                      <a:pt x="128" y="123"/>
                    </a:lnTo>
                    <a:lnTo>
                      <a:pt x="132" y="127"/>
                    </a:lnTo>
                    <a:lnTo>
                      <a:pt x="134" y="127"/>
                    </a:lnTo>
                    <a:lnTo>
                      <a:pt x="134" y="129"/>
                    </a:lnTo>
                    <a:lnTo>
                      <a:pt x="137" y="131"/>
                    </a:lnTo>
                    <a:lnTo>
                      <a:pt x="141" y="131"/>
                    </a:lnTo>
                    <a:lnTo>
                      <a:pt x="143" y="133"/>
                    </a:lnTo>
                    <a:lnTo>
                      <a:pt x="139" y="135"/>
                    </a:lnTo>
                    <a:lnTo>
                      <a:pt x="134" y="135"/>
                    </a:lnTo>
                    <a:lnTo>
                      <a:pt x="132" y="137"/>
                    </a:lnTo>
                    <a:lnTo>
                      <a:pt x="130" y="141"/>
                    </a:lnTo>
                    <a:lnTo>
                      <a:pt x="132" y="143"/>
                    </a:lnTo>
                    <a:lnTo>
                      <a:pt x="134" y="145"/>
                    </a:lnTo>
                    <a:lnTo>
                      <a:pt x="139" y="147"/>
                    </a:lnTo>
                    <a:lnTo>
                      <a:pt x="143" y="149"/>
                    </a:lnTo>
                    <a:lnTo>
                      <a:pt x="141" y="151"/>
                    </a:lnTo>
                    <a:lnTo>
                      <a:pt x="139" y="151"/>
                    </a:lnTo>
                    <a:lnTo>
                      <a:pt x="134" y="151"/>
                    </a:lnTo>
                    <a:lnTo>
                      <a:pt x="132" y="153"/>
                    </a:lnTo>
                    <a:lnTo>
                      <a:pt x="132" y="155"/>
                    </a:lnTo>
                    <a:lnTo>
                      <a:pt x="137" y="157"/>
                    </a:lnTo>
                    <a:lnTo>
                      <a:pt x="143" y="161"/>
                    </a:lnTo>
                    <a:lnTo>
                      <a:pt x="147" y="161"/>
                    </a:lnTo>
                    <a:lnTo>
                      <a:pt x="151" y="161"/>
                    </a:lnTo>
                    <a:lnTo>
                      <a:pt x="151" y="163"/>
                    </a:lnTo>
                    <a:lnTo>
                      <a:pt x="147" y="163"/>
                    </a:lnTo>
                    <a:lnTo>
                      <a:pt x="139" y="170"/>
                    </a:lnTo>
                    <a:lnTo>
                      <a:pt x="134" y="172"/>
                    </a:lnTo>
                    <a:lnTo>
                      <a:pt x="134" y="176"/>
                    </a:lnTo>
                    <a:lnTo>
                      <a:pt x="128" y="176"/>
                    </a:lnTo>
                    <a:lnTo>
                      <a:pt x="126" y="174"/>
                    </a:lnTo>
                    <a:lnTo>
                      <a:pt x="126" y="170"/>
                    </a:lnTo>
                    <a:lnTo>
                      <a:pt x="126" y="165"/>
                    </a:lnTo>
                    <a:lnTo>
                      <a:pt x="124" y="163"/>
                    </a:lnTo>
                    <a:lnTo>
                      <a:pt x="120" y="157"/>
                    </a:lnTo>
                    <a:lnTo>
                      <a:pt x="114" y="153"/>
                    </a:lnTo>
                    <a:lnTo>
                      <a:pt x="112" y="145"/>
                    </a:lnTo>
                    <a:lnTo>
                      <a:pt x="108" y="137"/>
                    </a:lnTo>
                    <a:lnTo>
                      <a:pt x="100" y="131"/>
                    </a:lnTo>
                    <a:lnTo>
                      <a:pt x="94" y="129"/>
                    </a:lnTo>
                    <a:lnTo>
                      <a:pt x="87" y="127"/>
                    </a:lnTo>
                    <a:lnTo>
                      <a:pt x="79" y="116"/>
                    </a:lnTo>
                    <a:lnTo>
                      <a:pt x="77" y="120"/>
                    </a:lnTo>
                    <a:lnTo>
                      <a:pt x="81" y="133"/>
                    </a:lnTo>
                    <a:lnTo>
                      <a:pt x="83" y="139"/>
                    </a:lnTo>
                    <a:lnTo>
                      <a:pt x="83" y="147"/>
                    </a:lnTo>
                    <a:lnTo>
                      <a:pt x="83" y="155"/>
                    </a:lnTo>
                    <a:lnTo>
                      <a:pt x="85" y="165"/>
                    </a:lnTo>
                    <a:lnTo>
                      <a:pt x="85" y="172"/>
                    </a:lnTo>
                    <a:lnTo>
                      <a:pt x="87" y="180"/>
                    </a:lnTo>
                    <a:lnTo>
                      <a:pt x="92" y="186"/>
                    </a:lnTo>
                    <a:lnTo>
                      <a:pt x="94" y="190"/>
                    </a:lnTo>
                    <a:lnTo>
                      <a:pt x="98" y="194"/>
                    </a:lnTo>
                    <a:lnTo>
                      <a:pt x="98" y="198"/>
                    </a:lnTo>
                    <a:lnTo>
                      <a:pt x="98" y="200"/>
                    </a:lnTo>
                    <a:lnTo>
                      <a:pt x="100" y="202"/>
                    </a:lnTo>
                    <a:lnTo>
                      <a:pt x="165" y="202"/>
                    </a:lnTo>
                    <a:lnTo>
                      <a:pt x="167" y="200"/>
                    </a:lnTo>
                    <a:lnTo>
                      <a:pt x="175" y="200"/>
                    </a:lnTo>
                    <a:lnTo>
                      <a:pt x="181" y="202"/>
                    </a:lnTo>
                    <a:lnTo>
                      <a:pt x="184" y="202"/>
                    </a:lnTo>
                    <a:lnTo>
                      <a:pt x="263" y="202"/>
                    </a:lnTo>
                    <a:lnTo>
                      <a:pt x="263" y="163"/>
                    </a:lnTo>
                    <a:lnTo>
                      <a:pt x="259" y="159"/>
                    </a:lnTo>
                    <a:lnTo>
                      <a:pt x="257" y="153"/>
                    </a:lnTo>
                    <a:lnTo>
                      <a:pt x="255" y="147"/>
                    </a:lnTo>
                    <a:lnTo>
                      <a:pt x="253" y="147"/>
                    </a:lnTo>
                    <a:lnTo>
                      <a:pt x="251" y="141"/>
                    </a:lnTo>
                    <a:lnTo>
                      <a:pt x="247" y="135"/>
                    </a:lnTo>
                    <a:lnTo>
                      <a:pt x="245" y="129"/>
                    </a:lnTo>
                    <a:lnTo>
                      <a:pt x="241" y="118"/>
                    </a:lnTo>
                    <a:lnTo>
                      <a:pt x="239" y="112"/>
                    </a:lnTo>
                    <a:lnTo>
                      <a:pt x="233" y="106"/>
                    </a:lnTo>
                    <a:lnTo>
                      <a:pt x="224" y="100"/>
                    </a:lnTo>
                    <a:lnTo>
                      <a:pt x="218" y="94"/>
                    </a:lnTo>
                    <a:lnTo>
                      <a:pt x="216" y="88"/>
                    </a:lnTo>
                    <a:lnTo>
                      <a:pt x="210" y="84"/>
                    </a:lnTo>
                    <a:lnTo>
                      <a:pt x="210" y="84"/>
                    </a:lnTo>
                    <a:lnTo>
                      <a:pt x="210" y="84"/>
                    </a:lnTo>
                    <a:lnTo>
                      <a:pt x="202" y="75"/>
                    </a:lnTo>
                    <a:lnTo>
                      <a:pt x="192" y="73"/>
                    </a:lnTo>
                    <a:lnTo>
                      <a:pt x="184" y="73"/>
                    </a:lnTo>
                    <a:lnTo>
                      <a:pt x="167" y="69"/>
                    </a:lnTo>
                    <a:lnTo>
                      <a:pt x="159" y="63"/>
                    </a:lnTo>
                    <a:lnTo>
                      <a:pt x="147" y="49"/>
                    </a:lnTo>
                    <a:lnTo>
                      <a:pt x="143" y="43"/>
                    </a:lnTo>
                    <a:lnTo>
                      <a:pt x="141" y="41"/>
                    </a:lnTo>
                    <a:lnTo>
                      <a:pt x="132" y="39"/>
                    </a:lnTo>
                    <a:lnTo>
                      <a:pt x="130" y="37"/>
                    </a:lnTo>
                    <a:lnTo>
                      <a:pt x="126" y="33"/>
                    </a:lnTo>
                    <a:lnTo>
                      <a:pt x="124" y="28"/>
                    </a:lnTo>
                    <a:lnTo>
                      <a:pt x="118" y="22"/>
                    </a:lnTo>
                    <a:lnTo>
                      <a:pt x="116" y="20"/>
                    </a:lnTo>
                    <a:lnTo>
                      <a:pt x="112" y="18"/>
                    </a:lnTo>
                    <a:lnTo>
                      <a:pt x="85" y="4"/>
                    </a:lnTo>
                    <a:lnTo>
                      <a:pt x="79" y="0"/>
                    </a:lnTo>
                    <a:lnTo>
                      <a:pt x="6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2" name="Freeform 423"/>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3" name="Freeform 424"/>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4" name="Freeform 425"/>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5" name="Freeform 426"/>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6" name="Freeform 427"/>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7" name="Freeform 428"/>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8" name="Freeform 429"/>
              <p:cNvSpPr>
                <a:spLocks/>
              </p:cNvSpPr>
              <p:nvPr/>
            </p:nvSpPr>
            <p:spPr bwMode="auto">
              <a:xfrm>
                <a:off x="4851" y="3381"/>
                <a:ext cx="194" cy="137"/>
              </a:xfrm>
              <a:custGeom>
                <a:avLst/>
                <a:gdLst>
                  <a:gd name="T0" fmla="*/ 80 w 194"/>
                  <a:gd name="T1" fmla="*/ 41 h 137"/>
                  <a:gd name="T2" fmla="*/ 70 w 194"/>
                  <a:gd name="T3" fmla="*/ 61 h 137"/>
                  <a:gd name="T4" fmla="*/ 61 w 194"/>
                  <a:gd name="T5" fmla="*/ 63 h 137"/>
                  <a:gd name="T6" fmla="*/ 39 w 194"/>
                  <a:gd name="T7" fmla="*/ 69 h 137"/>
                  <a:gd name="T8" fmla="*/ 16 w 194"/>
                  <a:gd name="T9" fmla="*/ 57 h 137"/>
                  <a:gd name="T10" fmla="*/ 4 w 194"/>
                  <a:gd name="T11" fmla="*/ 81 h 137"/>
                  <a:gd name="T12" fmla="*/ 2 w 194"/>
                  <a:gd name="T13" fmla="*/ 92 h 137"/>
                  <a:gd name="T14" fmla="*/ 0 w 194"/>
                  <a:gd name="T15" fmla="*/ 116 h 137"/>
                  <a:gd name="T16" fmla="*/ 39 w 194"/>
                  <a:gd name="T17" fmla="*/ 128 h 137"/>
                  <a:gd name="T18" fmla="*/ 25 w 194"/>
                  <a:gd name="T19" fmla="*/ 133 h 137"/>
                  <a:gd name="T20" fmla="*/ 84 w 194"/>
                  <a:gd name="T21" fmla="*/ 135 h 137"/>
                  <a:gd name="T22" fmla="*/ 82 w 194"/>
                  <a:gd name="T23" fmla="*/ 128 h 137"/>
                  <a:gd name="T24" fmla="*/ 86 w 194"/>
                  <a:gd name="T25" fmla="*/ 120 h 137"/>
                  <a:gd name="T26" fmla="*/ 92 w 194"/>
                  <a:gd name="T27" fmla="*/ 118 h 137"/>
                  <a:gd name="T28" fmla="*/ 94 w 194"/>
                  <a:gd name="T29" fmla="*/ 114 h 137"/>
                  <a:gd name="T30" fmla="*/ 90 w 194"/>
                  <a:gd name="T31" fmla="*/ 110 h 137"/>
                  <a:gd name="T32" fmla="*/ 94 w 194"/>
                  <a:gd name="T33" fmla="*/ 108 h 137"/>
                  <a:gd name="T34" fmla="*/ 98 w 194"/>
                  <a:gd name="T35" fmla="*/ 108 h 137"/>
                  <a:gd name="T36" fmla="*/ 100 w 194"/>
                  <a:gd name="T37" fmla="*/ 110 h 137"/>
                  <a:gd name="T38" fmla="*/ 104 w 194"/>
                  <a:gd name="T39" fmla="*/ 104 h 137"/>
                  <a:gd name="T40" fmla="*/ 106 w 194"/>
                  <a:gd name="T41" fmla="*/ 94 h 137"/>
                  <a:gd name="T42" fmla="*/ 115 w 194"/>
                  <a:gd name="T43" fmla="*/ 88 h 137"/>
                  <a:gd name="T44" fmla="*/ 123 w 194"/>
                  <a:gd name="T45" fmla="*/ 92 h 137"/>
                  <a:gd name="T46" fmla="*/ 137 w 194"/>
                  <a:gd name="T47" fmla="*/ 102 h 137"/>
                  <a:gd name="T48" fmla="*/ 143 w 194"/>
                  <a:gd name="T49" fmla="*/ 112 h 137"/>
                  <a:gd name="T50" fmla="*/ 139 w 194"/>
                  <a:gd name="T51" fmla="*/ 118 h 137"/>
                  <a:gd name="T52" fmla="*/ 133 w 194"/>
                  <a:gd name="T53" fmla="*/ 116 h 137"/>
                  <a:gd name="T54" fmla="*/ 117 w 194"/>
                  <a:gd name="T55" fmla="*/ 112 h 137"/>
                  <a:gd name="T56" fmla="*/ 98 w 194"/>
                  <a:gd name="T57" fmla="*/ 118 h 137"/>
                  <a:gd name="T58" fmla="*/ 104 w 194"/>
                  <a:gd name="T59" fmla="*/ 128 h 137"/>
                  <a:gd name="T60" fmla="*/ 115 w 194"/>
                  <a:gd name="T61" fmla="*/ 135 h 137"/>
                  <a:gd name="T62" fmla="*/ 121 w 194"/>
                  <a:gd name="T63" fmla="*/ 135 h 137"/>
                  <a:gd name="T64" fmla="*/ 170 w 194"/>
                  <a:gd name="T65" fmla="*/ 137 h 137"/>
                  <a:gd name="T66" fmla="*/ 166 w 194"/>
                  <a:gd name="T67" fmla="*/ 131 h 137"/>
                  <a:gd name="T68" fmla="*/ 170 w 194"/>
                  <a:gd name="T69" fmla="*/ 124 h 137"/>
                  <a:gd name="T70" fmla="*/ 182 w 194"/>
                  <a:gd name="T71" fmla="*/ 124 h 137"/>
                  <a:gd name="T72" fmla="*/ 194 w 194"/>
                  <a:gd name="T73" fmla="*/ 128 h 137"/>
                  <a:gd name="T74" fmla="*/ 192 w 194"/>
                  <a:gd name="T75" fmla="*/ 45 h 137"/>
                  <a:gd name="T76" fmla="*/ 190 w 194"/>
                  <a:gd name="T77" fmla="*/ 34 h 137"/>
                  <a:gd name="T78" fmla="*/ 172 w 194"/>
                  <a:gd name="T79" fmla="*/ 24 h 137"/>
                  <a:gd name="T80" fmla="*/ 157 w 194"/>
                  <a:gd name="T81" fmla="*/ 26 h 137"/>
                  <a:gd name="T82" fmla="*/ 147 w 194"/>
                  <a:gd name="T83" fmla="*/ 18 h 137"/>
                  <a:gd name="T84" fmla="*/ 131 w 194"/>
                  <a:gd name="T85" fmla="*/ 8 h 137"/>
                  <a:gd name="T86" fmla="*/ 119 w 194"/>
                  <a:gd name="T8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37">
                    <a:moveTo>
                      <a:pt x="115" y="2"/>
                    </a:moveTo>
                    <a:lnTo>
                      <a:pt x="86" y="41"/>
                    </a:lnTo>
                    <a:lnTo>
                      <a:pt x="80" y="41"/>
                    </a:lnTo>
                    <a:lnTo>
                      <a:pt x="78" y="49"/>
                    </a:lnTo>
                    <a:lnTo>
                      <a:pt x="72" y="57"/>
                    </a:lnTo>
                    <a:lnTo>
                      <a:pt x="70" y="61"/>
                    </a:lnTo>
                    <a:lnTo>
                      <a:pt x="65" y="61"/>
                    </a:lnTo>
                    <a:lnTo>
                      <a:pt x="63" y="63"/>
                    </a:lnTo>
                    <a:lnTo>
                      <a:pt x="61" y="63"/>
                    </a:lnTo>
                    <a:lnTo>
                      <a:pt x="55" y="71"/>
                    </a:lnTo>
                    <a:lnTo>
                      <a:pt x="51" y="75"/>
                    </a:lnTo>
                    <a:lnTo>
                      <a:pt x="39" y="69"/>
                    </a:lnTo>
                    <a:lnTo>
                      <a:pt x="31" y="55"/>
                    </a:lnTo>
                    <a:lnTo>
                      <a:pt x="25" y="55"/>
                    </a:lnTo>
                    <a:lnTo>
                      <a:pt x="16" y="57"/>
                    </a:lnTo>
                    <a:lnTo>
                      <a:pt x="14" y="67"/>
                    </a:lnTo>
                    <a:lnTo>
                      <a:pt x="10" y="75"/>
                    </a:lnTo>
                    <a:lnTo>
                      <a:pt x="4" y="81"/>
                    </a:lnTo>
                    <a:lnTo>
                      <a:pt x="0" y="86"/>
                    </a:lnTo>
                    <a:lnTo>
                      <a:pt x="0" y="90"/>
                    </a:lnTo>
                    <a:lnTo>
                      <a:pt x="2" y="92"/>
                    </a:lnTo>
                    <a:lnTo>
                      <a:pt x="2" y="94"/>
                    </a:lnTo>
                    <a:lnTo>
                      <a:pt x="0" y="110"/>
                    </a:lnTo>
                    <a:lnTo>
                      <a:pt x="0" y="116"/>
                    </a:lnTo>
                    <a:lnTo>
                      <a:pt x="21" y="116"/>
                    </a:lnTo>
                    <a:lnTo>
                      <a:pt x="35" y="118"/>
                    </a:lnTo>
                    <a:lnTo>
                      <a:pt x="39" y="128"/>
                    </a:lnTo>
                    <a:lnTo>
                      <a:pt x="39" y="131"/>
                    </a:lnTo>
                    <a:lnTo>
                      <a:pt x="27" y="133"/>
                    </a:lnTo>
                    <a:lnTo>
                      <a:pt x="25" y="133"/>
                    </a:lnTo>
                    <a:lnTo>
                      <a:pt x="25" y="137"/>
                    </a:lnTo>
                    <a:lnTo>
                      <a:pt x="84" y="137"/>
                    </a:lnTo>
                    <a:lnTo>
                      <a:pt x="84" y="135"/>
                    </a:lnTo>
                    <a:lnTo>
                      <a:pt x="84" y="133"/>
                    </a:lnTo>
                    <a:lnTo>
                      <a:pt x="82" y="131"/>
                    </a:lnTo>
                    <a:lnTo>
                      <a:pt x="82" y="128"/>
                    </a:lnTo>
                    <a:lnTo>
                      <a:pt x="84" y="124"/>
                    </a:lnTo>
                    <a:lnTo>
                      <a:pt x="84" y="122"/>
                    </a:lnTo>
                    <a:lnTo>
                      <a:pt x="86" y="120"/>
                    </a:lnTo>
                    <a:lnTo>
                      <a:pt x="88" y="120"/>
                    </a:lnTo>
                    <a:lnTo>
                      <a:pt x="90" y="120"/>
                    </a:lnTo>
                    <a:lnTo>
                      <a:pt x="92" y="118"/>
                    </a:lnTo>
                    <a:lnTo>
                      <a:pt x="94" y="116"/>
                    </a:lnTo>
                    <a:lnTo>
                      <a:pt x="94" y="116"/>
                    </a:lnTo>
                    <a:lnTo>
                      <a:pt x="94" y="114"/>
                    </a:lnTo>
                    <a:lnTo>
                      <a:pt x="96" y="114"/>
                    </a:lnTo>
                    <a:lnTo>
                      <a:pt x="92" y="112"/>
                    </a:lnTo>
                    <a:lnTo>
                      <a:pt x="90" y="110"/>
                    </a:lnTo>
                    <a:lnTo>
                      <a:pt x="92" y="110"/>
                    </a:lnTo>
                    <a:lnTo>
                      <a:pt x="92" y="108"/>
                    </a:lnTo>
                    <a:lnTo>
                      <a:pt x="94" y="108"/>
                    </a:lnTo>
                    <a:lnTo>
                      <a:pt x="94" y="106"/>
                    </a:lnTo>
                    <a:lnTo>
                      <a:pt x="96" y="106"/>
                    </a:lnTo>
                    <a:lnTo>
                      <a:pt x="98" y="108"/>
                    </a:lnTo>
                    <a:lnTo>
                      <a:pt x="98" y="108"/>
                    </a:lnTo>
                    <a:lnTo>
                      <a:pt x="98" y="108"/>
                    </a:lnTo>
                    <a:lnTo>
                      <a:pt x="100" y="110"/>
                    </a:lnTo>
                    <a:lnTo>
                      <a:pt x="102" y="110"/>
                    </a:lnTo>
                    <a:lnTo>
                      <a:pt x="104" y="108"/>
                    </a:lnTo>
                    <a:lnTo>
                      <a:pt x="104" y="104"/>
                    </a:lnTo>
                    <a:lnTo>
                      <a:pt x="104" y="102"/>
                    </a:lnTo>
                    <a:lnTo>
                      <a:pt x="104" y="98"/>
                    </a:lnTo>
                    <a:lnTo>
                      <a:pt x="106" y="94"/>
                    </a:lnTo>
                    <a:lnTo>
                      <a:pt x="108" y="90"/>
                    </a:lnTo>
                    <a:lnTo>
                      <a:pt x="112" y="88"/>
                    </a:lnTo>
                    <a:lnTo>
                      <a:pt x="115" y="88"/>
                    </a:lnTo>
                    <a:lnTo>
                      <a:pt x="117" y="88"/>
                    </a:lnTo>
                    <a:lnTo>
                      <a:pt x="119" y="90"/>
                    </a:lnTo>
                    <a:lnTo>
                      <a:pt x="123" y="92"/>
                    </a:lnTo>
                    <a:lnTo>
                      <a:pt x="127" y="94"/>
                    </a:lnTo>
                    <a:lnTo>
                      <a:pt x="133" y="98"/>
                    </a:lnTo>
                    <a:lnTo>
                      <a:pt x="137" y="102"/>
                    </a:lnTo>
                    <a:lnTo>
                      <a:pt x="139" y="102"/>
                    </a:lnTo>
                    <a:lnTo>
                      <a:pt x="141" y="106"/>
                    </a:lnTo>
                    <a:lnTo>
                      <a:pt x="143" y="112"/>
                    </a:lnTo>
                    <a:lnTo>
                      <a:pt x="143" y="116"/>
                    </a:lnTo>
                    <a:lnTo>
                      <a:pt x="143" y="116"/>
                    </a:lnTo>
                    <a:lnTo>
                      <a:pt x="139" y="118"/>
                    </a:lnTo>
                    <a:lnTo>
                      <a:pt x="137" y="118"/>
                    </a:lnTo>
                    <a:lnTo>
                      <a:pt x="135" y="118"/>
                    </a:lnTo>
                    <a:lnTo>
                      <a:pt x="133" y="116"/>
                    </a:lnTo>
                    <a:lnTo>
                      <a:pt x="129" y="112"/>
                    </a:lnTo>
                    <a:lnTo>
                      <a:pt x="127" y="112"/>
                    </a:lnTo>
                    <a:lnTo>
                      <a:pt x="117" y="112"/>
                    </a:lnTo>
                    <a:lnTo>
                      <a:pt x="106" y="114"/>
                    </a:lnTo>
                    <a:lnTo>
                      <a:pt x="102" y="116"/>
                    </a:lnTo>
                    <a:lnTo>
                      <a:pt x="98" y="118"/>
                    </a:lnTo>
                    <a:lnTo>
                      <a:pt x="98" y="122"/>
                    </a:lnTo>
                    <a:lnTo>
                      <a:pt x="102" y="126"/>
                    </a:lnTo>
                    <a:lnTo>
                      <a:pt x="104" y="128"/>
                    </a:lnTo>
                    <a:lnTo>
                      <a:pt x="108" y="131"/>
                    </a:lnTo>
                    <a:lnTo>
                      <a:pt x="112" y="133"/>
                    </a:lnTo>
                    <a:lnTo>
                      <a:pt x="115" y="135"/>
                    </a:lnTo>
                    <a:lnTo>
                      <a:pt x="117" y="135"/>
                    </a:lnTo>
                    <a:lnTo>
                      <a:pt x="119" y="135"/>
                    </a:lnTo>
                    <a:lnTo>
                      <a:pt x="121" y="135"/>
                    </a:lnTo>
                    <a:lnTo>
                      <a:pt x="123" y="137"/>
                    </a:lnTo>
                    <a:lnTo>
                      <a:pt x="123" y="137"/>
                    </a:lnTo>
                    <a:lnTo>
                      <a:pt x="170" y="137"/>
                    </a:lnTo>
                    <a:lnTo>
                      <a:pt x="168" y="137"/>
                    </a:lnTo>
                    <a:lnTo>
                      <a:pt x="166" y="135"/>
                    </a:lnTo>
                    <a:lnTo>
                      <a:pt x="166" y="131"/>
                    </a:lnTo>
                    <a:lnTo>
                      <a:pt x="166" y="128"/>
                    </a:lnTo>
                    <a:lnTo>
                      <a:pt x="168" y="124"/>
                    </a:lnTo>
                    <a:lnTo>
                      <a:pt x="170" y="124"/>
                    </a:lnTo>
                    <a:lnTo>
                      <a:pt x="172" y="124"/>
                    </a:lnTo>
                    <a:lnTo>
                      <a:pt x="176" y="122"/>
                    </a:lnTo>
                    <a:lnTo>
                      <a:pt x="182" y="124"/>
                    </a:lnTo>
                    <a:lnTo>
                      <a:pt x="186" y="126"/>
                    </a:lnTo>
                    <a:lnTo>
                      <a:pt x="190" y="128"/>
                    </a:lnTo>
                    <a:lnTo>
                      <a:pt x="194" y="128"/>
                    </a:lnTo>
                    <a:lnTo>
                      <a:pt x="194" y="49"/>
                    </a:lnTo>
                    <a:lnTo>
                      <a:pt x="194" y="49"/>
                    </a:lnTo>
                    <a:lnTo>
                      <a:pt x="192" y="45"/>
                    </a:lnTo>
                    <a:lnTo>
                      <a:pt x="190" y="43"/>
                    </a:lnTo>
                    <a:lnTo>
                      <a:pt x="188" y="39"/>
                    </a:lnTo>
                    <a:lnTo>
                      <a:pt x="190" y="34"/>
                    </a:lnTo>
                    <a:lnTo>
                      <a:pt x="188" y="30"/>
                    </a:lnTo>
                    <a:lnTo>
                      <a:pt x="184" y="26"/>
                    </a:lnTo>
                    <a:lnTo>
                      <a:pt x="172" y="24"/>
                    </a:lnTo>
                    <a:lnTo>
                      <a:pt x="166" y="24"/>
                    </a:lnTo>
                    <a:lnTo>
                      <a:pt x="162" y="24"/>
                    </a:lnTo>
                    <a:lnTo>
                      <a:pt x="157" y="26"/>
                    </a:lnTo>
                    <a:lnTo>
                      <a:pt x="153" y="22"/>
                    </a:lnTo>
                    <a:lnTo>
                      <a:pt x="149" y="20"/>
                    </a:lnTo>
                    <a:lnTo>
                      <a:pt x="147" y="18"/>
                    </a:lnTo>
                    <a:lnTo>
                      <a:pt x="143" y="14"/>
                    </a:lnTo>
                    <a:lnTo>
                      <a:pt x="137" y="12"/>
                    </a:lnTo>
                    <a:lnTo>
                      <a:pt x="131" y="8"/>
                    </a:lnTo>
                    <a:lnTo>
                      <a:pt x="127" y="6"/>
                    </a:lnTo>
                    <a:lnTo>
                      <a:pt x="123" y="4"/>
                    </a:lnTo>
                    <a:lnTo>
                      <a:pt x="119" y="4"/>
                    </a:lnTo>
                    <a:lnTo>
                      <a:pt x="115" y="0"/>
                    </a:lnTo>
                    <a:lnTo>
                      <a:pt x="11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9" name="Freeform 430"/>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0" name="Freeform 431"/>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1" name="Freeform 432"/>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2" name="Freeform 433"/>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3" name="Freeform 434"/>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4" name="Freeform 435"/>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5" name="Freeform 436"/>
              <p:cNvSpPr>
                <a:spLocks/>
              </p:cNvSpPr>
              <p:nvPr/>
            </p:nvSpPr>
            <p:spPr bwMode="auto">
              <a:xfrm>
                <a:off x="5554" y="2904"/>
                <a:ext cx="174" cy="227"/>
              </a:xfrm>
              <a:custGeom>
                <a:avLst/>
                <a:gdLst>
                  <a:gd name="T0" fmla="*/ 104 w 174"/>
                  <a:gd name="T1" fmla="*/ 6 h 227"/>
                  <a:gd name="T2" fmla="*/ 100 w 174"/>
                  <a:gd name="T3" fmla="*/ 15 h 227"/>
                  <a:gd name="T4" fmla="*/ 94 w 174"/>
                  <a:gd name="T5" fmla="*/ 13 h 227"/>
                  <a:gd name="T6" fmla="*/ 84 w 174"/>
                  <a:gd name="T7" fmla="*/ 17 h 227"/>
                  <a:gd name="T8" fmla="*/ 76 w 174"/>
                  <a:gd name="T9" fmla="*/ 15 h 227"/>
                  <a:gd name="T10" fmla="*/ 74 w 174"/>
                  <a:gd name="T11" fmla="*/ 25 h 227"/>
                  <a:gd name="T12" fmla="*/ 80 w 174"/>
                  <a:gd name="T13" fmla="*/ 45 h 227"/>
                  <a:gd name="T14" fmla="*/ 76 w 174"/>
                  <a:gd name="T15" fmla="*/ 53 h 227"/>
                  <a:gd name="T16" fmla="*/ 67 w 174"/>
                  <a:gd name="T17" fmla="*/ 60 h 227"/>
                  <a:gd name="T18" fmla="*/ 53 w 174"/>
                  <a:gd name="T19" fmla="*/ 62 h 227"/>
                  <a:gd name="T20" fmla="*/ 59 w 174"/>
                  <a:gd name="T21" fmla="*/ 72 h 227"/>
                  <a:gd name="T22" fmla="*/ 78 w 174"/>
                  <a:gd name="T23" fmla="*/ 76 h 227"/>
                  <a:gd name="T24" fmla="*/ 70 w 174"/>
                  <a:gd name="T25" fmla="*/ 86 h 227"/>
                  <a:gd name="T26" fmla="*/ 67 w 174"/>
                  <a:gd name="T27" fmla="*/ 94 h 227"/>
                  <a:gd name="T28" fmla="*/ 65 w 174"/>
                  <a:gd name="T29" fmla="*/ 102 h 227"/>
                  <a:gd name="T30" fmla="*/ 57 w 174"/>
                  <a:gd name="T31" fmla="*/ 100 h 227"/>
                  <a:gd name="T32" fmla="*/ 57 w 174"/>
                  <a:gd name="T33" fmla="*/ 107 h 227"/>
                  <a:gd name="T34" fmla="*/ 47 w 174"/>
                  <a:gd name="T35" fmla="*/ 113 h 227"/>
                  <a:gd name="T36" fmla="*/ 57 w 174"/>
                  <a:gd name="T37" fmla="*/ 133 h 227"/>
                  <a:gd name="T38" fmla="*/ 37 w 174"/>
                  <a:gd name="T39" fmla="*/ 145 h 227"/>
                  <a:gd name="T40" fmla="*/ 37 w 174"/>
                  <a:gd name="T41" fmla="*/ 152 h 227"/>
                  <a:gd name="T42" fmla="*/ 39 w 174"/>
                  <a:gd name="T43" fmla="*/ 166 h 227"/>
                  <a:gd name="T44" fmla="*/ 31 w 174"/>
                  <a:gd name="T45" fmla="*/ 172 h 227"/>
                  <a:gd name="T46" fmla="*/ 20 w 174"/>
                  <a:gd name="T47" fmla="*/ 180 h 227"/>
                  <a:gd name="T48" fmla="*/ 12 w 174"/>
                  <a:gd name="T49" fmla="*/ 184 h 227"/>
                  <a:gd name="T50" fmla="*/ 2 w 174"/>
                  <a:gd name="T51" fmla="*/ 184 h 227"/>
                  <a:gd name="T52" fmla="*/ 4 w 174"/>
                  <a:gd name="T53" fmla="*/ 195 h 227"/>
                  <a:gd name="T54" fmla="*/ 23 w 174"/>
                  <a:gd name="T55" fmla="*/ 205 h 227"/>
                  <a:gd name="T56" fmla="*/ 31 w 174"/>
                  <a:gd name="T57" fmla="*/ 207 h 227"/>
                  <a:gd name="T58" fmla="*/ 37 w 174"/>
                  <a:gd name="T59" fmla="*/ 213 h 227"/>
                  <a:gd name="T60" fmla="*/ 63 w 174"/>
                  <a:gd name="T61" fmla="*/ 215 h 227"/>
                  <a:gd name="T62" fmla="*/ 80 w 174"/>
                  <a:gd name="T63" fmla="*/ 217 h 227"/>
                  <a:gd name="T64" fmla="*/ 84 w 174"/>
                  <a:gd name="T65" fmla="*/ 219 h 227"/>
                  <a:gd name="T66" fmla="*/ 84 w 174"/>
                  <a:gd name="T67" fmla="*/ 227 h 227"/>
                  <a:gd name="T68" fmla="*/ 166 w 174"/>
                  <a:gd name="T69" fmla="*/ 227 h 227"/>
                  <a:gd name="T70" fmla="*/ 174 w 174"/>
                  <a:gd name="T71" fmla="*/ 227 h 227"/>
                  <a:gd name="T72" fmla="*/ 174 w 174"/>
                  <a:gd name="T73" fmla="*/ 190 h 227"/>
                  <a:gd name="T74" fmla="*/ 172 w 174"/>
                  <a:gd name="T75" fmla="*/ 184 h 227"/>
                  <a:gd name="T76" fmla="*/ 166 w 174"/>
                  <a:gd name="T77" fmla="*/ 168 h 227"/>
                  <a:gd name="T78" fmla="*/ 166 w 174"/>
                  <a:gd name="T79" fmla="*/ 158 h 227"/>
                  <a:gd name="T80" fmla="*/ 166 w 174"/>
                  <a:gd name="T81" fmla="*/ 147 h 227"/>
                  <a:gd name="T82" fmla="*/ 161 w 174"/>
                  <a:gd name="T83" fmla="*/ 141 h 227"/>
                  <a:gd name="T84" fmla="*/ 157 w 174"/>
                  <a:gd name="T85" fmla="*/ 137 h 227"/>
                  <a:gd name="T86" fmla="*/ 157 w 174"/>
                  <a:gd name="T87" fmla="*/ 133 h 227"/>
                  <a:gd name="T88" fmla="*/ 161 w 174"/>
                  <a:gd name="T89" fmla="*/ 133 h 227"/>
                  <a:gd name="T90" fmla="*/ 166 w 174"/>
                  <a:gd name="T91" fmla="*/ 133 h 227"/>
                  <a:gd name="T92" fmla="*/ 168 w 174"/>
                  <a:gd name="T93" fmla="*/ 127 h 227"/>
                  <a:gd name="T94" fmla="*/ 174 w 174"/>
                  <a:gd name="T95" fmla="*/ 129 h 227"/>
                  <a:gd name="T96" fmla="*/ 174 w 174"/>
                  <a:gd name="T97" fmla="*/ 90 h 227"/>
                  <a:gd name="T98" fmla="*/ 168 w 174"/>
                  <a:gd name="T99" fmla="*/ 74 h 227"/>
                  <a:gd name="T100" fmla="*/ 159 w 174"/>
                  <a:gd name="T101" fmla="*/ 62 h 227"/>
                  <a:gd name="T102" fmla="*/ 151 w 174"/>
                  <a:gd name="T103" fmla="*/ 51 h 227"/>
                  <a:gd name="T104" fmla="*/ 149 w 174"/>
                  <a:gd name="T105" fmla="*/ 43 h 227"/>
                  <a:gd name="T106" fmla="*/ 147 w 174"/>
                  <a:gd name="T107" fmla="*/ 37 h 227"/>
                  <a:gd name="T108" fmla="*/ 141 w 174"/>
                  <a:gd name="T109" fmla="*/ 31 h 227"/>
                  <a:gd name="T110" fmla="*/ 135 w 174"/>
                  <a:gd name="T111" fmla="*/ 25 h 227"/>
                  <a:gd name="T112" fmla="*/ 131 w 174"/>
                  <a:gd name="T113" fmla="*/ 21 h 227"/>
                  <a:gd name="T114" fmla="*/ 129 w 174"/>
                  <a:gd name="T115" fmla="*/ 17 h 227"/>
                  <a:gd name="T116" fmla="*/ 121 w 174"/>
                  <a:gd name="T117" fmla="*/ 4 h 227"/>
                  <a:gd name="T118" fmla="*/ 114 w 174"/>
                  <a:gd name="T119" fmla="*/ 2 h 227"/>
                  <a:gd name="T120" fmla="*/ 106 w 174"/>
                  <a:gd name="T121" fmla="*/ 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227">
                    <a:moveTo>
                      <a:pt x="106" y="4"/>
                    </a:moveTo>
                    <a:lnTo>
                      <a:pt x="104" y="6"/>
                    </a:lnTo>
                    <a:lnTo>
                      <a:pt x="102" y="10"/>
                    </a:lnTo>
                    <a:lnTo>
                      <a:pt x="100" y="15"/>
                    </a:lnTo>
                    <a:lnTo>
                      <a:pt x="98" y="15"/>
                    </a:lnTo>
                    <a:lnTo>
                      <a:pt x="94" y="13"/>
                    </a:lnTo>
                    <a:lnTo>
                      <a:pt x="84" y="17"/>
                    </a:lnTo>
                    <a:lnTo>
                      <a:pt x="84" y="17"/>
                    </a:lnTo>
                    <a:lnTo>
                      <a:pt x="80" y="13"/>
                    </a:lnTo>
                    <a:lnTo>
                      <a:pt x="76" y="15"/>
                    </a:lnTo>
                    <a:lnTo>
                      <a:pt x="76" y="19"/>
                    </a:lnTo>
                    <a:lnTo>
                      <a:pt x="74" y="25"/>
                    </a:lnTo>
                    <a:lnTo>
                      <a:pt x="74" y="33"/>
                    </a:lnTo>
                    <a:lnTo>
                      <a:pt x="80" y="45"/>
                    </a:lnTo>
                    <a:lnTo>
                      <a:pt x="74" y="49"/>
                    </a:lnTo>
                    <a:lnTo>
                      <a:pt x="76" y="53"/>
                    </a:lnTo>
                    <a:lnTo>
                      <a:pt x="74" y="55"/>
                    </a:lnTo>
                    <a:lnTo>
                      <a:pt x="67" y="60"/>
                    </a:lnTo>
                    <a:lnTo>
                      <a:pt x="53" y="62"/>
                    </a:lnTo>
                    <a:lnTo>
                      <a:pt x="53" y="62"/>
                    </a:lnTo>
                    <a:lnTo>
                      <a:pt x="49" y="68"/>
                    </a:lnTo>
                    <a:lnTo>
                      <a:pt x="59" y="72"/>
                    </a:lnTo>
                    <a:lnTo>
                      <a:pt x="65" y="76"/>
                    </a:lnTo>
                    <a:lnTo>
                      <a:pt x="78" y="76"/>
                    </a:lnTo>
                    <a:lnTo>
                      <a:pt x="78" y="82"/>
                    </a:lnTo>
                    <a:lnTo>
                      <a:pt x="70" y="86"/>
                    </a:lnTo>
                    <a:lnTo>
                      <a:pt x="67" y="90"/>
                    </a:lnTo>
                    <a:lnTo>
                      <a:pt x="67" y="94"/>
                    </a:lnTo>
                    <a:lnTo>
                      <a:pt x="67" y="100"/>
                    </a:lnTo>
                    <a:lnTo>
                      <a:pt x="65" y="102"/>
                    </a:lnTo>
                    <a:lnTo>
                      <a:pt x="63" y="98"/>
                    </a:lnTo>
                    <a:lnTo>
                      <a:pt x="57" y="100"/>
                    </a:lnTo>
                    <a:lnTo>
                      <a:pt x="55" y="102"/>
                    </a:lnTo>
                    <a:lnTo>
                      <a:pt x="57" y="107"/>
                    </a:lnTo>
                    <a:lnTo>
                      <a:pt x="55" y="111"/>
                    </a:lnTo>
                    <a:lnTo>
                      <a:pt x="47" y="113"/>
                    </a:lnTo>
                    <a:lnTo>
                      <a:pt x="51" y="127"/>
                    </a:lnTo>
                    <a:lnTo>
                      <a:pt x="57" y="133"/>
                    </a:lnTo>
                    <a:lnTo>
                      <a:pt x="45" y="139"/>
                    </a:lnTo>
                    <a:lnTo>
                      <a:pt x="37" y="145"/>
                    </a:lnTo>
                    <a:lnTo>
                      <a:pt x="39" y="145"/>
                    </a:lnTo>
                    <a:lnTo>
                      <a:pt x="37" y="152"/>
                    </a:lnTo>
                    <a:lnTo>
                      <a:pt x="39" y="156"/>
                    </a:lnTo>
                    <a:lnTo>
                      <a:pt x="39" y="166"/>
                    </a:lnTo>
                    <a:lnTo>
                      <a:pt x="37" y="172"/>
                    </a:lnTo>
                    <a:lnTo>
                      <a:pt x="31" y="172"/>
                    </a:lnTo>
                    <a:lnTo>
                      <a:pt x="27" y="174"/>
                    </a:lnTo>
                    <a:lnTo>
                      <a:pt x="20" y="180"/>
                    </a:lnTo>
                    <a:lnTo>
                      <a:pt x="14" y="184"/>
                    </a:lnTo>
                    <a:lnTo>
                      <a:pt x="12" y="184"/>
                    </a:lnTo>
                    <a:lnTo>
                      <a:pt x="6" y="184"/>
                    </a:lnTo>
                    <a:lnTo>
                      <a:pt x="2" y="184"/>
                    </a:lnTo>
                    <a:lnTo>
                      <a:pt x="0" y="186"/>
                    </a:lnTo>
                    <a:lnTo>
                      <a:pt x="4" y="195"/>
                    </a:lnTo>
                    <a:lnTo>
                      <a:pt x="16" y="199"/>
                    </a:lnTo>
                    <a:lnTo>
                      <a:pt x="23" y="205"/>
                    </a:lnTo>
                    <a:lnTo>
                      <a:pt x="27" y="205"/>
                    </a:lnTo>
                    <a:lnTo>
                      <a:pt x="31" y="207"/>
                    </a:lnTo>
                    <a:lnTo>
                      <a:pt x="31" y="211"/>
                    </a:lnTo>
                    <a:lnTo>
                      <a:pt x="37" y="213"/>
                    </a:lnTo>
                    <a:lnTo>
                      <a:pt x="47" y="217"/>
                    </a:lnTo>
                    <a:lnTo>
                      <a:pt x="63" y="215"/>
                    </a:lnTo>
                    <a:lnTo>
                      <a:pt x="80" y="211"/>
                    </a:lnTo>
                    <a:lnTo>
                      <a:pt x="80" y="217"/>
                    </a:lnTo>
                    <a:lnTo>
                      <a:pt x="84" y="217"/>
                    </a:lnTo>
                    <a:lnTo>
                      <a:pt x="84" y="219"/>
                    </a:lnTo>
                    <a:lnTo>
                      <a:pt x="84" y="227"/>
                    </a:lnTo>
                    <a:lnTo>
                      <a:pt x="84" y="227"/>
                    </a:lnTo>
                    <a:lnTo>
                      <a:pt x="166" y="227"/>
                    </a:lnTo>
                    <a:lnTo>
                      <a:pt x="166" y="227"/>
                    </a:lnTo>
                    <a:lnTo>
                      <a:pt x="170" y="227"/>
                    </a:lnTo>
                    <a:lnTo>
                      <a:pt x="174" y="227"/>
                    </a:lnTo>
                    <a:lnTo>
                      <a:pt x="174" y="192"/>
                    </a:lnTo>
                    <a:lnTo>
                      <a:pt x="174" y="190"/>
                    </a:lnTo>
                    <a:lnTo>
                      <a:pt x="172" y="188"/>
                    </a:lnTo>
                    <a:lnTo>
                      <a:pt x="172" y="184"/>
                    </a:lnTo>
                    <a:lnTo>
                      <a:pt x="168" y="176"/>
                    </a:lnTo>
                    <a:lnTo>
                      <a:pt x="166" y="168"/>
                    </a:lnTo>
                    <a:lnTo>
                      <a:pt x="164" y="160"/>
                    </a:lnTo>
                    <a:lnTo>
                      <a:pt x="166" y="158"/>
                    </a:lnTo>
                    <a:lnTo>
                      <a:pt x="166" y="152"/>
                    </a:lnTo>
                    <a:lnTo>
                      <a:pt x="166" y="147"/>
                    </a:lnTo>
                    <a:lnTo>
                      <a:pt x="166" y="145"/>
                    </a:lnTo>
                    <a:lnTo>
                      <a:pt x="161" y="141"/>
                    </a:lnTo>
                    <a:lnTo>
                      <a:pt x="159" y="139"/>
                    </a:lnTo>
                    <a:lnTo>
                      <a:pt x="157" y="137"/>
                    </a:lnTo>
                    <a:lnTo>
                      <a:pt x="155" y="135"/>
                    </a:lnTo>
                    <a:lnTo>
                      <a:pt x="157" y="133"/>
                    </a:lnTo>
                    <a:lnTo>
                      <a:pt x="159" y="133"/>
                    </a:lnTo>
                    <a:lnTo>
                      <a:pt x="161" y="133"/>
                    </a:lnTo>
                    <a:lnTo>
                      <a:pt x="164" y="133"/>
                    </a:lnTo>
                    <a:lnTo>
                      <a:pt x="166" y="133"/>
                    </a:lnTo>
                    <a:lnTo>
                      <a:pt x="166" y="129"/>
                    </a:lnTo>
                    <a:lnTo>
                      <a:pt x="168" y="127"/>
                    </a:lnTo>
                    <a:lnTo>
                      <a:pt x="172" y="129"/>
                    </a:lnTo>
                    <a:lnTo>
                      <a:pt x="174" y="129"/>
                    </a:lnTo>
                    <a:lnTo>
                      <a:pt x="174" y="90"/>
                    </a:lnTo>
                    <a:lnTo>
                      <a:pt x="174" y="90"/>
                    </a:lnTo>
                    <a:lnTo>
                      <a:pt x="170" y="82"/>
                    </a:lnTo>
                    <a:lnTo>
                      <a:pt x="168" y="74"/>
                    </a:lnTo>
                    <a:lnTo>
                      <a:pt x="164" y="68"/>
                    </a:lnTo>
                    <a:lnTo>
                      <a:pt x="159" y="62"/>
                    </a:lnTo>
                    <a:lnTo>
                      <a:pt x="153" y="53"/>
                    </a:lnTo>
                    <a:lnTo>
                      <a:pt x="151" y="51"/>
                    </a:lnTo>
                    <a:lnTo>
                      <a:pt x="151" y="47"/>
                    </a:lnTo>
                    <a:lnTo>
                      <a:pt x="149" y="43"/>
                    </a:lnTo>
                    <a:lnTo>
                      <a:pt x="149" y="39"/>
                    </a:lnTo>
                    <a:lnTo>
                      <a:pt x="147" y="37"/>
                    </a:lnTo>
                    <a:lnTo>
                      <a:pt x="143" y="33"/>
                    </a:lnTo>
                    <a:lnTo>
                      <a:pt x="141" y="31"/>
                    </a:lnTo>
                    <a:lnTo>
                      <a:pt x="139" y="27"/>
                    </a:lnTo>
                    <a:lnTo>
                      <a:pt x="135" y="25"/>
                    </a:lnTo>
                    <a:lnTo>
                      <a:pt x="133" y="23"/>
                    </a:lnTo>
                    <a:lnTo>
                      <a:pt x="131" y="21"/>
                    </a:lnTo>
                    <a:lnTo>
                      <a:pt x="129" y="19"/>
                    </a:lnTo>
                    <a:lnTo>
                      <a:pt x="129" y="17"/>
                    </a:lnTo>
                    <a:lnTo>
                      <a:pt x="125" y="10"/>
                    </a:lnTo>
                    <a:lnTo>
                      <a:pt x="121" y="4"/>
                    </a:lnTo>
                    <a:lnTo>
                      <a:pt x="119" y="2"/>
                    </a:lnTo>
                    <a:lnTo>
                      <a:pt x="114" y="2"/>
                    </a:lnTo>
                    <a:lnTo>
                      <a:pt x="112" y="0"/>
                    </a:lnTo>
                    <a:lnTo>
                      <a:pt x="10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6" name="Freeform 437"/>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7" name="Freeform 438"/>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8" name="Freeform 439"/>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9" name="Freeform 440"/>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0" name="Freeform 441"/>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1" name="Freeform 442"/>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2" name="Freeform 443"/>
              <p:cNvSpPr>
                <a:spLocks/>
              </p:cNvSpPr>
              <p:nvPr/>
            </p:nvSpPr>
            <p:spPr bwMode="auto">
              <a:xfrm>
                <a:off x="5511" y="2673"/>
                <a:ext cx="141" cy="291"/>
              </a:xfrm>
              <a:custGeom>
                <a:avLst/>
                <a:gdLst>
                  <a:gd name="T0" fmla="*/ 76 w 141"/>
                  <a:gd name="T1" fmla="*/ 6 h 291"/>
                  <a:gd name="T2" fmla="*/ 84 w 141"/>
                  <a:gd name="T3" fmla="*/ 6 h 291"/>
                  <a:gd name="T4" fmla="*/ 74 w 141"/>
                  <a:gd name="T5" fmla="*/ 10 h 291"/>
                  <a:gd name="T6" fmla="*/ 66 w 141"/>
                  <a:gd name="T7" fmla="*/ 6 h 291"/>
                  <a:gd name="T8" fmla="*/ 78 w 141"/>
                  <a:gd name="T9" fmla="*/ 21 h 291"/>
                  <a:gd name="T10" fmla="*/ 86 w 141"/>
                  <a:gd name="T11" fmla="*/ 17 h 291"/>
                  <a:gd name="T12" fmla="*/ 92 w 141"/>
                  <a:gd name="T13" fmla="*/ 33 h 291"/>
                  <a:gd name="T14" fmla="*/ 96 w 141"/>
                  <a:gd name="T15" fmla="*/ 47 h 291"/>
                  <a:gd name="T16" fmla="*/ 98 w 141"/>
                  <a:gd name="T17" fmla="*/ 62 h 291"/>
                  <a:gd name="T18" fmla="*/ 92 w 141"/>
                  <a:gd name="T19" fmla="*/ 70 h 291"/>
                  <a:gd name="T20" fmla="*/ 86 w 141"/>
                  <a:gd name="T21" fmla="*/ 60 h 291"/>
                  <a:gd name="T22" fmla="*/ 76 w 141"/>
                  <a:gd name="T23" fmla="*/ 43 h 291"/>
                  <a:gd name="T24" fmla="*/ 78 w 141"/>
                  <a:gd name="T25" fmla="*/ 35 h 291"/>
                  <a:gd name="T26" fmla="*/ 76 w 141"/>
                  <a:gd name="T27" fmla="*/ 33 h 291"/>
                  <a:gd name="T28" fmla="*/ 74 w 141"/>
                  <a:gd name="T29" fmla="*/ 47 h 291"/>
                  <a:gd name="T30" fmla="*/ 78 w 141"/>
                  <a:gd name="T31" fmla="*/ 57 h 291"/>
                  <a:gd name="T32" fmla="*/ 86 w 141"/>
                  <a:gd name="T33" fmla="*/ 78 h 291"/>
                  <a:gd name="T34" fmla="*/ 88 w 141"/>
                  <a:gd name="T35" fmla="*/ 102 h 291"/>
                  <a:gd name="T36" fmla="*/ 96 w 141"/>
                  <a:gd name="T37" fmla="*/ 117 h 291"/>
                  <a:gd name="T38" fmla="*/ 80 w 141"/>
                  <a:gd name="T39" fmla="*/ 113 h 291"/>
                  <a:gd name="T40" fmla="*/ 68 w 141"/>
                  <a:gd name="T41" fmla="*/ 102 h 291"/>
                  <a:gd name="T42" fmla="*/ 55 w 141"/>
                  <a:gd name="T43" fmla="*/ 115 h 291"/>
                  <a:gd name="T44" fmla="*/ 68 w 141"/>
                  <a:gd name="T45" fmla="*/ 123 h 291"/>
                  <a:gd name="T46" fmla="*/ 90 w 141"/>
                  <a:gd name="T47" fmla="*/ 133 h 291"/>
                  <a:gd name="T48" fmla="*/ 94 w 141"/>
                  <a:gd name="T49" fmla="*/ 143 h 291"/>
                  <a:gd name="T50" fmla="*/ 90 w 141"/>
                  <a:gd name="T51" fmla="*/ 158 h 291"/>
                  <a:gd name="T52" fmla="*/ 70 w 141"/>
                  <a:gd name="T53" fmla="*/ 158 h 291"/>
                  <a:gd name="T54" fmla="*/ 63 w 141"/>
                  <a:gd name="T55" fmla="*/ 162 h 291"/>
                  <a:gd name="T56" fmla="*/ 49 w 141"/>
                  <a:gd name="T57" fmla="*/ 170 h 291"/>
                  <a:gd name="T58" fmla="*/ 37 w 141"/>
                  <a:gd name="T59" fmla="*/ 172 h 291"/>
                  <a:gd name="T60" fmla="*/ 10 w 141"/>
                  <a:gd name="T61" fmla="*/ 170 h 291"/>
                  <a:gd name="T62" fmla="*/ 8 w 141"/>
                  <a:gd name="T63" fmla="*/ 182 h 291"/>
                  <a:gd name="T64" fmla="*/ 0 w 141"/>
                  <a:gd name="T65" fmla="*/ 188 h 291"/>
                  <a:gd name="T66" fmla="*/ 8 w 141"/>
                  <a:gd name="T67" fmla="*/ 188 h 291"/>
                  <a:gd name="T68" fmla="*/ 12 w 141"/>
                  <a:gd name="T69" fmla="*/ 194 h 291"/>
                  <a:gd name="T70" fmla="*/ 25 w 141"/>
                  <a:gd name="T71" fmla="*/ 203 h 291"/>
                  <a:gd name="T72" fmla="*/ 41 w 141"/>
                  <a:gd name="T73" fmla="*/ 227 h 291"/>
                  <a:gd name="T74" fmla="*/ 10 w 141"/>
                  <a:gd name="T75" fmla="*/ 235 h 291"/>
                  <a:gd name="T76" fmla="*/ 21 w 141"/>
                  <a:gd name="T77" fmla="*/ 241 h 291"/>
                  <a:gd name="T78" fmla="*/ 33 w 141"/>
                  <a:gd name="T79" fmla="*/ 276 h 291"/>
                  <a:gd name="T80" fmla="*/ 117 w 141"/>
                  <a:gd name="T81" fmla="*/ 286 h 291"/>
                  <a:gd name="T82" fmla="*/ 117 w 141"/>
                  <a:gd name="T83" fmla="*/ 264 h 291"/>
                  <a:gd name="T84" fmla="*/ 123 w 141"/>
                  <a:gd name="T85" fmla="*/ 244 h 291"/>
                  <a:gd name="T86" fmla="*/ 141 w 141"/>
                  <a:gd name="T87" fmla="*/ 246 h 291"/>
                  <a:gd name="T88" fmla="*/ 139 w 141"/>
                  <a:gd name="T89" fmla="*/ 211 h 291"/>
                  <a:gd name="T90" fmla="*/ 123 w 141"/>
                  <a:gd name="T91" fmla="*/ 199 h 291"/>
                  <a:gd name="T92" fmla="*/ 106 w 141"/>
                  <a:gd name="T93" fmla="*/ 205 h 291"/>
                  <a:gd name="T94" fmla="*/ 76 w 141"/>
                  <a:gd name="T95" fmla="*/ 188 h 291"/>
                  <a:gd name="T96" fmla="*/ 68 w 141"/>
                  <a:gd name="T97" fmla="*/ 207 h 291"/>
                  <a:gd name="T98" fmla="*/ 61 w 141"/>
                  <a:gd name="T99" fmla="*/ 227 h 291"/>
                  <a:gd name="T100" fmla="*/ 49 w 141"/>
                  <a:gd name="T101" fmla="*/ 203 h 291"/>
                  <a:gd name="T102" fmla="*/ 74 w 141"/>
                  <a:gd name="T103" fmla="*/ 184 h 291"/>
                  <a:gd name="T104" fmla="*/ 92 w 141"/>
                  <a:gd name="T105" fmla="*/ 197 h 291"/>
                  <a:gd name="T106" fmla="*/ 106 w 141"/>
                  <a:gd name="T107" fmla="*/ 194 h 291"/>
                  <a:gd name="T108" fmla="*/ 123 w 141"/>
                  <a:gd name="T109" fmla="*/ 194 h 291"/>
                  <a:gd name="T110" fmla="*/ 123 w 141"/>
                  <a:gd name="T111" fmla="*/ 186 h 291"/>
                  <a:gd name="T112" fmla="*/ 131 w 141"/>
                  <a:gd name="T113" fmla="*/ 176 h 291"/>
                  <a:gd name="T114" fmla="*/ 141 w 141"/>
                  <a:gd name="T115" fmla="*/ 90 h 291"/>
                  <a:gd name="T116" fmla="*/ 131 w 141"/>
                  <a:gd name="T117" fmla="*/ 74 h 291"/>
                  <a:gd name="T118" fmla="*/ 115 w 141"/>
                  <a:gd name="T119" fmla="*/ 49 h 291"/>
                  <a:gd name="T120" fmla="*/ 102 w 141"/>
                  <a:gd name="T121" fmla="*/ 27 h 291"/>
                  <a:gd name="T122" fmla="*/ 90 w 141"/>
                  <a:gd name="T123" fmla="*/ 6 h 291"/>
                  <a:gd name="T124" fmla="*/ 76 w 141"/>
                  <a:gd name="T12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291">
                    <a:moveTo>
                      <a:pt x="76" y="0"/>
                    </a:moveTo>
                    <a:lnTo>
                      <a:pt x="74" y="2"/>
                    </a:lnTo>
                    <a:lnTo>
                      <a:pt x="74" y="6"/>
                    </a:lnTo>
                    <a:lnTo>
                      <a:pt x="76" y="6"/>
                    </a:lnTo>
                    <a:lnTo>
                      <a:pt x="78" y="6"/>
                    </a:lnTo>
                    <a:lnTo>
                      <a:pt x="80" y="4"/>
                    </a:lnTo>
                    <a:lnTo>
                      <a:pt x="84" y="4"/>
                    </a:lnTo>
                    <a:lnTo>
                      <a:pt x="84" y="6"/>
                    </a:lnTo>
                    <a:lnTo>
                      <a:pt x="82" y="8"/>
                    </a:lnTo>
                    <a:lnTo>
                      <a:pt x="80" y="10"/>
                    </a:lnTo>
                    <a:lnTo>
                      <a:pt x="76" y="10"/>
                    </a:lnTo>
                    <a:lnTo>
                      <a:pt x="74" y="10"/>
                    </a:lnTo>
                    <a:lnTo>
                      <a:pt x="72" y="8"/>
                    </a:lnTo>
                    <a:lnTo>
                      <a:pt x="70" y="4"/>
                    </a:lnTo>
                    <a:lnTo>
                      <a:pt x="68" y="2"/>
                    </a:lnTo>
                    <a:lnTo>
                      <a:pt x="66" y="6"/>
                    </a:lnTo>
                    <a:lnTo>
                      <a:pt x="68" y="10"/>
                    </a:lnTo>
                    <a:lnTo>
                      <a:pt x="72" y="15"/>
                    </a:lnTo>
                    <a:lnTo>
                      <a:pt x="76" y="17"/>
                    </a:lnTo>
                    <a:lnTo>
                      <a:pt x="78" y="21"/>
                    </a:lnTo>
                    <a:lnTo>
                      <a:pt x="80" y="21"/>
                    </a:lnTo>
                    <a:lnTo>
                      <a:pt x="82" y="19"/>
                    </a:lnTo>
                    <a:lnTo>
                      <a:pt x="84" y="17"/>
                    </a:lnTo>
                    <a:lnTo>
                      <a:pt x="86" y="17"/>
                    </a:lnTo>
                    <a:lnTo>
                      <a:pt x="88" y="19"/>
                    </a:lnTo>
                    <a:lnTo>
                      <a:pt x="90" y="23"/>
                    </a:lnTo>
                    <a:lnTo>
                      <a:pt x="90" y="29"/>
                    </a:lnTo>
                    <a:lnTo>
                      <a:pt x="92" y="33"/>
                    </a:lnTo>
                    <a:lnTo>
                      <a:pt x="94" y="37"/>
                    </a:lnTo>
                    <a:lnTo>
                      <a:pt x="94" y="39"/>
                    </a:lnTo>
                    <a:lnTo>
                      <a:pt x="94" y="43"/>
                    </a:lnTo>
                    <a:lnTo>
                      <a:pt x="96" y="47"/>
                    </a:lnTo>
                    <a:lnTo>
                      <a:pt x="96" y="53"/>
                    </a:lnTo>
                    <a:lnTo>
                      <a:pt x="96" y="55"/>
                    </a:lnTo>
                    <a:lnTo>
                      <a:pt x="98" y="60"/>
                    </a:lnTo>
                    <a:lnTo>
                      <a:pt x="98" y="62"/>
                    </a:lnTo>
                    <a:lnTo>
                      <a:pt x="96" y="64"/>
                    </a:lnTo>
                    <a:lnTo>
                      <a:pt x="96" y="68"/>
                    </a:lnTo>
                    <a:lnTo>
                      <a:pt x="94" y="70"/>
                    </a:lnTo>
                    <a:lnTo>
                      <a:pt x="92" y="70"/>
                    </a:lnTo>
                    <a:lnTo>
                      <a:pt x="88" y="68"/>
                    </a:lnTo>
                    <a:lnTo>
                      <a:pt x="86" y="66"/>
                    </a:lnTo>
                    <a:lnTo>
                      <a:pt x="86" y="64"/>
                    </a:lnTo>
                    <a:lnTo>
                      <a:pt x="86" y="60"/>
                    </a:lnTo>
                    <a:lnTo>
                      <a:pt x="82" y="57"/>
                    </a:lnTo>
                    <a:lnTo>
                      <a:pt x="80" y="53"/>
                    </a:lnTo>
                    <a:lnTo>
                      <a:pt x="78" y="49"/>
                    </a:lnTo>
                    <a:lnTo>
                      <a:pt x="76" y="43"/>
                    </a:lnTo>
                    <a:lnTo>
                      <a:pt x="76" y="41"/>
                    </a:lnTo>
                    <a:lnTo>
                      <a:pt x="76" y="37"/>
                    </a:lnTo>
                    <a:lnTo>
                      <a:pt x="76" y="35"/>
                    </a:lnTo>
                    <a:lnTo>
                      <a:pt x="78" y="35"/>
                    </a:lnTo>
                    <a:lnTo>
                      <a:pt x="80" y="33"/>
                    </a:lnTo>
                    <a:lnTo>
                      <a:pt x="78" y="31"/>
                    </a:lnTo>
                    <a:lnTo>
                      <a:pt x="76" y="31"/>
                    </a:lnTo>
                    <a:lnTo>
                      <a:pt x="76" y="33"/>
                    </a:lnTo>
                    <a:lnTo>
                      <a:pt x="74" y="37"/>
                    </a:lnTo>
                    <a:lnTo>
                      <a:pt x="72" y="39"/>
                    </a:lnTo>
                    <a:lnTo>
                      <a:pt x="74" y="43"/>
                    </a:lnTo>
                    <a:lnTo>
                      <a:pt x="74" y="47"/>
                    </a:lnTo>
                    <a:lnTo>
                      <a:pt x="74" y="49"/>
                    </a:lnTo>
                    <a:lnTo>
                      <a:pt x="76" y="53"/>
                    </a:lnTo>
                    <a:lnTo>
                      <a:pt x="76" y="55"/>
                    </a:lnTo>
                    <a:lnTo>
                      <a:pt x="78" y="57"/>
                    </a:lnTo>
                    <a:lnTo>
                      <a:pt x="80" y="68"/>
                    </a:lnTo>
                    <a:lnTo>
                      <a:pt x="80" y="72"/>
                    </a:lnTo>
                    <a:lnTo>
                      <a:pt x="84" y="74"/>
                    </a:lnTo>
                    <a:lnTo>
                      <a:pt x="86" y="78"/>
                    </a:lnTo>
                    <a:lnTo>
                      <a:pt x="90" y="86"/>
                    </a:lnTo>
                    <a:lnTo>
                      <a:pt x="90" y="90"/>
                    </a:lnTo>
                    <a:lnTo>
                      <a:pt x="88" y="100"/>
                    </a:lnTo>
                    <a:lnTo>
                      <a:pt x="88" y="102"/>
                    </a:lnTo>
                    <a:lnTo>
                      <a:pt x="90" y="105"/>
                    </a:lnTo>
                    <a:lnTo>
                      <a:pt x="94" y="109"/>
                    </a:lnTo>
                    <a:lnTo>
                      <a:pt x="96" y="115"/>
                    </a:lnTo>
                    <a:lnTo>
                      <a:pt x="96" y="117"/>
                    </a:lnTo>
                    <a:lnTo>
                      <a:pt x="94" y="119"/>
                    </a:lnTo>
                    <a:lnTo>
                      <a:pt x="88" y="119"/>
                    </a:lnTo>
                    <a:lnTo>
                      <a:pt x="84" y="117"/>
                    </a:lnTo>
                    <a:lnTo>
                      <a:pt x="80" y="113"/>
                    </a:lnTo>
                    <a:lnTo>
                      <a:pt x="78" y="109"/>
                    </a:lnTo>
                    <a:lnTo>
                      <a:pt x="76" y="105"/>
                    </a:lnTo>
                    <a:lnTo>
                      <a:pt x="72" y="102"/>
                    </a:lnTo>
                    <a:lnTo>
                      <a:pt x="68" y="102"/>
                    </a:lnTo>
                    <a:lnTo>
                      <a:pt x="63" y="102"/>
                    </a:lnTo>
                    <a:lnTo>
                      <a:pt x="61" y="107"/>
                    </a:lnTo>
                    <a:lnTo>
                      <a:pt x="57" y="111"/>
                    </a:lnTo>
                    <a:lnTo>
                      <a:pt x="55" y="115"/>
                    </a:lnTo>
                    <a:lnTo>
                      <a:pt x="55" y="117"/>
                    </a:lnTo>
                    <a:lnTo>
                      <a:pt x="59" y="121"/>
                    </a:lnTo>
                    <a:lnTo>
                      <a:pt x="63" y="123"/>
                    </a:lnTo>
                    <a:lnTo>
                      <a:pt x="68" y="123"/>
                    </a:lnTo>
                    <a:lnTo>
                      <a:pt x="74" y="125"/>
                    </a:lnTo>
                    <a:lnTo>
                      <a:pt x="82" y="129"/>
                    </a:lnTo>
                    <a:lnTo>
                      <a:pt x="88" y="131"/>
                    </a:lnTo>
                    <a:lnTo>
                      <a:pt x="90" y="133"/>
                    </a:lnTo>
                    <a:lnTo>
                      <a:pt x="90" y="135"/>
                    </a:lnTo>
                    <a:lnTo>
                      <a:pt x="92" y="139"/>
                    </a:lnTo>
                    <a:lnTo>
                      <a:pt x="92" y="141"/>
                    </a:lnTo>
                    <a:lnTo>
                      <a:pt x="94" y="143"/>
                    </a:lnTo>
                    <a:lnTo>
                      <a:pt x="96" y="145"/>
                    </a:lnTo>
                    <a:lnTo>
                      <a:pt x="96" y="149"/>
                    </a:lnTo>
                    <a:lnTo>
                      <a:pt x="94" y="154"/>
                    </a:lnTo>
                    <a:lnTo>
                      <a:pt x="90" y="158"/>
                    </a:lnTo>
                    <a:lnTo>
                      <a:pt x="86" y="160"/>
                    </a:lnTo>
                    <a:lnTo>
                      <a:pt x="82" y="160"/>
                    </a:lnTo>
                    <a:lnTo>
                      <a:pt x="74" y="156"/>
                    </a:lnTo>
                    <a:lnTo>
                      <a:pt x="70" y="158"/>
                    </a:lnTo>
                    <a:lnTo>
                      <a:pt x="66" y="160"/>
                    </a:lnTo>
                    <a:lnTo>
                      <a:pt x="66" y="160"/>
                    </a:lnTo>
                    <a:lnTo>
                      <a:pt x="66" y="162"/>
                    </a:lnTo>
                    <a:lnTo>
                      <a:pt x="63" y="162"/>
                    </a:lnTo>
                    <a:lnTo>
                      <a:pt x="61" y="164"/>
                    </a:lnTo>
                    <a:lnTo>
                      <a:pt x="55" y="166"/>
                    </a:lnTo>
                    <a:lnTo>
                      <a:pt x="53" y="168"/>
                    </a:lnTo>
                    <a:lnTo>
                      <a:pt x="49" y="170"/>
                    </a:lnTo>
                    <a:lnTo>
                      <a:pt x="45" y="170"/>
                    </a:lnTo>
                    <a:lnTo>
                      <a:pt x="41" y="166"/>
                    </a:lnTo>
                    <a:lnTo>
                      <a:pt x="35" y="168"/>
                    </a:lnTo>
                    <a:lnTo>
                      <a:pt x="37" y="172"/>
                    </a:lnTo>
                    <a:lnTo>
                      <a:pt x="35" y="174"/>
                    </a:lnTo>
                    <a:lnTo>
                      <a:pt x="29" y="176"/>
                    </a:lnTo>
                    <a:lnTo>
                      <a:pt x="21" y="174"/>
                    </a:lnTo>
                    <a:lnTo>
                      <a:pt x="10" y="170"/>
                    </a:lnTo>
                    <a:lnTo>
                      <a:pt x="8" y="172"/>
                    </a:lnTo>
                    <a:lnTo>
                      <a:pt x="6" y="178"/>
                    </a:lnTo>
                    <a:lnTo>
                      <a:pt x="8" y="182"/>
                    </a:lnTo>
                    <a:lnTo>
                      <a:pt x="8" y="182"/>
                    </a:lnTo>
                    <a:lnTo>
                      <a:pt x="6" y="184"/>
                    </a:lnTo>
                    <a:lnTo>
                      <a:pt x="4" y="182"/>
                    </a:lnTo>
                    <a:lnTo>
                      <a:pt x="2" y="184"/>
                    </a:lnTo>
                    <a:lnTo>
                      <a:pt x="0" y="188"/>
                    </a:lnTo>
                    <a:lnTo>
                      <a:pt x="2" y="190"/>
                    </a:lnTo>
                    <a:lnTo>
                      <a:pt x="6" y="192"/>
                    </a:lnTo>
                    <a:lnTo>
                      <a:pt x="8" y="190"/>
                    </a:lnTo>
                    <a:lnTo>
                      <a:pt x="8" y="188"/>
                    </a:lnTo>
                    <a:lnTo>
                      <a:pt x="8" y="186"/>
                    </a:lnTo>
                    <a:lnTo>
                      <a:pt x="12" y="186"/>
                    </a:lnTo>
                    <a:lnTo>
                      <a:pt x="12" y="192"/>
                    </a:lnTo>
                    <a:lnTo>
                      <a:pt x="12" y="194"/>
                    </a:lnTo>
                    <a:lnTo>
                      <a:pt x="10" y="197"/>
                    </a:lnTo>
                    <a:lnTo>
                      <a:pt x="12" y="199"/>
                    </a:lnTo>
                    <a:lnTo>
                      <a:pt x="21" y="201"/>
                    </a:lnTo>
                    <a:lnTo>
                      <a:pt x="25" y="203"/>
                    </a:lnTo>
                    <a:lnTo>
                      <a:pt x="27" y="207"/>
                    </a:lnTo>
                    <a:lnTo>
                      <a:pt x="33" y="215"/>
                    </a:lnTo>
                    <a:lnTo>
                      <a:pt x="41" y="225"/>
                    </a:lnTo>
                    <a:lnTo>
                      <a:pt x="41" y="227"/>
                    </a:lnTo>
                    <a:lnTo>
                      <a:pt x="35" y="231"/>
                    </a:lnTo>
                    <a:lnTo>
                      <a:pt x="31" y="231"/>
                    </a:lnTo>
                    <a:lnTo>
                      <a:pt x="16" y="231"/>
                    </a:lnTo>
                    <a:lnTo>
                      <a:pt x="10" y="235"/>
                    </a:lnTo>
                    <a:lnTo>
                      <a:pt x="10" y="237"/>
                    </a:lnTo>
                    <a:lnTo>
                      <a:pt x="12" y="239"/>
                    </a:lnTo>
                    <a:lnTo>
                      <a:pt x="16" y="241"/>
                    </a:lnTo>
                    <a:lnTo>
                      <a:pt x="21" y="241"/>
                    </a:lnTo>
                    <a:lnTo>
                      <a:pt x="23" y="244"/>
                    </a:lnTo>
                    <a:lnTo>
                      <a:pt x="29" y="268"/>
                    </a:lnTo>
                    <a:lnTo>
                      <a:pt x="31" y="276"/>
                    </a:lnTo>
                    <a:lnTo>
                      <a:pt x="33" y="276"/>
                    </a:lnTo>
                    <a:lnTo>
                      <a:pt x="43" y="291"/>
                    </a:lnTo>
                    <a:lnTo>
                      <a:pt x="106" y="291"/>
                    </a:lnTo>
                    <a:lnTo>
                      <a:pt x="110" y="291"/>
                    </a:lnTo>
                    <a:lnTo>
                      <a:pt x="117" y="286"/>
                    </a:lnTo>
                    <a:lnTo>
                      <a:pt x="119" y="284"/>
                    </a:lnTo>
                    <a:lnTo>
                      <a:pt x="117" y="280"/>
                    </a:lnTo>
                    <a:lnTo>
                      <a:pt x="123" y="276"/>
                    </a:lnTo>
                    <a:lnTo>
                      <a:pt x="117" y="264"/>
                    </a:lnTo>
                    <a:lnTo>
                      <a:pt x="117" y="256"/>
                    </a:lnTo>
                    <a:lnTo>
                      <a:pt x="119" y="250"/>
                    </a:lnTo>
                    <a:lnTo>
                      <a:pt x="119" y="246"/>
                    </a:lnTo>
                    <a:lnTo>
                      <a:pt x="123" y="244"/>
                    </a:lnTo>
                    <a:lnTo>
                      <a:pt x="127" y="248"/>
                    </a:lnTo>
                    <a:lnTo>
                      <a:pt x="127" y="248"/>
                    </a:lnTo>
                    <a:lnTo>
                      <a:pt x="137" y="244"/>
                    </a:lnTo>
                    <a:lnTo>
                      <a:pt x="141" y="246"/>
                    </a:lnTo>
                    <a:lnTo>
                      <a:pt x="141" y="246"/>
                    </a:lnTo>
                    <a:lnTo>
                      <a:pt x="141" y="217"/>
                    </a:lnTo>
                    <a:lnTo>
                      <a:pt x="141" y="215"/>
                    </a:lnTo>
                    <a:lnTo>
                      <a:pt x="139" y="211"/>
                    </a:lnTo>
                    <a:lnTo>
                      <a:pt x="135" y="207"/>
                    </a:lnTo>
                    <a:lnTo>
                      <a:pt x="131" y="203"/>
                    </a:lnTo>
                    <a:lnTo>
                      <a:pt x="127" y="201"/>
                    </a:lnTo>
                    <a:lnTo>
                      <a:pt x="123" y="199"/>
                    </a:lnTo>
                    <a:lnTo>
                      <a:pt x="115" y="199"/>
                    </a:lnTo>
                    <a:lnTo>
                      <a:pt x="115" y="201"/>
                    </a:lnTo>
                    <a:lnTo>
                      <a:pt x="113" y="201"/>
                    </a:lnTo>
                    <a:lnTo>
                      <a:pt x="106" y="205"/>
                    </a:lnTo>
                    <a:lnTo>
                      <a:pt x="102" y="205"/>
                    </a:lnTo>
                    <a:lnTo>
                      <a:pt x="86" y="199"/>
                    </a:lnTo>
                    <a:lnTo>
                      <a:pt x="82" y="190"/>
                    </a:lnTo>
                    <a:lnTo>
                      <a:pt x="76" y="188"/>
                    </a:lnTo>
                    <a:lnTo>
                      <a:pt x="72" y="190"/>
                    </a:lnTo>
                    <a:lnTo>
                      <a:pt x="66" y="197"/>
                    </a:lnTo>
                    <a:lnTo>
                      <a:pt x="66" y="199"/>
                    </a:lnTo>
                    <a:lnTo>
                      <a:pt x="68" y="207"/>
                    </a:lnTo>
                    <a:lnTo>
                      <a:pt x="70" y="221"/>
                    </a:lnTo>
                    <a:lnTo>
                      <a:pt x="68" y="225"/>
                    </a:lnTo>
                    <a:lnTo>
                      <a:pt x="66" y="227"/>
                    </a:lnTo>
                    <a:lnTo>
                      <a:pt x="61" y="227"/>
                    </a:lnTo>
                    <a:lnTo>
                      <a:pt x="57" y="219"/>
                    </a:lnTo>
                    <a:lnTo>
                      <a:pt x="53" y="213"/>
                    </a:lnTo>
                    <a:lnTo>
                      <a:pt x="45" y="207"/>
                    </a:lnTo>
                    <a:lnTo>
                      <a:pt x="49" y="203"/>
                    </a:lnTo>
                    <a:lnTo>
                      <a:pt x="51" y="199"/>
                    </a:lnTo>
                    <a:lnTo>
                      <a:pt x="53" y="197"/>
                    </a:lnTo>
                    <a:lnTo>
                      <a:pt x="53" y="194"/>
                    </a:lnTo>
                    <a:lnTo>
                      <a:pt x="74" y="184"/>
                    </a:lnTo>
                    <a:lnTo>
                      <a:pt x="80" y="184"/>
                    </a:lnTo>
                    <a:lnTo>
                      <a:pt x="84" y="186"/>
                    </a:lnTo>
                    <a:lnTo>
                      <a:pt x="88" y="192"/>
                    </a:lnTo>
                    <a:lnTo>
                      <a:pt x="92" y="197"/>
                    </a:lnTo>
                    <a:lnTo>
                      <a:pt x="104" y="199"/>
                    </a:lnTo>
                    <a:lnTo>
                      <a:pt x="104" y="197"/>
                    </a:lnTo>
                    <a:lnTo>
                      <a:pt x="104" y="197"/>
                    </a:lnTo>
                    <a:lnTo>
                      <a:pt x="106" y="194"/>
                    </a:lnTo>
                    <a:lnTo>
                      <a:pt x="108" y="197"/>
                    </a:lnTo>
                    <a:lnTo>
                      <a:pt x="115" y="194"/>
                    </a:lnTo>
                    <a:lnTo>
                      <a:pt x="117" y="197"/>
                    </a:lnTo>
                    <a:lnTo>
                      <a:pt x="123" y="194"/>
                    </a:lnTo>
                    <a:lnTo>
                      <a:pt x="123" y="194"/>
                    </a:lnTo>
                    <a:lnTo>
                      <a:pt x="121" y="192"/>
                    </a:lnTo>
                    <a:lnTo>
                      <a:pt x="121" y="190"/>
                    </a:lnTo>
                    <a:lnTo>
                      <a:pt x="123" y="186"/>
                    </a:lnTo>
                    <a:lnTo>
                      <a:pt x="123" y="184"/>
                    </a:lnTo>
                    <a:lnTo>
                      <a:pt x="127" y="180"/>
                    </a:lnTo>
                    <a:lnTo>
                      <a:pt x="127" y="178"/>
                    </a:lnTo>
                    <a:lnTo>
                      <a:pt x="131" y="176"/>
                    </a:lnTo>
                    <a:lnTo>
                      <a:pt x="135" y="174"/>
                    </a:lnTo>
                    <a:lnTo>
                      <a:pt x="139" y="174"/>
                    </a:lnTo>
                    <a:lnTo>
                      <a:pt x="141" y="170"/>
                    </a:lnTo>
                    <a:lnTo>
                      <a:pt x="141" y="90"/>
                    </a:lnTo>
                    <a:lnTo>
                      <a:pt x="139" y="86"/>
                    </a:lnTo>
                    <a:lnTo>
                      <a:pt x="137" y="82"/>
                    </a:lnTo>
                    <a:lnTo>
                      <a:pt x="133" y="78"/>
                    </a:lnTo>
                    <a:lnTo>
                      <a:pt x="131" y="74"/>
                    </a:lnTo>
                    <a:lnTo>
                      <a:pt x="125" y="66"/>
                    </a:lnTo>
                    <a:lnTo>
                      <a:pt x="121" y="60"/>
                    </a:lnTo>
                    <a:lnTo>
                      <a:pt x="119" y="55"/>
                    </a:lnTo>
                    <a:lnTo>
                      <a:pt x="115" y="49"/>
                    </a:lnTo>
                    <a:lnTo>
                      <a:pt x="113" y="43"/>
                    </a:lnTo>
                    <a:lnTo>
                      <a:pt x="108" y="39"/>
                    </a:lnTo>
                    <a:lnTo>
                      <a:pt x="106" y="33"/>
                    </a:lnTo>
                    <a:lnTo>
                      <a:pt x="102" y="27"/>
                    </a:lnTo>
                    <a:lnTo>
                      <a:pt x="98" y="23"/>
                    </a:lnTo>
                    <a:lnTo>
                      <a:pt x="94" y="15"/>
                    </a:lnTo>
                    <a:lnTo>
                      <a:pt x="90" y="10"/>
                    </a:lnTo>
                    <a:lnTo>
                      <a:pt x="90" y="6"/>
                    </a:lnTo>
                    <a:lnTo>
                      <a:pt x="86" y="2"/>
                    </a:lnTo>
                    <a:lnTo>
                      <a:pt x="82" y="0"/>
                    </a:lnTo>
                    <a:lnTo>
                      <a:pt x="80" y="0"/>
                    </a:lnTo>
                    <a:lnTo>
                      <a:pt x="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3" name="Freeform 444"/>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4" name="Freeform 445"/>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5" name="Freeform 446"/>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6" name="Freeform 447"/>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7" name="Freeform 448"/>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8" name="Freeform 449"/>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9" name="Freeform 450"/>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0" name="Freeform 451"/>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1" name="Freeform 452"/>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2" name="Freeform 453"/>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3" name="Freeform 454"/>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4" name="Freeform 455"/>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5" name="Freeform 456"/>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6" name="Freeform 457"/>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7" name="Freeform 458"/>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8" name="Freeform 459"/>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9" name="Freeform 460"/>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0" name="Freeform 461"/>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1" name="Freeform 462"/>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2" name="Freeform 463"/>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3" name="Freeform 464"/>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4" name="Freeform 465"/>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5" name="Freeform 466"/>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6" name="Freeform 467"/>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7" name="Freeform 468"/>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8" name="Freeform 469"/>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9" name="Freeform 470"/>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0" name="Freeform 471"/>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1" name="Freeform 472"/>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2" name="Freeform 473"/>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3" name="Freeform 474"/>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4" name="Freeform 475"/>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5" name="Freeform 476"/>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6" name="Freeform 477"/>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7" name="Freeform 478"/>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8" name="Freeform 479"/>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9" name="Freeform 480"/>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0" name="Freeform 481"/>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1" name="Freeform 482"/>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2" name="Freeform 483"/>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3" name="Freeform 484"/>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4" name="Freeform 485"/>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5" name="Freeform 486"/>
              <p:cNvSpPr>
                <a:spLocks/>
              </p:cNvSpPr>
              <p:nvPr/>
            </p:nvSpPr>
            <p:spPr bwMode="auto">
              <a:xfrm>
                <a:off x="4992" y="2757"/>
                <a:ext cx="235" cy="192"/>
              </a:xfrm>
              <a:custGeom>
                <a:avLst/>
                <a:gdLst>
                  <a:gd name="T0" fmla="*/ 70 w 235"/>
                  <a:gd name="T1" fmla="*/ 12 h 192"/>
                  <a:gd name="T2" fmla="*/ 55 w 235"/>
                  <a:gd name="T3" fmla="*/ 14 h 192"/>
                  <a:gd name="T4" fmla="*/ 55 w 235"/>
                  <a:gd name="T5" fmla="*/ 35 h 192"/>
                  <a:gd name="T6" fmla="*/ 49 w 235"/>
                  <a:gd name="T7" fmla="*/ 49 h 192"/>
                  <a:gd name="T8" fmla="*/ 29 w 235"/>
                  <a:gd name="T9" fmla="*/ 55 h 192"/>
                  <a:gd name="T10" fmla="*/ 8 w 235"/>
                  <a:gd name="T11" fmla="*/ 45 h 192"/>
                  <a:gd name="T12" fmla="*/ 4 w 235"/>
                  <a:gd name="T13" fmla="*/ 59 h 192"/>
                  <a:gd name="T14" fmla="*/ 16 w 235"/>
                  <a:gd name="T15" fmla="*/ 70 h 192"/>
                  <a:gd name="T16" fmla="*/ 31 w 235"/>
                  <a:gd name="T17" fmla="*/ 76 h 192"/>
                  <a:gd name="T18" fmla="*/ 41 w 235"/>
                  <a:gd name="T19" fmla="*/ 92 h 192"/>
                  <a:gd name="T20" fmla="*/ 53 w 235"/>
                  <a:gd name="T21" fmla="*/ 102 h 192"/>
                  <a:gd name="T22" fmla="*/ 65 w 235"/>
                  <a:gd name="T23" fmla="*/ 98 h 192"/>
                  <a:gd name="T24" fmla="*/ 72 w 235"/>
                  <a:gd name="T25" fmla="*/ 106 h 192"/>
                  <a:gd name="T26" fmla="*/ 74 w 235"/>
                  <a:gd name="T27" fmla="*/ 113 h 192"/>
                  <a:gd name="T28" fmla="*/ 63 w 235"/>
                  <a:gd name="T29" fmla="*/ 110 h 192"/>
                  <a:gd name="T30" fmla="*/ 72 w 235"/>
                  <a:gd name="T31" fmla="*/ 119 h 192"/>
                  <a:gd name="T32" fmla="*/ 84 w 235"/>
                  <a:gd name="T33" fmla="*/ 127 h 192"/>
                  <a:gd name="T34" fmla="*/ 92 w 235"/>
                  <a:gd name="T35" fmla="*/ 135 h 192"/>
                  <a:gd name="T36" fmla="*/ 74 w 235"/>
                  <a:gd name="T37" fmla="*/ 133 h 192"/>
                  <a:gd name="T38" fmla="*/ 53 w 235"/>
                  <a:gd name="T39" fmla="*/ 117 h 192"/>
                  <a:gd name="T40" fmla="*/ 37 w 235"/>
                  <a:gd name="T41" fmla="*/ 106 h 192"/>
                  <a:gd name="T42" fmla="*/ 29 w 235"/>
                  <a:gd name="T43" fmla="*/ 96 h 192"/>
                  <a:gd name="T44" fmla="*/ 27 w 235"/>
                  <a:gd name="T45" fmla="*/ 104 h 192"/>
                  <a:gd name="T46" fmla="*/ 39 w 235"/>
                  <a:gd name="T47" fmla="*/ 121 h 192"/>
                  <a:gd name="T48" fmla="*/ 43 w 235"/>
                  <a:gd name="T49" fmla="*/ 131 h 192"/>
                  <a:gd name="T50" fmla="*/ 45 w 235"/>
                  <a:gd name="T51" fmla="*/ 141 h 192"/>
                  <a:gd name="T52" fmla="*/ 59 w 235"/>
                  <a:gd name="T53" fmla="*/ 145 h 192"/>
                  <a:gd name="T54" fmla="*/ 74 w 235"/>
                  <a:gd name="T55" fmla="*/ 143 h 192"/>
                  <a:gd name="T56" fmla="*/ 92 w 235"/>
                  <a:gd name="T57" fmla="*/ 149 h 192"/>
                  <a:gd name="T58" fmla="*/ 90 w 235"/>
                  <a:gd name="T59" fmla="*/ 162 h 192"/>
                  <a:gd name="T60" fmla="*/ 74 w 235"/>
                  <a:gd name="T61" fmla="*/ 164 h 192"/>
                  <a:gd name="T62" fmla="*/ 88 w 235"/>
                  <a:gd name="T63" fmla="*/ 170 h 192"/>
                  <a:gd name="T64" fmla="*/ 96 w 235"/>
                  <a:gd name="T65" fmla="*/ 178 h 192"/>
                  <a:gd name="T66" fmla="*/ 106 w 235"/>
                  <a:gd name="T67" fmla="*/ 192 h 192"/>
                  <a:gd name="T68" fmla="*/ 202 w 235"/>
                  <a:gd name="T69" fmla="*/ 180 h 192"/>
                  <a:gd name="T70" fmla="*/ 196 w 235"/>
                  <a:gd name="T71" fmla="*/ 162 h 192"/>
                  <a:gd name="T72" fmla="*/ 198 w 235"/>
                  <a:gd name="T73" fmla="*/ 139 h 192"/>
                  <a:gd name="T74" fmla="*/ 213 w 235"/>
                  <a:gd name="T75" fmla="*/ 143 h 192"/>
                  <a:gd name="T76" fmla="*/ 227 w 235"/>
                  <a:gd name="T77" fmla="*/ 145 h 192"/>
                  <a:gd name="T78" fmla="*/ 235 w 235"/>
                  <a:gd name="T79" fmla="*/ 94 h 192"/>
                  <a:gd name="T80" fmla="*/ 223 w 235"/>
                  <a:gd name="T81" fmla="*/ 74 h 192"/>
                  <a:gd name="T82" fmla="*/ 219 w 235"/>
                  <a:gd name="T83" fmla="*/ 59 h 192"/>
                  <a:gd name="T84" fmla="*/ 184 w 235"/>
                  <a:gd name="T85" fmla="*/ 37 h 192"/>
                  <a:gd name="T86" fmla="*/ 145 w 235"/>
                  <a:gd name="T87" fmla="*/ 53 h 192"/>
                  <a:gd name="T88" fmla="*/ 119 w 235"/>
                  <a:gd name="T89" fmla="*/ 45 h 192"/>
                  <a:gd name="T90" fmla="*/ 110 w 235"/>
                  <a:gd name="T91" fmla="*/ 33 h 192"/>
                  <a:gd name="T92" fmla="*/ 110 w 235"/>
                  <a:gd name="T93" fmla="*/ 8 h 192"/>
                  <a:gd name="T94" fmla="*/ 88 w 235"/>
                  <a:gd name="T9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5" h="192">
                    <a:moveTo>
                      <a:pt x="82" y="2"/>
                    </a:moveTo>
                    <a:lnTo>
                      <a:pt x="78" y="4"/>
                    </a:lnTo>
                    <a:lnTo>
                      <a:pt x="74" y="8"/>
                    </a:lnTo>
                    <a:lnTo>
                      <a:pt x="70" y="12"/>
                    </a:lnTo>
                    <a:lnTo>
                      <a:pt x="68" y="14"/>
                    </a:lnTo>
                    <a:lnTo>
                      <a:pt x="59" y="14"/>
                    </a:lnTo>
                    <a:lnTo>
                      <a:pt x="57" y="14"/>
                    </a:lnTo>
                    <a:lnTo>
                      <a:pt x="55" y="14"/>
                    </a:lnTo>
                    <a:lnTo>
                      <a:pt x="49" y="16"/>
                    </a:lnTo>
                    <a:lnTo>
                      <a:pt x="55" y="25"/>
                    </a:lnTo>
                    <a:lnTo>
                      <a:pt x="57" y="33"/>
                    </a:lnTo>
                    <a:lnTo>
                      <a:pt x="55" y="35"/>
                    </a:lnTo>
                    <a:lnTo>
                      <a:pt x="55" y="39"/>
                    </a:lnTo>
                    <a:lnTo>
                      <a:pt x="51" y="43"/>
                    </a:lnTo>
                    <a:lnTo>
                      <a:pt x="51" y="47"/>
                    </a:lnTo>
                    <a:lnTo>
                      <a:pt x="49" y="49"/>
                    </a:lnTo>
                    <a:lnTo>
                      <a:pt x="47" y="53"/>
                    </a:lnTo>
                    <a:lnTo>
                      <a:pt x="41" y="57"/>
                    </a:lnTo>
                    <a:lnTo>
                      <a:pt x="37" y="57"/>
                    </a:lnTo>
                    <a:lnTo>
                      <a:pt x="29" y="55"/>
                    </a:lnTo>
                    <a:lnTo>
                      <a:pt x="27" y="53"/>
                    </a:lnTo>
                    <a:lnTo>
                      <a:pt x="18" y="49"/>
                    </a:lnTo>
                    <a:lnTo>
                      <a:pt x="12" y="45"/>
                    </a:lnTo>
                    <a:lnTo>
                      <a:pt x="8" y="45"/>
                    </a:lnTo>
                    <a:lnTo>
                      <a:pt x="2" y="45"/>
                    </a:lnTo>
                    <a:lnTo>
                      <a:pt x="0" y="51"/>
                    </a:lnTo>
                    <a:lnTo>
                      <a:pt x="2" y="55"/>
                    </a:lnTo>
                    <a:lnTo>
                      <a:pt x="4" y="59"/>
                    </a:lnTo>
                    <a:lnTo>
                      <a:pt x="8" y="61"/>
                    </a:lnTo>
                    <a:lnTo>
                      <a:pt x="12" y="63"/>
                    </a:lnTo>
                    <a:lnTo>
                      <a:pt x="14" y="68"/>
                    </a:lnTo>
                    <a:lnTo>
                      <a:pt x="16" y="70"/>
                    </a:lnTo>
                    <a:lnTo>
                      <a:pt x="23" y="72"/>
                    </a:lnTo>
                    <a:lnTo>
                      <a:pt x="27" y="74"/>
                    </a:lnTo>
                    <a:lnTo>
                      <a:pt x="29" y="74"/>
                    </a:lnTo>
                    <a:lnTo>
                      <a:pt x="31" y="76"/>
                    </a:lnTo>
                    <a:lnTo>
                      <a:pt x="33" y="80"/>
                    </a:lnTo>
                    <a:lnTo>
                      <a:pt x="37" y="86"/>
                    </a:lnTo>
                    <a:lnTo>
                      <a:pt x="39" y="88"/>
                    </a:lnTo>
                    <a:lnTo>
                      <a:pt x="41" y="92"/>
                    </a:lnTo>
                    <a:lnTo>
                      <a:pt x="45" y="96"/>
                    </a:lnTo>
                    <a:lnTo>
                      <a:pt x="47" y="98"/>
                    </a:lnTo>
                    <a:lnTo>
                      <a:pt x="51" y="100"/>
                    </a:lnTo>
                    <a:lnTo>
                      <a:pt x="53" y="102"/>
                    </a:lnTo>
                    <a:lnTo>
                      <a:pt x="57" y="102"/>
                    </a:lnTo>
                    <a:lnTo>
                      <a:pt x="59" y="102"/>
                    </a:lnTo>
                    <a:lnTo>
                      <a:pt x="63" y="102"/>
                    </a:lnTo>
                    <a:lnTo>
                      <a:pt x="65" y="98"/>
                    </a:lnTo>
                    <a:lnTo>
                      <a:pt x="68" y="102"/>
                    </a:lnTo>
                    <a:lnTo>
                      <a:pt x="70" y="104"/>
                    </a:lnTo>
                    <a:lnTo>
                      <a:pt x="72" y="104"/>
                    </a:lnTo>
                    <a:lnTo>
                      <a:pt x="72" y="106"/>
                    </a:lnTo>
                    <a:lnTo>
                      <a:pt x="72" y="108"/>
                    </a:lnTo>
                    <a:lnTo>
                      <a:pt x="76" y="108"/>
                    </a:lnTo>
                    <a:lnTo>
                      <a:pt x="76" y="110"/>
                    </a:lnTo>
                    <a:lnTo>
                      <a:pt x="74" y="113"/>
                    </a:lnTo>
                    <a:lnTo>
                      <a:pt x="72" y="110"/>
                    </a:lnTo>
                    <a:lnTo>
                      <a:pt x="68" y="108"/>
                    </a:lnTo>
                    <a:lnTo>
                      <a:pt x="65" y="106"/>
                    </a:lnTo>
                    <a:lnTo>
                      <a:pt x="63" y="110"/>
                    </a:lnTo>
                    <a:lnTo>
                      <a:pt x="63" y="113"/>
                    </a:lnTo>
                    <a:lnTo>
                      <a:pt x="65" y="117"/>
                    </a:lnTo>
                    <a:lnTo>
                      <a:pt x="70" y="119"/>
                    </a:lnTo>
                    <a:lnTo>
                      <a:pt x="72" y="119"/>
                    </a:lnTo>
                    <a:lnTo>
                      <a:pt x="74" y="119"/>
                    </a:lnTo>
                    <a:lnTo>
                      <a:pt x="78" y="119"/>
                    </a:lnTo>
                    <a:lnTo>
                      <a:pt x="82" y="123"/>
                    </a:lnTo>
                    <a:lnTo>
                      <a:pt x="84" y="127"/>
                    </a:lnTo>
                    <a:lnTo>
                      <a:pt x="84" y="129"/>
                    </a:lnTo>
                    <a:lnTo>
                      <a:pt x="88" y="131"/>
                    </a:lnTo>
                    <a:lnTo>
                      <a:pt x="90" y="131"/>
                    </a:lnTo>
                    <a:lnTo>
                      <a:pt x="92" y="135"/>
                    </a:lnTo>
                    <a:lnTo>
                      <a:pt x="92" y="139"/>
                    </a:lnTo>
                    <a:lnTo>
                      <a:pt x="86" y="139"/>
                    </a:lnTo>
                    <a:lnTo>
                      <a:pt x="80" y="137"/>
                    </a:lnTo>
                    <a:lnTo>
                      <a:pt x="74" y="133"/>
                    </a:lnTo>
                    <a:lnTo>
                      <a:pt x="68" y="129"/>
                    </a:lnTo>
                    <a:lnTo>
                      <a:pt x="61" y="125"/>
                    </a:lnTo>
                    <a:lnTo>
                      <a:pt x="55" y="123"/>
                    </a:lnTo>
                    <a:lnTo>
                      <a:pt x="53" y="117"/>
                    </a:lnTo>
                    <a:lnTo>
                      <a:pt x="49" y="117"/>
                    </a:lnTo>
                    <a:lnTo>
                      <a:pt x="45" y="113"/>
                    </a:lnTo>
                    <a:lnTo>
                      <a:pt x="41" y="108"/>
                    </a:lnTo>
                    <a:lnTo>
                      <a:pt x="37" y="106"/>
                    </a:lnTo>
                    <a:lnTo>
                      <a:pt x="33" y="102"/>
                    </a:lnTo>
                    <a:lnTo>
                      <a:pt x="31" y="100"/>
                    </a:lnTo>
                    <a:lnTo>
                      <a:pt x="31" y="98"/>
                    </a:lnTo>
                    <a:lnTo>
                      <a:pt x="29" y="96"/>
                    </a:lnTo>
                    <a:lnTo>
                      <a:pt x="27" y="94"/>
                    </a:lnTo>
                    <a:lnTo>
                      <a:pt x="25" y="96"/>
                    </a:lnTo>
                    <a:lnTo>
                      <a:pt x="25" y="100"/>
                    </a:lnTo>
                    <a:lnTo>
                      <a:pt x="27" y="104"/>
                    </a:lnTo>
                    <a:lnTo>
                      <a:pt x="29" y="110"/>
                    </a:lnTo>
                    <a:lnTo>
                      <a:pt x="33" y="113"/>
                    </a:lnTo>
                    <a:lnTo>
                      <a:pt x="35" y="117"/>
                    </a:lnTo>
                    <a:lnTo>
                      <a:pt x="39" y="121"/>
                    </a:lnTo>
                    <a:lnTo>
                      <a:pt x="43" y="123"/>
                    </a:lnTo>
                    <a:lnTo>
                      <a:pt x="43" y="125"/>
                    </a:lnTo>
                    <a:lnTo>
                      <a:pt x="45" y="129"/>
                    </a:lnTo>
                    <a:lnTo>
                      <a:pt x="43" y="131"/>
                    </a:lnTo>
                    <a:lnTo>
                      <a:pt x="43" y="133"/>
                    </a:lnTo>
                    <a:lnTo>
                      <a:pt x="41" y="135"/>
                    </a:lnTo>
                    <a:lnTo>
                      <a:pt x="43" y="139"/>
                    </a:lnTo>
                    <a:lnTo>
                      <a:pt x="45" y="141"/>
                    </a:lnTo>
                    <a:lnTo>
                      <a:pt x="51" y="141"/>
                    </a:lnTo>
                    <a:lnTo>
                      <a:pt x="55" y="143"/>
                    </a:lnTo>
                    <a:lnTo>
                      <a:pt x="57" y="143"/>
                    </a:lnTo>
                    <a:lnTo>
                      <a:pt x="59" y="145"/>
                    </a:lnTo>
                    <a:lnTo>
                      <a:pt x="61" y="143"/>
                    </a:lnTo>
                    <a:lnTo>
                      <a:pt x="65" y="143"/>
                    </a:lnTo>
                    <a:lnTo>
                      <a:pt x="70" y="143"/>
                    </a:lnTo>
                    <a:lnTo>
                      <a:pt x="74" y="143"/>
                    </a:lnTo>
                    <a:lnTo>
                      <a:pt x="80" y="145"/>
                    </a:lnTo>
                    <a:lnTo>
                      <a:pt x="82" y="145"/>
                    </a:lnTo>
                    <a:lnTo>
                      <a:pt x="88" y="147"/>
                    </a:lnTo>
                    <a:lnTo>
                      <a:pt x="92" y="149"/>
                    </a:lnTo>
                    <a:lnTo>
                      <a:pt x="94" y="153"/>
                    </a:lnTo>
                    <a:lnTo>
                      <a:pt x="94" y="157"/>
                    </a:lnTo>
                    <a:lnTo>
                      <a:pt x="92" y="160"/>
                    </a:lnTo>
                    <a:lnTo>
                      <a:pt x="90" y="162"/>
                    </a:lnTo>
                    <a:lnTo>
                      <a:pt x="86" y="162"/>
                    </a:lnTo>
                    <a:lnTo>
                      <a:pt x="82" y="160"/>
                    </a:lnTo>
                    <a:lnTo>
                      <a:pt x="76" y="160"/>
                    </a:lnTo>
                    <a:lnTo>
                      <a:pt x="74" y="164"/>
                    </a:lnTo>
                    <a:lnTo>
                      <a:pt x="76" y="166"/>
                    </a:lnTo>
                    <a:lnTo>
                      <a:pt x="82" y="166"/>
                    </a:lnTo>
                    <a:lnTo>
                      <a:pt x="86" y="168"/>
                    </a:lnTo>
                    <a:lnTo>
                      <a:pt x="88" y="170"/>
                    </a:lnTo>
                    <a:lnTo>
                      <a:pt x="90" y="170"/>
                    </a:lnTo>
                    <a:lnTo>
                      <a:pt x="90" y="170"/>
                    </a:lnTo>
                    <a:lnTo>
                      <a:pt x="94" y="174"/>
                    </a:lnTo>
                    <a:lnTo>
                      <a:pt x="96" y="178"/>
                    </a:lnTo>
                    <a:lnTo>
                      <a:pt x="100" y="180"/>
                    </a:lnTo>
                    <a:lnTo>
                      <a:pt x="102" y="184"/>
                    </a:lnTo>
                    <a:lnTo>
                      <a:pt x="106" y="188"/>
                    </a:lnTo>
                    <a:lnTo>
                      <a:pt x="106" y="192"/>
                    </a:lnTo>
                    <a:lnTo>
                      <a:pt x="106" y="192"/>
                    </a:lnTo>
                    <a:lnTo>
                      <a:pt x="198" y="192"/>
                    </a:lnTo>
                    <a:lnTo>
                      <a:pt x="204" y="188"/>
                    </a:lnTo>
                    <a:lnTo>
                      <a:pt x="202" y="180"/>
                    </a:lnTo>
                    <a:lnTo>
                      <a:pt x="202" y="170"/>
                    </a:lnTo>
                    <a:lnTo>
                      <a:pt x="200" y="170"/>
                    </a:lnTo>
                    <a:lnTo>
                      <a:pt x="198" y="166"/>
                    </a:lnTo>
                    <a:lnTo>
                      <a:pt x="196" y="162"/>
                    </a:lnTo>
                    <a:lnTo>
                      <a:pt x="198" y="151"/>
                    </a:lnTo>
                    <a:lnTo>
                      <a:pt x="194" y="147"/>
                    </a:lnTo>
                    <a:lnTo>
                      <a:pt x="192" y="139"/>
                    </a:lnTo>
                    <a:lnTo>
                      <a:pt x="198" y="139"/>
                    </a:lnTo>
                    <a:lnTo>
                      <a:pt x="202" y="143"/>
                    </a:lnTo>
                    <a:lnTo>
                      <a:pt x="204" y="143"/>
                    </a:lnTo>
                    <a:lnTo>
                      <a:pt x="206" y="145"/>
                    </a:lnTo>
                    <a:lnTo>
                      <a:pt x="213" y="143"/>
                    </a:lnTo>
                    <a:lnTo>
                      <a:pt x="215" y="147"/>
                    </a:lnTo>
                    <a:lnTo>
                      <a:pt x="221" y="149"/>
                    </a:lnTo>
                    <a:lnTo>
                      <a:pt x="225" y="149"/>
                    </a:lnTo>
                    <a:lnTo>
                      <a:pt x="227" y="145"/>
                    </a:lnTo>
                    <a:lnTo>
                      <a:pt x="231" y="143"/>
                    </a:lnTo>
                    <a:lnTo>
                      <a:pt x="235" y="139"/>
                    </a:lnTo>
                    <a:lnTo>
                      <a:pt x="235" y="139"/>
                    </a:lnTo>
                    <a:lnTo>
                      <a:pt x="235" y="94"/>
                    </a:lnTo>
                    <a:lnTo>
                      <a:pt x="229" y="84"/>
                    </a:lnTo>
                    <a:lnTo>
                      <a:pt x="225" y="80"/>
                    </a:lnTo>
                    <a:lnTo>
                      <a:pt x="217" y="78"/>
                    </a:lnTo>
                    <a:lnTo>
                      <a:pt x="223" y="74"/>
                    </a:lnTo>
                    <a:lnTo>
                      <a:pt x="223" y="72"/>
                    </a:lnTo>
                    <a:lnTo>
                      <a:pt x="223" y="70"/>
                    </a:lnTo>
                    <a:lnTo>
                      <a:pt x="219" y="65"/>
                    </a:lnTo>
                    <a:lnTo>
                      <a:pt x="219" y="59"/>
                    </a:lnTo>
                    <a:lnTo>
                      <a:pt x="196" y="47"/>
                    </a:lnTo>
                    <a:lnTo>
                      <a:pt x="192" y="41"/>
                    </a:lnTo>
                    <a:lnTo>
                      <a:pt x="190" y="33"/>
                    </a:lnTo>
                    <a:lnTo>
                      <a:pt x="184" y="37"/>
                    </a:lnTo>
                    <a:lnTo>
                      <a:pt x="172" y="49"/>
                    </a:lnTo>
                    <a:lnTo>
                      <a:pt x="170" y="51"/>
                    </a:lnTo>
                    <a:lnTo>
                      <a:pt x="159" y="51"/>
                    </a:lnTo>
                    <a:lnTo>
                      <a:pt x="145" y="53"/>
                    </a:lnTo>
                    <a:lnTo>
                      <a:pt x="133" y="51"/>
                    </a:lnTo>
                    <a:lnTo>
                      <a:pt x="125" y="51"/>
                    </a:lnTo>
                    <a:lnTo>
                      <a:pt x="121" y="49"/>
                    </a:lnTo>
                    <a:lnTo>
                      <a:pt x="119" y="45"/>
                    </a:lnTo>
                    <a:lnTo>
                      <a:pt x="117" y="45"/>
                    </a:lnTo>
                    <a:lnTo>
                      <a:pt x="112" y="41"/>
                    </a:lnTo>
                    <a:lnTo>
                      <a:pt x="112" y="37"/>
                    </a:lnTo>
                    <a:lnTo>
                      <a:pt x="110" y="33"/>
                    </a:lnTo>
                    <a:lnTo>
                      <a:pt x="108" y="25"/>
                    </a:lnTo>
                    <a:lnTo>
                      <a:pt x="110" y="18"/>
                    </a:lnTo>
                    <a:lnTo>
                      <a:pt x="110" y="12"/>
                    </a:lnTo>
                    <a:lnTo>
                      <a:pt x="110" y="8"/>
                    </a:lnTo>
                    <a:lnTo>
                      <a:pt x="108" y="4"/>
                    </a:lnTo>
                    <a:lnTo>
                      <a:pt x="104" y="2"/>
                    </a:lnTo>
                    <a:lnTo>
                      <a:pt x="96" y="2"/>
                    </a:lnTo>
                    <a:lnTo>
                      <a:pt x="88" y="0"/>
                    </a:lnTo>
                    <a:lnTo>
                      <a:pt x="82"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6" name="Freeform 487"/>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7" name="Freeform 488"/>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8" name="Freeform 489"/>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9" name="Freeform 490"/>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0" name="Freeform 491"/>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1" name="Freeform 492"/>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2" name="Freeform 493"/>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3" name="Freeform 494"/>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4" name="Freeform 495"/>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5" name="Freeform 496"/>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6" name="Freeform 497"/>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7" name="Freeform 498"/>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8" name="Freeform 499"/>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9" name="Freeform 500"/>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1" name="Freeform 502"/>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2" name="Freeform 503"/>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3" name="Freeform 504"/>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4" name="Freeform 505"/>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6" name="Freeform 507"/>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7" name="Freeform 508"/>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8" name="Freeform 509"/>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9" name="Freeform 510"/>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0" name="Freeform 511"/>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1" name="Freeform 512"/>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2" name="Freeform 513"/>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3" name="Freeform 514"/>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4" name="Freeform 515"/>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5" name="Freeform 516"/>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6" name="Freeform 517"/>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7" name="Freeform 518"/>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8" name="Freeform 519"/>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9" name="Freeform 520"/>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0" name="Freeform 521"/>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1" name="Freeform 522"/>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2" name="Freeform 523"/>
              <p:cNvSpPr>
                <a:spLocks/>
              </p:cNvSpPr>
              <p:nvPr/>
            </p:nvSpPr>
            <p:spPr bwMode="auto">
              <a:xfrm>
                <a:off x="5117" y="2894"/>
                <a:ext cx="245" cy="303"/>
              </a:xfrm>
              <a:custGeom>
                <a:avLst/>
                <a:gdLst>
                  <a:gd name="T0" fmla="*/ 96 w 245"/>
                  <a:gd name="T1" fmla="*/ 12 h 303"/>
                  <a:gd name="T2" fmla="*/ 77 w 245"/>
                  <a:gd name="T3" fmla="*/ 6 h 303"/>
                  <a:gd name="T4" fmla="*/ 71 w 245"/>
                  <a:gd name="T5" fmla="*/ 25 h 303"/>
                  <a:gd name="T6" fmla="*/ 79 w 245"/>
                  <a:gd name="T7" fmla="*/ 51 h 303"/>
                  <a:gd name="T8" fmla="*/ 41 w 245"/>
                  <a:gd name="T9" fmla="*/ 57 h 303"/>
                  <a:gd name="T10" fmla="*/ 28 w 245"/>
                  <a:gd name="T11" fmla="*/ 90 h 303"/>
                  <a:gd name="T12" fmla="*/ 18 w 245"/>
                  <a:gd name="T13" fmla="*/ 110 h 303"/>
                  <a:gd name="T14" fmla="*/ 6 w 245"/>
                  <a:gd name="T15" fmla="*/ 106 h 303"/>
                  <a:gd name="T16" fmla="*/ 4 w 245"/>
                  <a:gd name="T17" fmla="*/ 117 h 303"/>
                  <a:gd name="T18" fmla="*/ 14 w 245"/>
                  <a:gd name="T19" fmla="*/ 133 h 303"/>
                  <a:gd name="T20" fmla="*/ 16 w 245"/>
                  <a:gd name="T21" fmla="*/ 137 h 303"/>
                  <a:gd name="T22" fmla="*/ 14 w 245"/>
                  <a:gd name="T23" fmla="*/ 170 h 303"/>
                  <a:gd name="T24" fmla="*/ 14 w 245"/>
                  <a:gd name="T25" fmla="*/ 184 h 303"/>
                  <a:gd name="T26" fmla="*/ 12 w 245"/>
                  <a:gd name="T27" fmla="*/ 200 h 303"/>
                  <a:gd name="T28" fmla="*/ 20 w 245"/>
                  <a:gd name="T29" fmla="*/ 211 h 303"/>
                  <a:gd name="T30" fmla="*/ 12 w 245"/>
                  <a:gd name="T31" fmla="*/ 213 h 303"/>
                  <a:gd name="T32" fmla="*/ 2 w 245"/>
                  <a:gd name="T33" fmla="*/ 211 h 303"/>
                  <a:gd name="T34" fmla="*/ 8 w 245"/>
                  <a:gd name="T35" fmla="*/ 217 h 303"/>
                  <a:gd name="T36" fmla="*/ 20 w 245"/>
                  <a:gd name="T37" fmla="*/ 223 h 303"/>
                  <a:gd name="T38" fmla="*/ 37 w 245"/>
                  <a:gd name="T39" fmla="*/ 237 h 303"/>
                  <a:gd name="T40" fmla="*/ 51 w 245"/>
                  <a:gd name="T41" fmla="*/ 249 h 303"/>
                  <a:gd name="T42" fmla="*/ 69 w 245"/>
                  <a:gd name="T43" fmla="*/ 249 h 303"/>
                  <a:gd name="T44" fmla="*/ 79 w 245"/>
                  <a:gd name="T45" fmla="*/ 264 h 303"/>
                  <a:gd name="T46" fmla="*/ 77 w 245"/>
                  <a:gd name="T47" fmla="*/ 288 h 303"/>
                  <a:gd name="T48" fmla="*/ 84 w 245"/>
                  <a:gd name="T49" fmla="*/ 301 h 303"/>
                  <a:gd name="T50" fmla="*/ 81 w 245"/>
                  <a:gd name="T51" fmla="*/ 292 h 303"/>
                  <a:gd name="T52" fmla="*/ 84 w 245"/>
                  <a:gd name="T53" fmla="*/ 288 h 303"/>
                  <a:gd name="T54" fmla="*/ 92 w 245"/>
                  <a:gd name="T55" fmla="*/ 282 h 303"/>
                  <a:gd name="T56" fmla="*/ 84 w 245"/>
                  <a:gd name="T57" fmla="*/ 270 h 303"/>
                  <a:gd name="T58" fmla="*/ 98 w 245"/>
                  <a:gd name="T59" fmla="*/ 274 h 303"/>
                  <a:gd name="T60" fmla="*/ 102 w 245"/>
                  <a:gd name="T61" fmla="*/ 284 h 303"/>
                  <a:gd name="T62" fmla="*/ 114 w 245"/>
                  <a:gd name="T63" fmla="*/ 290 h 303"/>
                  <a:gd name="T64" fmla="*/ 145 w 245"/>
                  <a:gd name="T65" fmla="*/ 294 h 303"/>
                  <a:gd name="T66" fmla="*/ 151 w 245"/>
                  <a:gd name="T67" fmla="*/ 286 h 303"/>
                  <a:gd name="T68" fmla="*/ 155 w 245"/>
                  <a:gd name="T69" fmla="*/ 280 h 303"/>
                  <a:gd name="T70" fmla="*/ 165 w 245"/>
                  <a:gd name="T71" fmla="*/ 286 h 303"/>
                  <a:gd name="T72" fmla="*/ 171 w 245"/>
                  <a:gd name="T73" fmla="*/ 301 h 303"/>
                  <a:gd name="T74" fmla="*/ 184 w 245"/>
                  <a:gd name="T75" fmla="*/ 297 h 303"/>
                  <a:gd name="T76" fmla="*/ 204 w 245"/>
                  <a:gd name="T77" fmla="*/ 272 h 303"/>
                  <a:gd name="T78" fmla="*/ 216 w 245"/>
                  <a:gd name="T79" fmla="*/ 258 h 303"/>
                  <a:gd name="T80" fmla="*/ 220 w 245"/>
                  <a:gd name="T81" fmla="*/ 241 h 303"/>
                  <a:gd name="T82" fmla="*/ 204 w 245"/>
                  <a:gd name="T83" fmla="*/ 229 h 303"/>
                  <a:gd name="T84" fmla="*/ 190 w 245"/>
                  <a:gd name="T85" fmla="*/ 219 h 303"/>
                  <a:gd name="T86" fmla="*/ 200 w 245"/>
                  <a:gd name="T87" fmla="*/ 190 h 303"/>
                  <a:gd name="T88" fmla="*/ 239 w 245"/>
                  <a:gd name="T89" fmla="*/ 172 h 303"/>
                  <a:gd name="T90" fmla="*/ 243 w 245"/>
                  <a:gd name="T91" fmla="*/ 92 h 303"/>
                  <a:gd name="T92" fmla="*/ 229 w 245"/>
                  <a:gd name="T93" fmla="*/ 84 h 303"/>
                  <a:gd name="T94" fmla="*/ 225 w 245"/>
                  <a:gd name="T95" fmla="*/ 88 h 303"/>
                  <a:gd name="T96" fmla="*/ 214 w 245"/>
                  <a:gd name="T97" fmla="*/ 72 h 303"/>
                  <a:gd name="T98" fmla="*/ 198 w 245"/>
                  <a:gd name="T99" fmla="*/ 72 h 303"/>
                  <a:gd name="T100" fmla="*/ 210 w 245"/>
                  <a:gd name="T101" fmla="*/ 33 h 303"/>
                  <a:gd name="T102" fmla="*/ 196 w 245"/>
                  <a:gd name="T103" fmla="*/ 25 h 303"/>
                  <a:gd name="T104" fmla="*/ 147 w 245"/>
                  <a:gd name="T105" fmla="*/ 6 h 303"/>
                  <a:gd name="T106" fmla="*/ 110 w 245"/>
                  <a:gd name="T107"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303">
                    <a:moveTo>
                      <a:pt x="110" y="2"/>
                    </a:moveTo>
                    <a:lnTo>
                      <a:pt x="106" y="6"/>
                    </a:lnTo>
                    <a:lnTo>
                      <a:pt x="102" y="8"/>
                    </a:lnTo>
                    <a:lnTo>
                      <a:pt x="100" y="12"/>
                    </a:lnTo>
                    <a:lnTo>
                      <a:pt x="96" y="12"/>
                    </a:lnTo>
                    <a:lnTo>
                      <a:pt x="90" y="10"/>
                    </a:lnTo>
                    <a:lnTo>
                      <a:pt x="88" y="6"/>
                    </a:lnTo>
                    <a:lnTo>
                      <a:pt x="81" y="8"/>
                    </a:lnTo>
                    <a:lnTo>
                      <a:pt x="79" y="6"/>
                    </a:lnTo>
                    <a:lnTo>
                      <a:pt x="77" y="6"/>
                    </a:lnTo>
                    <a:lnTo>
                      <a:pt x="73" y="2"/>
                    </a:lnTo>
                    <a:lnTo>
                      <a:pt x="67" y="2"/>
                    </a:lnTo>
                    <a:lnTo>
                      <a:pt x="69" y="10"/>
                    </a:lnTo>
                    <a:lnTo>
                      <a:pt x="73" y="14"/>
                    </a:lnTo>
                    <a:lnTo>
                      <a:pt x="71" y="25"/>
                    </a:lnTo>
                    <a:lnTo>
                      <a:pt x="73" y="29"/>
                    </a:lnTo>
                    <a:lnTo>
                      <a:pt x="75" y="33"/>
                    </a:lnTo>
                    <a:lnTo>
                      <a:pt x="77" y="33"/>
                    </a:lnTo>
                    <a:lnTo>
                      <a:pt x="77" y="43"/>
                    </a:lnTo>
                    <a:lnTo>
                      <a:pt x="79" y="51"/>
                    </a:lnTo>
                    <a:lnTo>
                      <a:pt x="69" y="57"/>
                    </a:lnTo>
                    <a:lnTo>
                      <a:pt x="63" y="55"/>
                    </a:lnTo>
                    <a:lnTo>
                      <a:pt x="61" y="57"/>
                    </a:lnTo>
                    <a:lnTo>
                      <a:pt x="61" y="61"/>
                    </a:lnTo>
                    <a:lnTo>
                      <a:pt x="41" y="57"/>
                    </a:lnTo>
                    <a:lnTo>
                      <a:pt x="37" y="61"/>
                    </a:lnTo>
                    <a:lnTo>
                      <a:pt x="39" y="68"/>
                    </a:lnTo>
                    <a:lnTo>
                      <a:pt x="32" y="80"/>
                    </a:lnTo>
                    <a:lnTo>
                      <a:pt x="30" y="88"/>
                    </a:lnTo>
                    <a:lnTo>
                      <a:pt x="28" y="90"/>
                    </a:lnTo>
                    <a:lnTo>
                      <a:pt x="22" y="92"/>
                    </a:lnTo>
                    <a:lnTo>
                      <a:pt x="18" y="106"/>
                    </a:lnTo>
                    <a:lnTo>
                      <a:pt x="16" y="106"/>
                    </a:lnTo>
                    <a:lnTo>
                      <a:pt x="16" y="108"/>
                    </a:lnTo>
                    <a:lnTo>
                      <a:pt x="18" y="110"/>
                    </a:lnTo>
                    <a:lnTo>
                      <a:pt x="14" y="112"/>
                    </a:lnTo>
                    <a:lnTo>
                      <a:pt x="10" y="110"/>
                    </a:lnTo>
                    <a:lnTo>
                      <a:pt x="8" y="108"/>
                    </a:lnTo>
                    <a:lnTo>
                      <a:pt x="8" y="108"/>
                    </a:lnTo>
                    <a:lnTo>
                      <a:pt x="6" y="106"/>
                    </a:lnTo>
                    <a:lnTo>
                      <a:pt x="4" y="104"/>
                    </a:lnTo>
                    <a:lnTo>
                      <a:pt x="4" y="106"/>
                    </a:lnTo>
                    <a:lnTo>
                      <a:pt x="4" y="110"/>
                    </a:lnTo>
                    <a:lnTo>
                      <a:pt x="4" y="115"/>
                    </a:lnTo>
                    <a:lnTo>
                      <a:pt x="4" y="117"/>
                    </a:lnTo>
                    <a:lnTo>
                      <a:pt x="6" y="119"/>
                    </a:lnTo>
                    <a:lnTo>
                      <a:pt x="8" y="123"/>
                    </a:lnTo>
                    <a:lnTo>
                      <a:pt x="10" y="127"/>
                    </a:lnTo>
                    <a:lnTo>
                      <a:pt x="12" y="131"/>
                    </a:lnTo>
                    <a:lnTo>
                      <a:pt x="14" y="133"/>
                    </a:lnTo>
                    <a:lnTo>
                      <a:pt x="18" y="131"/>
                    </a:lnTo>
                    <a:lnTo>
                      <a:pt x="20" y="131"/>
                    </a:lnTo>
                    <a:lnTo>
                      <a:pt x="20" y="135"/>
                    </a:lnTo>
                    <a:lnTo>
                      <a:pt x="18" y="137"/>
                    </a:lnTo>
                    <a:lnTo>
                      <a:pt x="16" y="137"/>
                    </a:lnTo>
                    <a:lnTo>
                      <a:pt x="14" y="137"/>
                    </a:lnTo>
                    <a:lnTo>
                      <a:pt x="14" y="143"/>
                    </a:lnTo>
                    <a:lnTo>
                      <a:pt x="16" y="151"/>
                    </a:lnTo>
                    <a:lnTo>
                      <a:pt x="14" y="162"/>
                    </a:lnTo>
                    <a:lnTo>
                      <a:pt x="14" y="170"/>
                    </a:lnTo>
                    <a:lnTo>
                      <a:pt x="14" y="174"/>
                    </a:lnTo>
                    <a:lnTo>
                      <a:pt x="12" y="178"/>
                    </a:lnTo>
                    <a:lnTo>
                      <a:pt x="14" y="180"/>
                    </a:lnTo>
                    <a:lnTo>
                      <a:pt x="12" y="182"/>
                    </a:lnTo>
                    <a:lnTo>
                      <a:pt x="14" y="184"/>
                    </a:lnTo>
                    <a:lnTo>
                      <a:pt x="12" y="188"/>
                    </a:lnTo>
                    <a:lnTo>
                      <a:pt x="10" y="192"/>
                    </a:lnTo>
                    <a:lnTo>
                      <a:pt x="10" y="194"/>
                    </a:lnTo>
                    <a:lnTo>
                      <a:pt x="12" y="198"/>
                    </a:lnTo>
                    <a:lnTo>
                      <a:pt x="12" y="200"/>
                    </a:lnTo>
                    <a:lnTo>
                      <a:pt x="14" y="202"/>
                    </a:lnTo>
                    <a:lnTo>
                      <a:pt x="16" y="205"/>
                    </a:lnTo>
                    <a:lnTo>
                      <a:pt x="18" y="207"/>
                    </a:lnTo>
                    <a:lnTo>
                      <a:pt x="18" y="211"/>
                    </a:lnTo>
                    <a:lnTo>
                      <a:pt x="20" y="211"/>
                    </a:lnTo>
                    <a:lnTo>
                      <a:pt x="20" y="213"/>
                    </a:lnTo>
                    <a:lnTo>
                      <a:pt x="18" y="215"/>
                    </a:lnTo>
                    <a:lnTo>
                      <a:pt x="16" y="215"/>
                    </a:lnTo>
                    <a:lnTo>
                      <a:pt x="14" y="217"/>
                    </a:lnTo>
                    <a:lnTo>
                      <a:pt x="12" y="213"/>
                    </a:lnTo>
                    <a:lnTo>
                      <a:pt x="10" y="211"/>
                    </a:lnTo>
                    <a:lnTo>
                      <a:pt x="6" y="209"/>
                    </a:lnTo>
                    <a:lnTo>
                      <a:pt x="2" y="207"/>
                    </a:lnTo>
                    <a:lnTo>
                      <a:pt x="0" y="209"/>
                    </a:lnTo>
                    <a:lnTo>
                      <a:pt x="2" y="211"/>
                    </a:lnTo>
                    <a:lnTo>
                      <a:pt x="4" y="213"/>
                    </a:lnTo>
                    <a:lnTo>
                      <a:pt x="4" y="215"/>
                    </a:lnTo>
                    <a:lnTo>
                      <a:pt x="6" y="217"/>
                    </a:lnTo>
                    <a:lnTo>
                      <a:pt x="6" y="217"/>
                    </a:lnTo>
                    <a:lnTo>
                      <a:pt x="8" y="217"/>
                    </a:lnTo>
                    <a:lnTo>
                      <a:pt x="10" y="217"/>
                    </a:lnTo>
                    <a:lnTo>
                      <a:pt x="12" y="215"/>
                    </a:lnTo>
                    <a:lnTo>
                      <a:pt x="14" y="217"/>
                    </a:lnTo>
                    <a:lnTo>
                      <a:pt x="16" y="221"/>
                    </a:lnTo>
                    <a:lnTo>
                      <a:pt x="20" y="223"/>
                    </a:lnTo>
                    <a:lnTo>
                      <a:pt x="24" y="225"/>
                    </a:lnTo>
                    <a:lnTo>
                      <a:pt x="26" y="227"/>
                    </a:lnTo>
                    <a:lnTo>
                      <a:pt x="30" y="229"/>
                    </a:lnTo>
                    <a:lnTo>
                      <a:pt x="32" y="233"/>
                    </a:lnTo>
                    <a:lnTo>
                      <a:pt x="37" y="237"/>
                    </a:lnTo>
                    <a:lnTo>
                      <a:pt x="39" y="241"/>
                    </a:lnTo>
                    <a:lnTo>
                      <a:pt x="41" y="245"/>
                    </a:lnTo>
                    <a:lnTo>
                      <a:pt x="43" y="247"/>
                    </a:lnTo>
                    <a:lnTo>
                      <a:pt x="45" y="249"/>
                    </a:lnTo>
                    <a:lnTo>
                      <a:pt x="51" y="249"/>
                    </a:lnTo>
                    <a:lnTo>
                      <a:pt x="53" y="249"/>
                    </a:lnTo>
                    <a:lnTo>
                      <a:pt x="59" y="247"/>
                    </a:lnTo>
                    <a:lnTo>
                      <a:pt x="63" y="249"/>
                    </a:lnTo>
                    <a:lnTo>
                      <a:pt x="65" y="249"/>
                    </a:lnTo>
                    <a:lnTo>
                      <a:pt x="69" y="249"/>
                    </a:lnTo>
                    <a:lnTo>
                      <a:pt x="71" y="249"/>
                    </a:lnTo>
                    <a:lnTo>
                      <a:pt x="73" y="254"/>
                    </a:lnTo>
                    <a:lnTo>
                      <a:pt x="75" y="258"/>
                    </a:lnTo>
                    <a:lnTo>
                      <a:pt x="77" y="262"/>
                    </a:lnTo>
                    <a:lnTo>
                      <a:pt x="79" y="264"/>
                    </a:lnTo>
                    <a:lnTo>
                      <a:pt x="79" y="274"/>
                    </a:lnTo>
                    <a:lnTo>
                      <a:pt x="79" y="280"/>
                    </a:lnTo>
                    <a:lnTo>
                      <a:pt x="77" y="284"/>
                    </a:lnTo>
                    <a:lnTo>
                      <a:pt x="77" y="284"/>
                    </a:lnTo>
                    <a:lnTo>
                      <a:pt x="77" y="288"/>
                    </a:lnTo>
                    <a:lnTo>
                      <a:pt x="77" y="294"/>
                    </a:lnTo>
                    <a:lnTo>
                      <a:pt x="77" y="303"/>
                    </a:lnTo>
                    <a:lnTo>
                      <a:pt x="77" y="303"/>
                    </a:lnTo>
                    <a:lnTo>
                      <a:pt x="84" y="303"/>
                    </a:lnTo>
                    <a:lnTo>
                      <a:pt x="84" y="301"/>
                    </a:lnTo>
                    <a:lnTo>
                      <a:pt x="84" y="299"/>
                    </a:lnTo>
                    <a:lnTo>
                      <a:pt x="84" y="297"/>
                    </a:lnTo>
                    <a:lnTo>
                      <a:pt x="84" y="294"/>
                    </a:lnTo>
                    <a:lnTo>
                      <a:pt x="84" y="292"/>
                    </a:lnTo>
                    <a:lnTo>
                      <a:pt x="81" y="292"/>
                    </a:lnTo>
                    <a:lnTo>
                      <a:pt x="79" y="292"/>
                    </a:lnTo>
                    <a:lnTo>
                      <a:pt x="79" y="284"/>
                    </a:lnTo>
                    <a:lnTo>
                      <a:pt x="81" y="286"/>
                    </a:lnTo>
                    <a:lnTo>
                      <a:pt x="81" y="286"/>
                    </a:lnTo>
                    <a:lnTo>
                      <a:pt x="84" y="288"/>
                    </a:lnTo>
                    <a:lnTo>
                      <a:pt x="86" y="286"/>
                    </a:lnTo>
                    <a:lnTo>
                      <a:pt x="88" y="284"/>
                    </a:lnTo>
                    <a:lnTo>
                      <a:pt x="88" y="284"/>
                    </a:lnTo>
                    <a:lnTo>
                      <a:pt x="88" y="284"/>
                    </a:lnTo>
                    <a:lnTo>
                      <a:pt x="92" y="282"/>
                    </a:lnTo>
                    <a:lnTo>
                      <a:pt x="94" y="278"/>
                    </a:lnTo>
                    <a:lnTo>
                      <a:pt x="92" y="278"/>
                    </a:lnTo>
                    <a:lnTo>
                      <a:pt x="90" y="278"/>
                    </a:lnTo>
                    <a:lnTo>
                      <a:pt x="86" y="272"/>
                    </a:lnTo>
                    <a:lnTo>
                      <a:pt x="84" y="270"/>
                    </a:lnTo>
                    <a:lnTo>
                      <a:pt x="86" y="268"/>
                    </a:lnTo>
                    <a:lnTo>
                      <a:pt x="88" y="270"/>
                    </a:lnTo>
                    <a:lnTo>
                      <a:pt x="92" y="270"/>
                    </a:lnTo>
                    <a:lnTo>
                      <a:pt x="96" y="272"/>
                    </a:lnTo>
                    <a:lnTo>
                      <a:pt x="98" y="274"/>
                    </a:lnTo>
                    <a:lnTo>
                      <a:pt x="102" y="278"/>
                    </a:lnTo>
                    <a:lnTo>
                      <a:pt x="102" y="280"/>
                    </a:lnTo>
                    <a:lnTo>
                      <a:pt x="102" y="282"/>
                    </a:lnTo>
                    <a:lnTo>
                      <a:pt x="102" y="284"/>
                    </a:lnTo>
                    <a:lnTo>
                      <a:pt x="102" y="284"/>
                    </a:lnTo>
                    <a:lnTo>
                      <a:pt x="102" y="288"/>
                    </a:lnTo>
                    <a:lnTo>
                      <a:pt x="102" y="288"/>
                    </a:lnTo>
                    <a:lnTo>
                      <a:pt x="106" y="290"/>
                    </a:lnTo>
                    <a:lnTo>
                      <a:pt x="108" y="290"/>
                    </a:lnTo>
                    <a:lnTo>
                      <a:pt x="114" y="290"/>
                    </a:lnTo>
                    <a:lnTo>
                      <a:pt x="122" y="294"/>
                    </a:lnTo>
                    <a:lnTo>
                      <a:pt x="133" y="294"/>
                    </a:lnTo>
                    <a:lnTo>
                      <a:pt x="139" y="297"/>
                    </a:lnTo>
                    <a:lnTo>
                      <a:pt x="145" y="294"/>
                    </a:lnTo>
                    <a:lnTo>
                      <a:pt x="145" y="294"/>
                    </a:lnTo>
                    <a:lnTo>
                      <a:pt x="147" y="292"/>
                    </a:lnTo>
                    <a:lnTo>
                      <a:pt x="147" y="288"/>
                    </a:lnTo>
                    <a:lnTo>
                      <a:pt x="149" y="286"/>
                    </a:lnTo>
                    <a:lnTo>
                      <a:pt x="151" y="286"/>
                    </a:lnTo>
                    <a:lnTo>
                      <a:pt x="151" y="286"/>
                    </a:lnTo>
                    <a:lnTo>
                      <a:pt x="153" y="288"/>
                    </a:lnTo>
                    <a:lnTo>
                      <a:pt x="155" y="286"/>
                    </a:lnTo>
                    <a:lnTo>
                      <a:pt x="155" y="284"/>
                    </a:lnTo>
                    <a:lnTo>
                      <a:pt x="155" y="282"/>
                    </a:lnTo>
                    <a:lnTo>
                      <a:pt x="155" y="280"/>
                    </a:lnTo>
                    <a:lnTo>
                      <a:pt x="157" y="280"/>
                    </a:lnTo>
                    <a:lnTo>
                      <a:pt x="161" y="280"/>
                    </a:lnTo>
                    <a:lnTo>
                      <a:pt x="163" y="280"/>
                    </a:lnTo>
                    <a:lnTo>
                      <a:pt x="165" y="282"/>
                    </a:lnTo>
                    <a:lnTo>
                      <a:pt x="165" y="286"/>
                    </a:lnTo>
                    <a:lnTo>
                      <a:pt x="165" y="288"/>
                    </a:lnTo>
                    <a:lnTo>
                      <a:pt x="167" y="292"/>
                    </a:lnTo>
                    <a:lnTo>
                      <a:pt x="167" y="294"/>
                    </a:lnTo>
                    <a:lnTo>
                      <a:pt x="169" y="297"/>
                    </a:lnTo>
                    <a:lnTo>
                      <a:pt x="171" y="301"/>
                    </a:lnTo>
                    <a:lnTo>
                      <a:pt x="173" y="303"/>
                    </a:lnTo>
                    <a:lnTo>
                      <a:pt x="182" y="303"/>
                    </a:lnTo>
                    <a:lnTo>
                      <a:pt x="180" y="301"/>
                    </a:lnTo>
                    <a:lnTo>
                      <a:pt x="180" y="292"/>
                    </a:lnTo>
                    <a:lnTo>
                      <a:pt x="184" y="297"/>
                    </a:lnTo>
                    <a:lnTo>
                      <a:pt x="184" y="297"/>
                    </a:lnTo>
                    <a:lnTo>
                      <a:pt x="188" y="294"/>
                    </a:lnTo>
                    <a:lnTo>
                      <a:pt x="190" y="288"/>
                    </a:lnTo>
                    <a:lnTo>
                      <a:pt x="198" y="284"/>
                    </a:lnTo>
                    <a:lnTo>
                      <a:pt x="204" y="272"/>
                    </a:lnTo>
                    <a:lnTo>
                      <a:pt x="206" y="270"/>
                    </a:lnTo>
                    <a:lnTo>
                      <a:pt x="210" y="270"/>
                    </a:lnTo>
                    <a:lnTo>
                      <a:pt x="212" y="270"/>
                    </a:lnTo>
                    <a:lnTo>
                      <a:pt x="214" y="260"/>
                    </a:lnTo>
                    <a:lnTo>
                      <a:pt x="216" y="258"/>
                    </a:lnTo>
                    <a:lnTo>
                      <a:pt x="216" y="252"/>
                    </a:lnTo>
                    <a:lnTo>
                      <a:pt x="220" y="249"/>
                    </a:lnTo>
                    <a:lnTo>
                      <a:pt x="225" y="247"/>
                    </a:lnTo>
                    <a:lnTo>
                      <a:pt x="225" y="243"/>
                    </a:lnTo>
                    <a:lnTo>
                      <a:pt x="220" y="241"/>
                    </a:lnTo>
                    <a:lnTo>
                      <a:pt x="214" y="243"/>
                    </a:lnTo>
                    <a:lnTo>
                      <a:pt x="210" y="243"/>
                    </a:lnTo>
                    <a:lnTo>
                      <a:pt x="204" y="241"/>
                    </a:lnTo>
                    <a:lnTo>
                      <a:pt x="202" y="235"/>
                    </a:lnTo>
                    <a:lnTo>
                      <a:pt x="204" y="229"/>
                    </a:lnTo>
                    <a:lnTo>
                      <a:pt x="200" y="227"/>
                    </a:lnTo>
                    <a:lnTo>
                      <a:pt x="198" y="225"/>
                    </a:lnTo>
                    <a:lnTo>
                      <a:pt x="194" y="223"/>
                    </a:lnTo>
                    <a:lnTo>
                      <a:pt x="190" y="223"/>
                    </a:lnTo>
                    <a:lnTo>
                      <a:pt x="190" y="219"/>
                    </a:lnTo>
                    <a:lnTo>
                      <a:pt x="192" y="215"/>
                    </a:lnTo>
                    <a:lnTo>
                      <a:pt x="192" y="211"/>
                    </a:lnTo>
                    <a:lnTo>
                      <a:pt x="190" y="207"/>
                    </a:lnTo>
                    <a:lnTo>
                      <a:pt x="194" y="190"/>
                    </a:lnTo>
                    <a:lnTo>
                      <a:pt x="200" y="190"/>
                    </a:lnTo>
                    <a:lnTo>
                      <a:pt x="212" y="184"/>
                    </a:lnTo>
                    <a:lnTo>
                      <a:pt x="218" y="184"/>
                    </a:lnTo>
                    <a:lnTo>
                      <a:pt x="220" y="182"/>
                    </a:lnTo>
                    <a:lnTo>
                      <a:pt x="237" y="178"/>
                    </a:lnTo>
                    <a:lnTo>
                      <a:pt x="239" y="172"/>
                    </a:lnTo>
                    <a:lnTo>
                      <a:pt x="243" y="170"/>
                    </a:lnTo>
                    <a:lnTo>
                      <a:pt x="243" y="164"/>
                    </a:lnTo>
                    <a:lnTo>
                      <a:pt x="245" y="164"/>
                    </a:lnTo>
                    <a:lnTo>
                      <a:pt x="245" y="94"/>
                    </a:lnTo>
                    <a:lnTo>
                      <a:pt x="243" y="92"/>
                    </a:lnTo>
                    <a:lnTo>
                      <a:pt x="239" y="86"/>
                    </a:lnTo>
                    <a:lnTo>
                      <a:pt x="235" y="84"/>
                    </a:lnTo>
                    <a:lnTo>
                      <a:pt x="233" y="82"/>
                    </a:lnTo>
                    <a:lnTo>
                      <a:pt x="227" y="84"/>
                    </a:lnTo>
                    <a:lnTo>
                      <a:pt x="229" y="84"/>
                    </a:lnTo>
                    <a:lnTo>
                      <a:pt x="229" y="88"/>
                    </a:lnTo>
                    <a:lnTo>
                      <a:pt x="229" y="88"/>
                    </a:lnTo>
                    <a:lnTo>
                      <a:pt x="227" y="90"/>
                    </a:lnTo>
                    <a:lnTo>
                      <a:pt x="227" y="88"/>
                    </a:lnTo>
                    <a:lnTo>
                      <a:pt x="225" y="88"/>
                    </a:lnTo>
                    <a:lnTo>
                      <a:pt x="225" y="86"/>
                    </a:lnTo>
                    <a:lnTo>
                      <a:pt x="222" y="82"/>
                    </a:lnTo>
                    <a:lnTo>
                      <a:pt x="220" y="80"/>
                    </a:lnTo>
                    <a:lnTo>
                      <a:pt x="220" y="76"/>
                    </a:lnTo>
                    <a:lnTo>
                      <a:pt x="214" y="72"/>
                    </a:lnTo>
                    <a:lnTo>
                      <a:pt x="208" y="78"/>
                    </a:lnTo>
                    <a:lnTo>
                      <a:pt x="204" y="76"/>
                    </a:lnTo>
                    <a:lnTo>
                      <a:pt x="198" y="82"/>
                    </a:lnTo>
                    <a:lnTo>
                      <a:pt x="196" y="76"/>
                    </a:lnTo>
                    <a:lnTo>
                      <a:pt x="198" y="72"/>
                    </a:lnTo>
                    <a:lnTo>
                      <a:pt x="202" y="63"/>
                    </a:lnTo>
                    <a:lnTo>
                      <a:pt x="204" y="55"/>
                    </a:lnTo>
                    <a:lnTo>
                      <a:pt x="204" y="45"/>
                    </a:lnTo>
                    <a:lnTo>
                      <a:pt x="210" y="37"/>
                    </a:lnTo>
                    <a:lnTo>
                      <a:pt x="210" y="33"/>
                    </a:lnTo>
                    <a:lnTo>
                      <a:pt x="208" y="29"/>
                    </a:lnTo>
                    <a:lnTo>
                      <a:pt x="204" y="29"/>
                    </a:lnTo>
                    <a:lnTo>
                      <a:pt x="200" y="29"/>
                    </a:lnTo>
                    <a:lnTo>
                      <a:pt x="198" y="27"/>
                    </a:lnTo>
                    <a:lnTo>
                      <a:pt x="196" y="25"/>
                    </a:lnTo>
                    <a:lnTo>
                      <a:pt x="190" y="20"/>
                    </a:lnTo>
                    <a:lnTo>
                      <a:pt x="178" y="14"/>
                    </a:lnTo>
                    <a:lnTo>
                      <a:pt x="169" y="12"/>
                    </a:lnTo>
                    <a:lnTo>
                      <a:pt x="167" y="8"/>
                    </a:lnTo>
                    <a:lnTo>
                      <a:pt x="147" y="6"/>
                    </a:lnTo>
                    <a:lnTo>
                      <a:pt x="141" y="2"/>
                    </a:lnTo>
                    <a:lnTo>
                      <a:pt x="135" y="2"/>
                    </a:lnTo>
                    <a:lnTo>
                      <a:pt x="124" y="2"/>
                    </a:lnTo>
                    <a:lnTo>
                      <a:pt x="120" y="0"/>
                    </a:lnTo>
                    <a:lnTo>
                      <a:pt x="11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3" name="Freeform 524"/>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4" name="Freeform 525"/>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5" name="Freeform 526"/>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6" name="Freeform 527"/>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7" name="Freeform 528"/>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8" name="Freeform 529"/>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9" name="Freeform 530"/>
              <p:cNvSpPr>
                <a:spLocks/>
              </p:cNvSpPr>
              <p:nvPr/>
            </p:nvSpPr>
            <p:spPr bwMode="auto">
              <a:xfrm>
                <a:off x="5064" y="3019"/>
                <a:ext cx="28" cy="37"/>
              </a:xfrm>
              <a:custGeom>
                <a:avLst/>
                <a:gdLst>
                  <a:gd name="T0" fmla="*/ 14 w 28"/>
                  <a:gd name="T1" fmla="*/ 4 h 37"/>
                  <a:gd name="T2" fmla="*/ 14 w 28"/>
                  <a:gd name="T3" fmla="*/ 8 h 37"/>
                  <a:gd name="T4" fmla="*/ 10 w 28"/>
                  <a:gd name="T5" fmla="*/ 6 h 37"/>
                  <a:gd name="T6" fmla="*/ 8 w 28"/>
                  <a:gd name="T7" fmla="*/ 0 h 37"/>
                  <a:gd name="T8" fmla="*/ 6 w 28"/>
                  <a:gd name="T9" fmla="*/ 2 h 37"/>
                  <a:gd name="T10" fmla="*/ 2 w 28"/>
                  <a:gd name="T11" fmla="*/ 4 h 37"/>
                  <a:gd name="T12" fmla="*/ 0 w 28"/>
                  <a:gd name="T13" fmla="*/ 10 h 37"/>
                  <a:gd name="T14" fmla="*/ 6 w 28"/>
                  <a:gd name="T15" fmla="*/ 16 h 37"/>
                  <a:gd name="T16" fmla="*/ 6 w 28"/>
                  <a:gd name="T17" fmla="*/ 30 h 37"/>
                  <a:gd name="T18" fmla="*/ 8 w 28"/>
                  <a:gd name="T19" fmla="*/ 37 h 37"/>
                  <a:gd name="T20" fmla="*/ 10 w 28"/>
                  <a:gd name="T21" fmla="*/ 37 h 37"/>
                  <a:gd name="T22" fmla="*/ 14 w 28"/>
                  <a:gd name="T23" fmla="*/ 32 h 37"/>
                  <a:gd name="T24" fmla="*/ 24 w 28"/>
                  <a:gd name="T25" fmla="*/ 30 h 37"/>
                  <a:gd name="T26" fmla="*/ 28 w 28"/>
                  <a:gd name="T27" fmla="*/ 28 h 37"/>
                  <a:gd name="T28" fmla="*/ 28 w 28"/>
                  <a:gd name="T29" fmla="*/ 24 h 37"/>
                  <a:gd name="T30" fmla="*/ 28 w 28"/>
                  <a:gd name="T31" fmla="*/ 12 h 37"/>
                  <a:gd name="T32" fmla="*/ 24 w 28"/>
                  <a:gd name="T33" fmla="*/ 6 h 37"/>
                  <a:gd name="T34" fmla="*/ 20 w 28"/>
                  <a:gd name="T35" fmla="*/ 0 h 37"/>
                  <a:gd name="T36" fmla="*/ 14 w 28"/>
                  <a:gd name="T3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14" y="4"/>
                    </a:moveTo>
                    <a:lnTo>
                      <a:pt x="14" y="8"/>
                    </a:lnTo>
                    <a:lnTo>
                      <a:pt x="10" y="6"/>
                    </a:lnTo>
                    <a:lnTo>
                      <a:pt x="8" y="0"/>
                    </a:lnTo>
                    <a:lnTo>
                      <a:pt x="6" y="2"/>
                    </a:lnTo>
                    <a:lnTo>
                      <a:pt x="2" y="4"/>
                    </a:lnTo>
                    <a:lnTo>
                      <a:pt x="0" y="10"/>
                    </a:lnTo>
                    <a:lnTo>
                      <a:pt x="6" y="16"/>
                    </a:lnTo>
                    <a:lnTo>
                      <a:pt x="6" y="30"/>
                    </a:lnTo>
                    <a:lnTo>
                      <a:pt x="8" y="37"/>
                    </a:lnTo>
                    <a:lnTo>
                      <a:pt x="10" y="37"/>
                    </a:lnTo>
                    <a:lnTo>
                      <a:pt x="14" y="32"/>
                    </a:lnTo>
                    <a:lnTo>
                      <a:pt x="24" y="30"/>
                    </a:lnTo>
                    <a:lnTo>
                      <a:pt x="28" y="28"/>
                    </a:lnTo>
                    <a:lnTo>
                      <a:pt x="28" y="24"/>
                    </a:lnTo>
                    <a:lnTo>
                      <a:pt x="28" y="12"/>
                    </a:lnTo>
                    <a:lnTo>
                      <a:pt x="24" y="6"/>
                    </a:lnTo>
                    <a:lnTo>
                      <a:pt x="20" y="0"/>
                    </a:lnTo>
                    <a:lnTo>
                      <a:pt x="1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0" name="Rectangle 531"/>
              <p:cNvSpPr>
                <a:spLocks noChangeArrowheads="1"/>
              </p:cNvSpPr>
              <p:nvPr/>
            </p:nvSpPr>
            <p:spPr bwMode="auto">
              <a:xfrm>
                <a:off x="5043" y="2968"/>
                <a:ext cx="29" cy="34"/>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1" name="Freeform 532"/>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2" name="Freeform 533"/>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3" name="Freeform 534"/>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4" name="Freeform 535"/>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5" name="Freeform 536"/>
              <p:cNvSpPr>
                <a:spLocks/>
              </p:cNvSpPr>
              <p:nvPr/>
            </p:nvSpPr>
            <p:spPr bwMode="auto">
              <a:xfrm>
                <a:off x="4688" y="2671"/>
                <a:ext cx="294" cy="315"/>
              </a:xfrm>
              <a:custGeom>
                <a:avLst/>
                <a:gdLst>
                  <a:gd name="T0" fmla="*/ 184 w 294"/>
                  <a:gd name="T1" fmla="*/ 21 h 315"/>
                  <a:gd name="T2" fmla="*/ 165 w 294"/>
                  <a:gd name="T3" fmla="*/ 45 h 315"/>
                  <a:gd name="T4" fmla="*/ 161 w 294"/>
                  <a:gd name="T5" fmla="*/ 53 h 315"/>
                  <a:gd name="T6" fmla="*/ 147 w 294"/>
                  <a:gd name="T7" fmla="*/ 64 h 315"/>
                  <a:gd name="T8" fmla="*/ 130 w 294"/>
                  <a:gd name="T9" fmla="*/ 66 h 315"/>
                  <a:gd name="T10" fmla="*/ 106 w 294"/>
                  <a:gd name="T11" fmla="*/ 45 h 315"/>
                  <a:gd name="T12" fmla="*/ 87 w 294"/>
                  <a:gd name="T13" fmla="*/ 64 h 315"/>
                  <a:gd name="T14" fmla="*/ 77 w 294"/>
                  <a:gd name="T15" fmla="*/ 62 h 315"/>
                  <a:gd name="T16" fmla="*/ 55 w 294"/>
                  <a:gd name="T17" fmla="*/ 53 h 315"/>
                  <a:gd name="T18" fmla="*/ 40 w 294"/>
                  <a:gd name="T19" fmla="*/ 57 h 315"/>
                  <a:gd name="T20" fmla="*/ 43 w 294"/>
                  <a:gd name="T21" fmla="*/ 86 h 315"/>
                  <a:gd name="T22" fmla="*/ 36 w 294"/>
                  <a:gd name="T23" fmla="*/ 104 h 315"/>
                  <a:gd name="T24" fmla="*/ 47 w 294"/>
                  <a:gd name="T25" fmla="*/ 117 h 315"/>
                  <a:gd name="T26" fmla="*/ 59 w 294"/>
                  <a:gd name="T27" fmla="*/ 147 h 315"/>
                  <a:gd name="T28" fmla="*/ 51 w 294"/>
                  <a:gd name="T29" fmla="*/ 158 h 315"/>
                  <a:gd name="T30" fmla="*/ 38 w 294"/>
                  <a:gd name="T31" fmla="*/ 162 h 315"/>
                  <a:gd name="T32" fmla="*/ 32 w 294"/>
                  <a:gd name="T33" fmla="*/ 176 h 315"/>
                  <a:gd name="T34" fmla="*/ 22 w 294"/>
                  <a:gd name="T35" fmla="*/ 192 h 315"/>
                  <a:gd name="T36" fmla="*/ 6 w 294"/>
                  <a:gd name="T37" fmla="*/ 192 h 315"/>
                  <a:gd name="T38" fmla="*/ 6 w 294"/>
                  <a:gd name="T39" fmla="*/ 211 h 315"/>
                  <a:gd name="T40" fmla="*/ 4 w 294"/>
                  <a:gd name="T41" fmla="*/ 219 h 315"/>
                  <a:gd name="T42" fmla="*/ 0 w 294"/>
                  <a:gd name="T43" fmla="*/ 233 h 315"/>
                  <a:gd name="T44" fmla="*/ 12 w 294"/>
                  <a:gd name="T45" fmla="*/ 262 h 315"/>
                  <a:gd name="T46" fmla="*/ 43 w 294"/>
                  <a:gd name="T47" fmla="*/ 276 h 315"/>
                  <a:gd name="T48" fmla="*/ 43 w 294"/>
                  <a:gd name="T49" fmla="*/ 291 h 315"/>
                  <a:gd name="T50" fmla="*/ 57 w 294"/>
                  <a:gd name="T51" fmla="*/ 305 h 315"/>
                  <a:gd name="T52" fmla="*/ 55 w 294"/>
                  <a:gd name="T53" fmla="*/ 315 h 315"/>
                  <a:gd name="T54" fmla="*/ 255 w 294"/>
                  <a:gd name="T55" fmla="*/ 311 h 315"/>
                  <a:gd name="T56" fmla="*/ 267 w 294"/>
                  <a:gd name="T57" fmla="*/ 284 h 315"/>
                  <a:gd name="T58" fmla="*/ 249 w 294"/>
                  <a:gd name="T59" fmla="*/ 241 h 315"/>
                  <a:gd name="T60" fmla="*/ 259 w 294"/>
                  <a:gd name="T61" fmla="*/ 231 h 315"/>
                  <a:gd name="T62" fmla="*/ 271 w 294"/>
                  <a:gd name="T63" fmla="*/ 231 h 315"/>
                  <a:gd name="T64" fmla="*/ 286 w 294"/>
                  <a:gd name="T65" fmla="*/ 225 h 315"/>
                  <a:gd name="T66" fmla="*/ 294 w 294"/>
                  <a:gd name="T67" fmla="*/ 219 h 315"/>
                  <a:gd name="T68" fmla="*/ 288 w 294"/>
                  <a:gd name="T69" fmla="*/ 168 h 315"/>
                  <a:gd name="T70" fmla="*/ 280 w 294"/>
                  <a:gd name="T71" fmla="*/ 160 h 315"/>
                  <a:gd name="T72" fmla="*/ 261 w 294"/>
                  <a:gd name="T73" fmla="*/ 154 h 315"/>
                  <a:gd name="T74" fmla="*/ 255 w 294"/>
                  <a:gd name="T75" fmla="*/ 156 h 315"/>
                  <a:gd name="T76" fmla="*/ 243 w 294"/>
                  <a:gd name="T77" fmla="*/ 166 h 315"/>
                  <a:gd name="T78" fmla="*/ 233 w 294"/>
                  <a:gd name="T79" fmla="*/ 160 h 315"/>
                  <a:gd name="T80" fmla="*/ 220 w 294"/>
                  <a:gd name="T81" fmla="*/ 162 h 315"/>
                  <a:gd name="T82" fmla="*/ 208 w 294"/>
                  <a:gd name="T83" fmla="*/ 168 h 315"/>
                  <a:gd name="T84" fmla="*/ 194 w 294"/>
                  <a:gd name="T85" fmla="*/ 170 h 315"/>
                  <a:gd name="T86" fmla="*/ 186 w 294"/>
                  <a:gd name="T87" fmla="*/ 162 h 315"/>
                  <a:gd name="T88" fmla="*/ 198 w 294"/>
                  <a:gd name="T89" fmla="*/ 151 h 315"/>
                  <a:gd name="T90" fmla="*/ 212 w 294"/>
                  <a:gd name="T91" fmla="*/ 154 h 315"/>
                  <a:gd name="T92" fmla="*/ 231 w 294"/>
                  <a:gd name="T93" fmla="*/ 156 h 315"/>
                  <a:gd name="T94" fmla="*/ 243 w 294"/>
                  <a:gd name="T95" fmla="*/ 156 h 315"/>
                  <a:gd name="T96" fmla="*/ 243 w 294"/>
                  <a:gd name="T97" fmla="*/ 145 h 315"/>
                  <a:gd name="T98" fmla="*/ 243 w 294"/>
                  <a:gd name="T99" fmla="*/ 135 h 315"/>
                  <a:gd name="T100" fmla="*/ 243 w 294"/>
                  <a:gd name="T101" fmla="*/ 129 h 315"/>
                  <a:gd name="T102" fmla="*/ 233 w 294"/>
                  <a:gd name="T103" fmla="*/ 125 h 315"/>
                  <a:gd name="T104" fmla="*/ 237 w 294"/>
                  <a:gd name="T105" fmla="*/ 121 h 315"/>
                  <a:gd name="T106" fmla="*/ 239 w 294"/>
                  <a:gd name="T107" fmla="*/ 111 h 315"/>
                  <a:gd name="T108" fmla="*/ 249 w 294"/>
                  <a:gd name="T109" fmla="*/ 96 h 315"/>
                  <a:gd name="T110" fmla="*/ 239 w 294"/>
                  <a:gd name="T111" fmla="*/ 80 h 315"/>
                  <a:gd name="T112" fmla="*/ 226 w 294"/>
                  <a:gd name="T113" fmla="*/ 59 h 315"/>
                  <a:gd name="T114" fmla="*/ 206 w 294"/>
                  <a:gd name="T115" fmla="*/ 53 h 315"/>
                  <a:gd name="T116" fmla="*/ 198 w 294"/>
                  <a:gd name="T117" fmla="*/ 19 h 315"/>
                  <a:gd name="T118" fmla="*/ 192 w 294"/>
                  <a:gd name="T119" fmla="*/ 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 h="315">
                    <a:moveTo>
                      <a:pt x="184" y="10"/>
                    </a:moveTo>
                    <a:lnTo>
                      <a:pt x="184" y="14"/>
                    </a:lnTo>
                    <a:lnTo>
                      <a:pt x="184" y="21"/>
                    </a:lnTo>
                    <a:lnTo>
                      <a:pt x="179" y="35"/>
                    </a:lnTo>
                    <a:lnTo>
                      <a:pt x="175" y="41"/>
                    </a:lnTo>
                    <a:lnTo>
                      <a:pt x="165" y="45"/>
                    </a:lnTo>
                    <a:lnTo>
                      <a:pt x="161" y="53"/>
                    </a:lnTo>
                    <a:lnTo>
                      <a:pt x="161" y="55"/>
                    </a:lnTo>
                    <a:lnTo>
                      <a:pt x="161" y="53"/>
                    </a:lnTo>
                    <a:lnTo>
                      <a:pt x="161" y="55"/>
                    </a:lnTo>
                    <a:lnTo>
                      <a:pt x="157" y="62"/>
                    </a:lnTo>
                    <a:lnTo>
                      <a:pt x="147" y="64"/>
                    </a:lnTo>
                    <a:lnTo>
                      <a:pt x="143" y="66"/>
                    </a:lnTo>
                    <a:lnTo>
                      <a:pt x="139" y="66"/>
                    </a:lnTo>
                    <a:lnTo>
                      <a:pt x="130" y="66"/>
                    </a:lnTo>
                    <a:lnTo>
                      <a:pt x="130" y="59"/>
                    </a:lnTo>
                    <a:lnTo>
                      <a:pt x="116" y="51"/>
                    </a:lnTo>
                    <a:lnTo>
                      <a:pt x="106" y="45"/>
                    </a:lnTo>
                    <a:lnTo>
                      <a:pt x="92" y="55"/>
                    </a:lnTo>
                    <a:lnTo>
                      <a:pt x="90" y="62"/>
                    </a:lnTo>
                    <a:lnTo>
                      <a:pt x="87" y="64"/>
                    </a:lnTo>
                    <a:lnTo>
                      <a:pt x="90" y="62"/>
                    </a:lnTo>
                    <a:lnTo>
                      <a:pt x="87" y="64"/>
                    </a:lnTo>
                    <a:lnTo>
                      <a:pt x="77" y="62"/>
                    </a:lnTo>
                    <a:lnTo>
                      <a:pt x="75" y="55"/>
                    </a:lnTo>
                    <a:lnTo>
                      <a:pt x="69" y="55"/>
                    </a:lnTo>
                    <a:lnTo>
                      <a:pt x="55" y="53"/>
                    </a:lnTo>
                    <a:lnTo>
                      <a:pt x="49" y="51"/>
                    </a:lnTo>
                    <a:lnTo>
                      <a:pt x="40" y="49"/>
                    </a:lnTo>
                    <a:lnTo>
                      <a:pt x="40" y="57"/>
                    </a:lnTo>
                    <a:lnTo>
                      <a:pt x="45" y="72"/>
                    </a:lnTo>
                    <a:lnTo>
                      <a:pt x="40" y="78"/>
                    </a:lnTo>
                    <a:lnTo>
                      <a:pt x="43" y="86"/>
                    </a:lnTo>
                    <a:lnTo>
                      <a:pt x="36" y="90"/>
                    </a:lnTo>
                    <a:lnTo>
                      <a:pt x="34" y="98"/>
                    </a:lnTo>
                    <a:lnTo>
                      <a:pt x="36" y="104"/>
                    </a:lnTo>
                    <a:lnTo>
                      <a:pt x="38" y="107"/>
                    </a:lnTo>
                    <a:lnTo>
                      <a:pt x="38" y="111"/>
                    </a:lnTo>
                    <a:lnTo>
                      <a:pt x="47" y="117"/>
                    </a:lnTo>
                    <a:lnTo>
                      <a:pt x="49" y="125"/>
                    </a:lnTo>
                    <a:lnTo>
                      <a:pt x="53" y="133"/>
                    </a:lnTo>
                    <a:lnTo>
                      <a:pt x="59" y="147"/>
                    </a:lnTo>
                    <a:lnTo>
                      <a:pt x="61" y="149"/>
                    </a:lnTo>
                    <a:lnTo>
                      <a:pt x="55" y="156"/>
                    </a:lnTo>
                    <a:lnTo>
                      <a:pt x="51" y="158"/>
                    </a:lnTo>
                    <a:lnTo>
                      <a:pt x="49" y="160"/>
                    </a:lnTo>
                    <a:lnTo>
                      <a:pt x="40" y="160"/>
                    </a:lnTo>
                    <a:lnTo>
                      <a:pt x="38" y="162"/>
                    </a:lnTo>
                    <a:lnTo>
                      <a:pt x="34" y="168"/>
                    </a:lnTo>
                    <a:lnTo>
                      <a:pt x="32" y="170"/>
                    </a:lnTo>
                    <a:lnTo>
                      <a:pt x="32" y="176"/>
                    </a:lnTo>
                    <a:lnTo>
                      <a:pt x="30" y="184"/>
                    </a:lnTo>
                    <a:lnTo>
                      <a:pt x="26" y="190"/>
                    </a:lnTo>
                    <a:lnTo>
                      <a:pt x="22" y="192"/>
                    </a:lnTo>
                    <a:lnTo>
                      <a:pt x="14" y="194"/>
                    </a:lnTo>
                    <a:lnTo>
                      <a:pt x="8" y="194"/>
                    </a:lnTo>
                    <a:lnTo>
                      <a:pt x="6" y="192"/>
                    </a:lnTo>
                    <a:lnTo>
                      <a:pt x="2" y="196"/>
                    </a:lnTo>
                    <a:lnTo>
                      <a:pt x="0" y="201"/>
                    </a:lnTo>
                    <a:lnTo>
                      <a:pt x="6" y="211"/>
                    </a:lnTo>
                    <a:lnTo>
                      <a:pt x="4" y="213"/>
                    </a:lnTo>
                    <a:lnTo>
                      <a:pt x="4" y="219"/>
                    </a:lnTo>
                    <a:lnTo>
                      <a:pt x="4" y="219"/>
                    </a:lnTo>
                    <a:lnTo>
                      <a:pt x="4" y="223"/>
                    </a:lnTo>
                    <a:lnTo>
                      <a:pt x="4" y="225"/>
                    </a:lnTo>
                    <a:lnTo>
                      <a:pt x="0" y="233"/>
                    </a:lnTo>
                    <a:lnTo>
                      <a:pt x="4" y="237"/>
                    </a:lnTo>
                    <a:lnTo>
                      <a:pt x="10" y="260"/>
                    </a:lnTo>
                    <a:lnTo>
                      <a:pt x="12" y="262"/>
                    </a:lnTo>
                    <a:lnTo>
                      <a:pt x="20" y="266"/>
                    </a:lnTo>
                    <a:lnTo>
                      <a:pt x="40" y="274"/>
                    </a:lnTo>
                    <a:lnTo>
                      <a:pt x="43" y="276"/>
                    </a:lnTo>
                    <a:lnTo>
                      <a:pt x="40" y="284"/>
                    </a:lnTo>
                    <a:lnTo>
                      <a:pt x="47" y="288"/>
                    </a:lnTo>
                    <a:lnTo>
                      <a:pt x="43" y="291"/>
                    </a:lnTo>
                    <a:lnTo>
                      <a:pt x="47" y="295"/>
                    </a:lnTo>
                    <a:lnTo>
                      <a:pt x="57" y="305"/>
                    </a:lnTo>
                    <a:lnTo>
                      <a:pt x="57" y="305"/>
                    </a:lnTo>
                    <a:lnTo>
                      <a:pt x="53" y="309"/>
                    </a:lnTo>
                    <a:lnTo>
                      <a:pt x="53" y="313"/>
                    </a:lnTo>
                    <a:lnTo>
                      <a:pt x="55" y="315"/>
                    </a:lnTo>
                    <a:lnTo>
                      <a:pt x="255" y="315"/>
                    </a:lnTo>
                    <a:lnTo>
                      <a:pt x="257" y="313"/>
                    </a:lnTo>
                    <a:lnTo>
                      <a:pt x="255" y="311"/>
                    </a:lnTo>
                    <a:lnTo>
                      <a:pt x="263" y="293"/>
                    </a:lnTo>
                    <a:lnTo>
                      <a:pt x="265" y="293"/>
                    </a:lnTo>
                    <a:lnTo>
                      <a:pt x="267" y="284"/>
                    </a:lnTo>
                    <a:lnTo>
                      <a:pt x="267" y="274"/>
                    </a:lnTo>
                    <a:lnTo>
                      <a:pt x="249" y="241"/>
                    </a:lnTo>
                    <a:lnTo>
                      <a:pt x="249" y="241"/>
                    </a:lnTo>
                    <a:lnTo>
                      <a:pt x="251" y="237"/>
                    </a:lnTo>
                    <a:lnTo>
                      <a:pt x="253" y="235"/>
                    </a:lnTo>
                    <a:lnTo>
                      <a:pt x="259" y="231"/>
                    </a:lnTo>
                    <a:lnTo>
                      <a:pt x="265" y="231"/>
                    </a:lnTo>
                    <a:lnTo>
                      <a:pt x="267" y="231"/>
                    </a:lnTo>
                    <a:lnTo>
                      <a:pt x="271" y="231"/>
                    </a:lnTo>
                    <a:lnTo>
                      <a:pt x="275" y="229"/>
                    </a:lnTo>
                    <a:lnTo>
                      <a:pt x="280" y="229"/>
                    </a:lnTo>
                    <a:lnTo>
                      <a:pt x="286" y="225"/>
                    </a:lnTo>
                    <a:lnTo>
                      <a:pt x="288" y="223"/>
                    </a:lnTo>
                    <a:lnTo>
                      <a:pt x="294" y="219"/>
                    </a:lnTo>
                    <a:lnTo>
                      <a:pt x="294" y="219"/>
                    </a:lnTo>
                    <a:lnTo>
                      <a:pt x="294" y="174"/>
                    </a:lnTo>
                    <a:lnTo>
                      <a:pt x="292" y="172"/>
                    </a:lnTo>
                    <a:lnTo>
                      <a:pt x="288" y="168"/>
                    </a:lnTo>
                    <a:lnTo>
                      <a:pt x="284" y="166"/>
                    </a:lnTo>
                    <a:lnTo>
                      <a:pt x="282" y="162"/>
                    </a:lnTo>
                    <a:lnTo>
                      <a:pt x="280" y="160"/>
                    </a:lnTo>
                    <a:lnTo>
                      <a:pt x="273" y="154"/>
                    </a:lnTo>
                    <a:lnTo>
                      <a:pt x="269" y="154"/>
                    </a:lnTo>
                    <a:lnTo>
                      <a:pt x="261" y="154"/>
                    </a:lnTo>
                    <a:lnTo>
                      <a:pt x="259" y="154"/>
                    </a:lnTo>
                    <a:lnTo>
                      <a:pt x="257" y="151"/>
                    </a:lnTo>
                    <a:lnTo>
                      <a:pt x="255" y="156"/>
                    </a:lnTo>
                    <a:lnTo>
                      <a:pt x="251" y="162"/>
                    </a:lnTo>
                    <a:lnTo>
                      <a:pt x="247" y="164"/>
                    </a:lnTo>
                    <a:lnTo>
                      <a:pt x="243" y="166"/>
                    </a:lnTo>
                    <a:lnTo>
                      <a:pt x="241" y="164"/>
                    </a:lnTo>
                    <a:lnTo>
                      <a:pt x="237" y="162"/>
                    </a:lnTo>
                    <a:lnTo>
                      <a:pt x="233" y="160"/>
                    </a:lnTo>
                    <a:lnTo>
                      <a:pt x="228" y="162"/>
                    </a:lnTo>
                    <a:lnTo>
                      <a:pt x="222" y="162"/>
                    </a:lnTo>
                    <a:lnTo>
                      <a:pt x="220" y="162"/>
                    </a:lnTo>
                    <a:lnTo>
                      <a:pt x="218" y="164"/>
                    </a:lnTo>
                    <a:lnTo>
                      <a:pt x="214" y="166"/>
                    </a:lnTo>
                    <a:lnTo>
                      <a:pt x="208" y="168"/>
                    </a:lnTo>
                    <a:lnTo>
                      <a:pt x="204" y="168"/>
                    </a:lnTo>
                    <a:lnTo>
                      <a:pt x="196" y="170"/>
                    </a:lnTo>
                    <a:lnTo>
                      <a:pt x="194" y="170"/>
                    </a:lnTo>
                    <a:lnTo>
                      <a:pt x="190" y="168"/>
                    </a:lnTo>
                    <a:lnTo>
                      <a:pt x="186" y="162"/>
                    </a:lnTo>
                    <a:lnTo>
                      <a:pt x="186" y="162"/>
                    </a:lnTo>
                    <a:lnTo>
                      <a:pt x="190" y="158"/>
                    </a:lnTo>
                    <a:lnTo>
                      <a:pt x="192" y="156"/>
                    </a:lnTo>
                    <a:lnTo>
                      <a:pt x="198" y="151"/>
                    </a:lnTo>
                    <a:lnTo>
                      <a:pt x="200" y="151"/>
                    </a:lnTo>
                    <a:lnTo>
                      <a:pt x="206" y="154"/>
                    </a:lnTo>
                    <a:lnTo>
                      <a:pt x="212" y="154"/>
                    </a:lnTo>
                    <a:lnTo>
                      <a:pt x="218" y="154"/>
                    </a:lnTo>
                    <a:lnTo>
                      <a:pt x="222" y="156"/>
                    </a:lnTo>
                    <a:lnTo>
                      <a:pt x="231" y="156"/>
                    </a:lnTo>
                    <a:lnTo>
                      <a:pt x="235" y="154"/>
                    </a:lnTo>
                    <a:lnTo>
                      <a:pt x="239" y="154"/>
                    </a:lnTo>
                    <a:lnTo>
                      <a:pt x="243" y="156"/>
                    </a:lnTo>
                    <a:lnTo>
                      <a:pt x="245" y="151"/>
                    </a:lnTo>
                    <a:lnTo>
                      <a:pt x="245" y="147"/>
                    </a:lnTo>
                    <a:lnTo>
                      <a:pt x="243" y="145"/>
                    </a:lnTo>
                    <a:lnTo>
                      <a:pt x="241" y="141"/>
                    </a:lnTo>
                    <a:lnTo>
                      <a:pt x="241" y="137"/>
                    </a:lnTo>
                    <a:lnTo>
                      <a:pt x="243" y="135"/>
                    </a:lnTo>
                    <a:lnTo>
                      <a:pt x="247" y="131"/>
                    </a:lnTo>
                    <a:lnTo>
                      <a:pt x="245" y="129"/>
                    </a:lnTo>
                    <a:lnTo>
                      <a:pt x="243" y="129"/>
                    </a:lnTo>
                    <a:lnTo>
                      <a:pt x="239" y="129"/>
                    </a:lnTo>
                    <a:lnTo>
                      <a:pt x="235" y="129"/>
                    </a:lnTo>
                    <a:lnTo>
                      <a:pt x="233" y="125"/>
                    </a:lnTo>
                    <a:lnTo>
                      <a:pt x="233" y="123"/>
                    </a:lnTo>
                    <a:lnTo>
                      <a:pt x="233" y="121"/>
                    </a:lnTo>
                    <a:lnTo>
                      <a:pt x="237" y="121"/>
                    </a:lnTo>
                    <a:lnTo>
                      <a:pt x="239" y="123"/>
                    </a:lnTo>
                    <a:lnTo>
                      <a:pt x="239" y="117"/>
                    </a:lnTo>
                    <a:lnTo>
                      <a:pt x="239" y="111"/>
                    </a:lnTo>
                    <a:lnTo>
                      <a:pt x="239" y="104"/>
                    </a:lnTo>
                    <a:lnTo>
                      <a:pt x="247" y="102"/>
                    </a:lnTo>
                    <a:lnTo>
                      <a:pt x="249" y="96"/>
                    </a:lnTo>
                    <a:lnTo>
                      <a:pt x="241" y="92"/>
                    </a:lnTo>
                    <a:lnTo>
                      <a:pt x="239" y="84"/>
                    </a:lnTo>
                    <a:lnTo>
                      <a:pt x="239" y="80"/>
                    </a:lnTo>
                    <a:lnTo>
                      <a:pt x="237" y="74"/>
                    </a:lnTo>
                    <a:lnTo>
                      <a:pt x="226" y="64"/>
                    </a:lnTo>
                    <a:lnTo>
                      <a:pt x="226" y="59"/>
                    </a:lnTo>
                    <a:lnTo>
                      <a:pt x="214" y="57"/>
                    </a:lnTo>
                    <a:lnTo>
                      <a:pt x="208" y="55"/>
                    </a:lnTo>
                    <a:lnTo>
                      <a:pt x="206" y="53"/>
                    </a:lnTo>
                    <a:lnTo>
                      <a:pt x="204" y="43"/>
                    </a:lnTo>
                    <a:lnTo>
                      <a:pt x="202" y="21"/>
                    </a:lnTo>
                    <a:lnTo>
                      <a:pt x="198" y="19"/>
                    </a:lnTo>
                    <a:lnTo>
                      <a:pt x="196" y="10"/>
                    </a:lnTo>
                    <a:lnTo>
                      <a:pt x="192" y="8"/>
                    </a:lnTo>
                    <a:lnTo>
                      <a:pt x="192" y="6"/>
                    </a:lnTo>
                    <a:lnTo>
                      <a:pt x="181" y="0"/>
                    </a:lnTo>
                    <a:lnTo>
                      <a:pt x="184"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6" name="Freeform 537"/>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7" name="Freeform 538"/>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8" name="Freeform 539"/>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9" name="Freeform 540"/>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0" name="Freeform 541"/>
              <p:cNvSpPr>
                <a:spLocks/>
              </p:cNvSpPr>
              <p:nvPr/>
            </p:nvSpPr>
            <p:spPr bwMode="auto">
              <a:xfrm>
                <a:off x="4201" y="3107"/>
                <a:ext cx="491" cy="353"/>
              </a:xfrm>
              <a:custGeom>
                <a:avLst/>
                <a:gdLst>
                  <a:gd name="T0" fmla="*/ 129 w 491"/>
                  <a:gd name="T1" fmla="*/ 6 h 353"/>
                  <a:gd name="T2" fmla="*/ 127 w 491"/>
                  <a:gd name="T3" fmla="*/ 20 h 353"/>
                  <a:gd name="T4" fmla="*/ 127 w 491"/>
                  <a:gd name="T5" fmla="*/ 28 h 353"/>
                  <a:gd name="T6" fmla="*/ 133 w 491"/>
                  <a:gd name="T7" fmla="*/ 34 h 353"/>
                  <a:gd name="T8" fmla="*/ 141 w 491"/>
                  <a:gd name="T9" fmla="*/ 84 h 353"/>
                  <a:gd name="T10" fmla="*/ 121 w 491"/>
                  <a:gd name="T11" fmla="*/ 114 h 353"/>
                  <a:gd name="T12" fmla="*/ 84 w 491"/>
                  <a:gd name="T13" fmla="*/ 114 h 353"/>
                  <a:gd name="T14" fmla="*/ 68 w 491"/>
                  <a:gd name="T15" fmla="*/ 104 h 353"/>
                  <a:gd name="T16" fmla="*/ 80 w 491"/>
                  <a:gd name="T17" fmla="*/ 84 h 353"/>
                  <a:gd name="T18" fmla="*/ 84 w 491"/>
                  <a:gd name="T19" fmla="*/ 67 h 353"/>
                  <a:gd name="T20" fmla="*/ 70 w 491"/>
                  <a:gd name="T21" fmla="*/ 61 h 353"/>
                  <a:gd name="T22" fmla="*/ 62 w 491"/>
                  <a:gd name="T23" fmla="*/ 55 h 353"/>
                  <a:gd name="T24" fmla="*/ 47 w 491"/>
                  <a:gd name="T25" fmla="*/ 53 h 353"/>
                  <a:gd name="T26" fmla="*/ 41 w 491"/>
                  <a:gd name="T27" fmla="*/ 47 h 353"/>
                  <a:gd name="T28" fmla="*/ 27 w 491"/>
                  <a:gd name="T29" fmla="*/ 49 h 353"/>
                  <a:gd name="T30" fmla="*/ 25 w 491"/>
                  <a:gd name="T31" fmla="*/ 57 h 353"/>
                  <a:gd name="T32" fmla="*/ 15 w 491"/>
                  <a:gd name="T33" fmla="*/ 63 h 353"/>
                  <a:gd name="T34" fmla="*/ 11 w 491"/>
                  <a:gd name="T35" fmla="*/ 86 h 353"/>
                  <a:gd name="T36" fmla="*/ 8 w 491"/>
                  <a:gd name="T37" fmla="*/ 131 h 353"/>
                  <a:gd name="T38" fmla="*/ 0 w 491"/>
                  <a:gd name="T39" fmla="*/ 169 h 353"/>
                  <a:gd name="T40" fmla="*/ 11 w 491"/>
                  <a:gd name="T41" fmla="*/ 198 h 353"/>
                  <a:gd name="T42" fmla="*/ 27 w 491"/>
                  <a:gd name="T43" fmla="*/ 216 h 353"/>
                  <a:gd name="T44" fmla="*/ 35 w 491"/>
                  <a:gd name="T45" fmla="*/ 216 h 353"/>
                  <a:gd name="T46" fmla="*/ 45 w 491"/>
                  <a:gd name="T47" fmla="*/ 210 h 353"/>
                  <a:gd name="T48" fmla="*/ 45 w 491"/>
                  <a:gd name="T49" fmla="*/ 204 h 353"/>
                  <a:gd name="T50" fmla="*/ 64 w 491"/>
                  <a:gd name="T51" fmla="*/ 194 h 353"/>
                  <a:gd name="T52" fmla="*/ 62 w 491"/>
                  <a:gd name="T53" fmla="*/ 169 h 353"/>
                  <a:gd name="T54" fmla="*/ 58 w 491"/>
                  <a:gd name="T55" fmla="*/ 137 h 353"/>
                  <a:gd name="T56" fmla="*/ 64 w 491"/>
                  <a:gd name="T57" fmla="*/ 118 h 353"/>
                  <a:gd name="T58" fmla="*/ 113 w 491"/>
                  <a:gd name="T59" fmla="*/ 120 h 353"/>
                  <a:gd name="T60" fmla="*/ 141 w 491"/>
                  <a:gd name="T61" fmla="*/ 118 h 353"/>
                  <a:gd name="T62" fmla="*/ 141 w 491"/>
                  <a:gd name="T63" fmla="*/ 126 h 353"/>
                  <a:gd name="T64" fmla="*/ 135 w 491"/>
                  <a:gd name="T65" fmla="*/ 149 h 353"/>
                  <a:gd name="T66" fmla="*/ 121 w 491"/>
                  <a:gd name="T67" fmla="*/ 190 h 353"/>
                  <a:gd name="T68" fmla="*/ 115 w 491"/>
                  <a:gd name="T69" fmla="*/ 218 h 353"/>
                  <a:gd name="T70" fmla="*/ 111 w 491"/>
                  <a:gd name="T71" fmla="*/ 233 h 353"/>
                  <a:gd name="T72" fmla="*/ 125 w 491"/>
                  <a:gd name="T73" fmla="*/ 300 h 353"/>
                  <a:gd name="T74" fmla="*/ 125 w 491"/>
                  <a:gd name="T75" fmla="*/ 337 h 353"/>
                  <a:gd name="T76" fmla="*/ 354 w 491"/>
                  <a:gd name="T77" fmla="*/ 353 h 353"/>
                  <a:gd name="T78" fmla="*/ 360 w 491"/>
                  <a:gd name="T79" fmla="*/ 329 h 353"/>
                  <a:gd name="T80" fmla="*/ 391 w 491"/>
                  <a:gd name="T81" fmla="*/ 323 h 353"/>
                  <a:gd name="T82" fmla="*/ 397 w 491"/>
                  <a:gd name="T83" fmla="*/ 296 h 353"/>
                  <a:gd name="T84" fmla="*/ 397 w 491"/>
                  <a:gd name="T85" fmla="*/ 255 h 353"/>
                  <a:gd name="T86" fmla="*/ 413 w 491"/>
                  <a:gd name="T87" fmla="*/ 235 h 353"/>
                  <a:gd name="T88" fmla="*/ 431 w 491"/>
                  <a:gd name="T89" fmla="*/ 216 h 353"/>
                  <a:gd name="T90" fmla="*/ 421 w 491"/>
                  <a:gd name="T91" fmla="*/ 186 h 353"/>
                  <a:gd name="T92" fmla="*/ 425 w 491"/>
                  <a:gd name="T93" fmla="*/ 182 h 353"/>
                  <a:gd name="T94" fmla="*/ 440 w 491"/>
                  <a:gd name="T95" fmla="*/ 171 h 353"/>
                  <a:gd name="T96" fmla="*/ 470 w 491"/>
                  <a:gd name="T97" fmla="*/ 173 h 353"/>
                  <a:gd name="T98" fmla="*/ 476 w 491"/>
                  <a:gd name="T99" fmla="*/ 122 h 353"/>
                  <a:gd name="T100" fmla="*/ 427 w 491"/>
                  <a:gd name="T101" fmla="*/ 102 h 353"/>
                  <a:gd name="T102" fmla="*/ 417 w 491"/>
                  <a:gd name="T103" fmla="*/ 57 h 353"/>
                  <a:gd name="T104" fmla="*/ 362 w 491"/>
                  <a:gd name="T105" fmla="*/ 18 h 353"/>
                  <a:gd name="T106" fmla="*/ 319 w 491"/>
                  <a:gd name="T107" fmla="*/ 41 h 353"/>
                  <a:gd name="T108" fmla="*/ 301 w 491"/>
                  <a:gd name="T109" fmla="*/ 51 h 353"/>
                  <a:gd name="T110" fmla="*/ 264 w 491"/>
                  <a:gd name="T111" fmla="*/ 24 h 353"/>
                  <a:gd name="T112" fmla="*/ 199 w 491"/>
                  <a:gd name="T113" fmla="*/ 1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1" h="353">
                    <a:moveTo>
                      <a:pt x="141" y="0"/>
                    </a:move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18"/>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53"/>
                    </a:lnTo>
                    <a:lnTo>
                      <a:pt x="354" y="353"/>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1" y="159"/>
                    </a:lnTo>
                    <a:lnTo>
                      <a:pt x="491" y="126"/>
                    </a:lnTo>
                    <a:lnTo>
                      <a:pt x="476" y="122"/>
                    </a:ln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1" name="Freeform 542"/>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2" name="Freeform 543"/>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3" name="Freeform 544"/>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4" name="Freeform 545"/>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5" name="Freeform 546"/>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6" name="Freeform 547"/>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7" name="Freeform 548"/>
              <p:cNvSpPr>
                <a:spLocks/>
              </p:cNvSpPr>
              <p:nvPr/>
            </p:nvSpPr>
            <p:spPr bwMode="auto">
              <a:xfrm>
                <a:off x="4475" y="2955"/>
                <a:ext cx="527" cy="240"/>
              </a:xfrm>
              <a:custGeom>
                <a:avLst/>
                <a:gdLst>
                  <a:gd name="T0" fmla="*/ 231 w 527"/>
                  <a:gd name="T1" fmla="*/ 7 h 240"/>
                  <a:gd name="T2" fmla="*/ 213 w 527"/>
                  <a:gd name="T3" fmla="*/ 31 h 240"/>
                  <a:gd name="T4" fmla="*/ 204 w 527"/>
                  <a:gd name="T5" fmla="*/ 56 h 240"/>
                  <a:gd name="T6" fmla="*/ 192 w 527"/>
                  <a:gd name="T7" fmla="*/ 58 h 240"/>
                  <a:gd name="T8" fmla="*/ 188 w 527"/>
                  <a:gd name="T9" fmla="*/ 88 h 240"/>
                  <a:gd name="T10" fmla="*/ 170 w 527"/>
                  <a:gd name="T11" fmla="*/ 107 h 240"/>
                  <a:gd name="T12" fmla="*/ 149 w 527"/>
                  <a:gd name="T13" fmla="*/ 101 h 240"/>
                  <a:gd name="T14" fmla="*/ 139 w 527"/>
                  <a:gd name="T15" fmla="*/ 60 h 240"/>
                  <a:gd name="T16" fmla="*/ 127 w 527"/>
                  <a:gd name="T17" fmla="*/ 62 h 240"/>
                  <a:gd name="T18" fmla="*/ 106 w 527"/>
                  <a:gd name="T19" fmla="*/ 72 h 240"/>
                  <a:gd name="T20" fmla="*/ 86 w 527"/>
                  <a:gd name="T21" fmla="*/ 66 h 240"/>
                  <a:gd name="T22" fmla="*/ 45 w 527"/>
                  <a:gd name="T23" fmla="*/ 58 h 240"/>
                  <a:gd name="T24" fmla="*/ 31 w 527"/>
                  <a:gd name="T25" fmla="*/ 78 h 240"/>
                  <a:gd name="T26" fmla="*/ 4 w 527"/>
                  <a:gd name="T27" fmla="*/ 76 h 240"/>
                  <a:gd name="T28" fmla="*/ 21 w 527"/>
                  <a:gd name="T29" fmla="*/ 99 h 240"/>
                  <a:gd name="T30" fmla="*/ 27 w 527"/>
                  <a:gd name="T31" fmla="*/ 123 h 240"/>
                  <a:gd name="T32" fmla="*/ 25 w 527"/>
                  <a:gd name="T33" fmla="*/ 209 h 240"/>
                  <a:gd name="T34" fmla="*/ 53 w 527"/>
                  <a:gd name="T35" fmla="*/ 193 h 240"/>
                  <a:gd name="T36" fmla="*/ 90 w 527"/>
                  <a:gd name="T37" fmla="*/ 170 h 240"/>
                  <a:gd name="T38" fmla="*/ 164 w 527"/>
                  <a:gd name="T39" fmla="*/ 240 h 240"/>
                  <a:gd name="T40" fmla="*/ 450 w 527"/>
                  <a:gd name="T41" fmla="*/ 236 h 240"/>
                  <a:gd name="T42" fmla="*/ 460 w 527"/>
                  <a:gd name="T43" fmla="*/ 221 h 240"/>
                  <a:gd name="T44" fmla="*/ 482 w 527"/>
                  <a:gd name="T45" fmla="*/ 221 h 240"/>
                  <a:gd name="T46" fmla="*/ 495 w 527"/>
                  <a:gd name="T47" fmla="*/ 229 h 240"/>
                  <a:gd name="T48" fmla="*/ 488 w 527"/>
                  <a:gd name="T49" fmla="*/ 231 h 240"/>
                  <a:gd name="T50" fmla="*/ 484 w 527"/>
                  <a:gd name="T51" fmla="*/ 231 h 240"/>
                  <a:gd name="T52" fmla="*/ 495 w 527"/>
                  <a:gd name="T53" fmla="*/ 240 h 240"/>
                  <a:gd name="T54" fmla="*/ 513 w 527"/>
                  <a:gd name="T55" fmla="*/ 225 h 240"/>
                  <a:gd name="T56" fmla="*/ 523 w 527"/>
                  <a:gd name="T57" fmla="*/ 188 h 240"/>
                  <a:gd name="T58" fmla="*/ 515 w 527"/>
                  <a:gd name="T59" fmla="*/ 197 h 240"/>
                  <a:gd name="T60" fmla="*/ 507 w 527"/>
                  <a:gd name="T61" fmla="*/ 195 h 240"/>
                  <a:gd name="T62" fmla="*/ 515 w 527"/>
                  <a:gd name="T63" fmla="*/ 180 h 240"/>
                  <a:gd name="T64" fmla="*/ 525 w 527"/>
                  <a:gd name="T65" fmla="*/ 184 h 240"/>
                  <a:gd name="T66" fmla="*/ 517 w 527"/>
                  <a:gd name="T67" fmla="*/ 125 h 240"/>
                  <a:gd name="T68" fmla="*/ 505 w 527"/>
                  <a:gd name="T69" fmla="*/ 115 h 240"/>
                  <a:gd name="T70" fmla="*/ 493 w 527"/>
                  <a:gd name="T71" fmla="*/ 113 h 240"/>
                  <a:gd name="T72" fmla="*/ 476 w 527"/>
                  <a:gd name="T73" fmla="*/ 129 h 240"/>
                  <a:gd name="T74" fmla="*/ 460 w 527"/>
                  <a:gd name="T75" fmla="*/ 137 h 240"/>
                  <a:gd name="T76" fmla="*/ 452 w 527"/>
                  <a:gd name="T77" fmla="*/ 154 h 240"/>
                  <a:gd name="T78" fmla="*/ 419 w 527"/>
                  <a:gd name="T79" fmla="*/ 156 h 240"/>
                  <a:gd name="T80" fmla="*/ 409 w 527"/>
                  <a:gd name="T81" fmla="*/ 154 h 240"/>
                  <a:gd name="T82" fmla="*/ 444 w 527"/>
                  <a:gd name="T83" fmla="*/ 154 h 240"/>
                  <a:gd name="T84" fmla="*/ 456 w 527"/>
                  <a:gd name="T85" fmla="*/ 137 h 240"/>
                  <a:gd name="T86" fmla="*/ 470 w 527"/>
                  <a:gd name="T87" fmla="*/ 125 h 240"/>
                  <a:gd name="T88" fmla="*/ 484 w 527"/>
                  <a:gd name="T89" fmla="*/ 111 h 240"/>
                  <a:gd name="T90" fmla="*/ 499 w 527"/>
                  <a:gd name="T91" fmla="*/ 101 h 240"/>
                  <a:gd name="T92" fmla="*/ 505 w 527"/>
                  <a:gd name="T93" fmla="*/ 111 h 240"/>
                  <a:gd name="T94" fmla="*/ 517 w 527"/>
                  <a:gd name="T95" fmla="*/ 111 h 240"/>
                  <a:gd name="T96" fmla="*/ 497 w 527"/>
                  <a:gd name="T97" fmla="*/ 80 h 240"/>
                  <a:gd name="T98" fmla="*/ 491 w 527"/>
                  <a:gd name="T99" fmla="*/ 78 h 240"/>
                  <a:gd name="T100" fmla="*/ 499 w 527"/>
                  <a:gd name="T101" fmla="*/ 54 h 240"/>
                  <a:gd name="T102" fmla="*/ 441 w 527"/>
                  <a:gd name="T103" fmla="*/ 47 h 240"/>
                  <a:gd name="T104" fmla="*/ 419 w 527"/>
                  <a:gd name="T105" fmla="*/ 64 h 240"/>
                  <a:gd name="T106" fmla="*/ 378 w 527"/>
                  <a:gd name="T107" fmla="*/ 82 h 240"/>
                  <a:gd name="T108" fmla="*/ 360 w 527"/>
                  <a:gd name="T109" fmla="*/ 49 h 240"/>
                  <a:gd name="T110" fmla="*/ 325 w 527"/>
                  <a:gd name="T111" fmla="*/ 68 h 240"/>
                  <a:gd name="T112" fmla="*/ 298 w 527"/>
                  <a:gd name="T113" fmla="*/ 66 h 240"/>
                  <a:gd name="T114" fmla="*/ 272 w 527"/>
                  <a:gd name="T115" fmla="*/ 33 h 240"/>
                  <a:gd name="T116" fmla="*/ 260 w 527"/>
                  <a:gd name="T117" fmla="*/ 11 h 240"/>
                  <a:gd name="T118" fmla="*/ 245 w 527"/>
                  <a:gd name="T1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7" h="240">
                    <a:moveTo>
                      <a:pt x="245" y="2"/>
                    </a:moveTo>
                    <a:lnTo>
                      <a:pt x="239" y="7"/>
                    </a:lnTo>
                    <a:lnTo>
                      <a:pt x="239" y="7"/>
                    </a:lnTo>
                    <a:lnTo>
                      <a:pt x="237" y="7"/>
                    </a:lnTo>
                    <a:lnTo>
                      <a:pt x="231" y="7"/>
                    </a:lnTo>
                    <a:lnTo>
                      <a:pt x="225" y="11"/>
                    </a:lnTo>
                    <a:lnTo>
                      <a:pt x="221" y="17"/>
                    </a:lnTo>
                    <a:lnTo>
                      <a:pt x="219" y="25"/>
                    </a:lnTo>
                    <a:lnTo>
                      <a:pt x="215" y="29"/>
                    </a:lnTo>
                    <a:lnTo>
                      <a:pt x="213" y="31"/>
                    </a:lnTo>
                    <a:lnTo>
                      <a:pt x="215" y="37"/>
                    </a:lnTo>
                    <a:lnTo>
                      <a:pt x="213" y="45"/>
                    </a:lnTo>
                    <a:lnTo>
                      <a:pt x="211" y="49"/>
                    </a:lnTo>
                    <a:lnTo>
                      <a:pt x="211" y="56"/>
                    </a:lnTo>
                    <a:lnTo>
                      <a:pt x="204" y="56"/>
                    </a:lnTo>
                    <a:lnTo>
                      <a:pt x="202" y="51"/>
                    </a:lnTo>
                    <a:lnTo>
                      <a:pt x="200" y="47"/>
                    </a:lnTo>
                    <a:lnTo>
                      <a:pt x="196" y="43"/>
                    </a:lnTo>
                    <a:lnTo>
                      <a:pt x="194" y="51"/>
                    </a:lnTo>
                    <a:lnTo>
                      <a:pt x="192" y="58"/>
                    </a:lnTo>
                    <a:lnTo>
                      <a:pt x="190" y="64"/>
                    </a:lnTo>
                    <a:lnTo>
                      <a:pt x="190" y="66"/>
                    </a:lnTo>
                    <a:lnTo>
                      <a:pt x="190" y="76"/>
                    </a:lnTo>
                    <a:lnTo>
                      <a:pt x="186" y="82"/>
                    </a:lnTo>
                    <a:lnTo>
                      <a:pt x="188" y="88"/>
                    </a:lnTo>
                    <a:lnTo>
                      <a:pt x="190" y="90"/>
                    </a:lnTo>
                    <a:lnTo>
                      <a:pt x="196" y="94"/>
                    </a:lnTo>
                    <a:lnTo>
                      <a:pt x="190" y="101"/>
                    </a:lnTo>
                    <a:lnTo>
                      <a:pt x="188" y="101"/>
                    </a:lnTo>
                    <a:lnTo>
                      <a:pt x="170" y="107"/>
                    </a:lnTo>
                    <a:lnTo>
                      <a:pt x="166" y="107"/>
                    </a:lnTo>
                    <a:lnTo>
                      <a:pt x="162" y="103"/>
                    </a:lnTo>
                    <a:lnTo>
                      <a:pt x="157" y="101"/>
                    </a:lnTo>
                    <a:lnTo>
                      <a:pt x="151" y="103"/>
                    </a:lnTo>
                    <a:lnTo>
                      <a:pt x="149" y="101"/>
                    </a:lnTo>
                    <a:lnTo>
                      <a:pt x="143" y="101"/>
                    </a:lnTo>
                    <a:lnTo>
                      <a:pt x="141" y="86"/>
                    </a:lnTo>
                    <a:lnTo>
                      <a:pt x="145" y="76"/>
                    </a:lnTo>
                    <a:lnTo>
                      <a:pt x="143" y="64"/>
                    </a:lnTo>
                    <a:lnTo>
                      <a:pt x="139" y="60"/>
                    </a:lnTo>
                    <a:lnTo>
                      <a:pt x="139" y="51"/>
                    </a:lnTo>
                    <a:lnTo>
                      <a:pt x="133" y="51"/>
                    </a:lnTo>
                    <a:lnTo>
                      <a:pt x="129" y="54"/>
                    </a:lnTo>
                    <a:lnTo>
                      <a:pt x="129" y="58"/>
                    </a:lnTo>
                    <a:lnTo>
                      <a:pt x="127" y="62"/>
                    </a:lnTo>
                    <a:lnTo>
                      <a:pt x="125" y="64"/>
                    </a:lnTo>
                    <a:lnTo>
                      <a:pt x="119" y="68"/>
                    </a:lnTo>
                    <a:lnTo>
                      <a:pt x="117" y="78"/>
                    </a:lnTo>
                    <a:lnTo>
                      <a:pt x="110" y="78"/>
                    </a:lnTo>
                    <a:lnTo>
                      <a:pt x="106" y="72"/>
                    </a:lnTo>
                    <a:lnTo>
                      <a:pt x="102" y="74"/>
                    </a:lnTo>
                    <a:lnTo>
                      <a:pt x="98" y="66"/>
                    </a:lnTo>
                    <a:lnTo>
                      <a:pt x="94" y="62"/>
                    </a:lnTo>
                    <a:lnTo>
                      <a:pt x="92" y="62"/>
                    </a:lnTo>
                    <a:lnTo>
                      <a:pt x="86" y="66"/>
                    </a:lnTo>
                    <a:lnTo>
                      <a:pt x="84" y="54"/>
                    </a:lnTo>
                    <a:lnTo>
                      <a:pt x="55" y="47"/>
                    </a:lnTo>
                    <a:lnTo>
                      <a:pt x="53" y="51"/>
                    </a:lnTo>
                    <a:lnTo>
                      <a:pt x="49" y="51"/>
                    </a:lnTo>
                    <a:lnTo>
                      <a:pt x="45" y="58"/>
                    </a:lnTo>
                    <a:lnTo>
                      <a:pt x="47" y="60"/>
                    </a:lnTo>
                    <a:lnTo>
                      <a:pt x="41" y="72"/>
                    </a:lnTo>
                    <a:lnTo>
                      <a:pt x="39" y="74"/>
                    </a:lnTo>
                    <a:lnTo>
                      <a:pt x="35" y="74"/>
                    </a:lnTo>
                    <a:lnTo>
                      <a:pt x="31" y="78"/>
                    </a:lnTo>
                    <a:lnTo>
                      <a:pt x="12" y="68"/>
                    </a:lnTo>
                    <a:lnTo>
                      <a:pt x="2" y="62"/>
                    </a:lnTo>
                    <a:lnTo>
                      <a:pt x="0" y="66"/>
                    </a:lnTo>
                    <a:lnTo>
                      <a:pt x="2" y="72"/>
                    </a:lnTo>
                    <a:lnTo>
                      <a:pt x="4" y="76"/>
                    </a:lnTo>
                    <a:lnTo>
                      <a:pt x="6" y="80"/>
                    </a:lnTo>
                    <a:lnTo>
                      <a:pt x="10" y="80"/>
                    </a:lnTo>
                    <a:lnTo>
                      <a:pt x="16" y="86"/>
                    </a:lnTo>
                    <a:lnTo>
                      <a:pt x="21" y="92"/>
                    </a:lnTo>
                    <a:lnTo>
                      <a:pt x="21" y="99"/>
                    </a:lnTo>
                    <a:lnTo>
                      <a:pt x="14" y="103"/>
                    </a:lnTo>
                    <a:lnTo>
                      <a:pt x="10" y="111"/>
                    </a:lnTo>
                    <a:lnTo>
                      <a:pt x="16" y="117"/>
                    </a:lnTo>
                    <a:lnTo>
                      <a:pt x="27" y="121"/>
                    </a:lnTo>
                    <a:lnTo>
                      <a:pt x="27" y="123"/>
                    </a:lnTo>
                    <a:lnTo>
                      <a:pt x="29" y="129"/>
                    </a:lnTo>
                    <a:lnTo>
                      <a:pt x="25" y="168"/>
                    </a:lnTo>
                    <a:lnTo>
                      <a:pt x="25" y="178"/>
                    </a:lnTo>
                    <a:lnTo>
                      <a:pt x="27" y="203"/>
                    </a:lnTo>
                    <a:lnTo>
                      <a:pt x="25" y="209"/>
                    </a:lnTo>
                    <a:lnTo>
                      <a:pt x="37" y="213"/>
                    </a:lnTo>
                    <a:lnTo>
                      <a:pt x="45" y="213"/>
                    </a:lnTo>
                    <a:lnTo>
                      <a:pt x="45" y="193"/>
                    </a:lnTo>
                    <a:lnTo>
                      <a:pt x="53" y="193"/>
                    </a:lnTo>
                    <a:lnTo>
                      <a:pt x="53" y="193"/>
                    </a:lnTo>
                    <a:lnTo>
                      <a:pt x="63" y="191"/>
                    </a:lnTo>
                    <a:lnTo>
                      <a:pt x="68" y="186"/>
                    </a:lnTo>
                    <a:lnTo>
                      <a:pt x="82" y="170"/>
                    </a:lnTo>
                    <a:lnTo>
                      <a:pt x="88" y="170"/>
                    </a:lnTo>
                    <a:lnTo>
                      <a:pt x="90" y="170"/>
                    </a:lnTo>
                    <a:lnTo>
                      <a:pt x="119" y="201"/>
                    </a:lnTo>
                    <a:lnTo>
                      <a:pt x="137" y="199"/>
                    </a:lnTo>
                    <a:lnTo>
                      <a:pt x="143" y="209"/>
                    </a:lnTo>
                    <a:lnTo>
                      <a:pt x="119" y="240"/>
                    </a:lnTo>
                    <a:lnTo>
                      <a:pt x="164" y="240"/>
                    </a:lnTo>
                    <a:lnTo>
                      <a:pt x="170" y="231"/>
                    </a:lnTo>
                    <a:lnTo>
                      <a:pt x="200" y="240"/>
                    </a:lnTo>
                    <a:lnTo>
                      <a:pt x="437" y="240"/>
                    </a:lnTo>
                    <a:lnTo>
                      <a:pt x="441" y="238"/>
                    </a:lnTo>
                    <a:lnTo>
                      <a:pt x="450" y="236"/>
                    </a:lnTo>
                    <a:lnTo>
                      <a:pt x="452" y="233"/>
                    </a:lnTo>
                    <a:lnTo>
                      <a:pt x="454" y="229"/>
                    </a:lnTo>
                    <a:lnTo>
                      <a:pt x="454" y="227"/>
                    </a:lnTo>
                    <a:lnTo>
                      <a:pt x="458" y="223"/>
                    </a:lnTo>
                    <a:lnTo>
                      <a:pt x="460" y="221"/>
                    </a:lnTo>
                    <a:lnTo>
                      <a:pt x="464" y="219"/>
                    </a:lnTo>
                    <a:lnTo>
                      <a:pt x="470" y="219"/>
                    </a:lnTo>
                    <a:lnTo>
                      <a:pt x="474" y="219"/>
                    </a:lnTo>
                    <a:lnTo>
                      <a:pt x="478" y="219"/>
                    </a:lnTo>
                    <a:lnTo>
                      <a:pt x="482" y="221"/>
                    </a:lnTo>
                    <a:lnTo>
                      <a:pt x="484" y="221"/>
                    </a:lnTo>
                    <a:lnTo>
                      <a:pt x="488" y="221"/>
                    </a:lnTo>
                    <a:lnTo>
                      <a:pt x="491" y="223"/>
                    </a:lnTo>
                    <a:lnTo>
                      <a:pt x="493" y="225"/>
                    </a:lnTo>
                    <a:lnTo>
                      <a:pt x="495" y="229"/>
                    </a:lnTo>
                    <a:lnTo>
                      <a:pt x="497" y="233"/>
                    </a:lnTo>
                    <a:lnTo>
                      <a:pt x="495" y="233"/>
                    </a:lnTo>
                    <a:lnTo>
                      <a:pt x="493" y="236"/>
                    </a:lnTo>
                    <a:lnTo>
                      <a:pt x="491" y="233"/>
                    </a:lnTo>
                    <a:lnTo>
                      <a:pt x="488" y="231"/>
                    </a:lnTo>
                    <a:lnTo>
                      <a:pt x="488" y="229"/>
                    </a:lnTo>
                    <a:lnTo>
                      <a:pt x="488" y="227"/>
                    </a:lnTo>
                    <a:lnTo>
                      <a:pt x="486" y="227"/>
                    </a:lnTo>
                    <a:lnTo>
                      <a:pt x="484" y="229"/>
                    </a:lnTo>
                    <a:lnTo>
                      <a:pt x="484" y="231"/>
                    </a:lnTo>
                    <a:lnTo>
                      <a:pt x="484" y="233"/>
                    </a:lnTo>
                    <a:lnTo>
                      <a:pt x="486" y="238"/>
                    </a:lnTo>
                    <a:lnTo>
                      <a:pt x="488" y="240"/>
                    </a:lnTo>
                    <a:lnTo>
                      <a:pt x="491" y="240"/>
                    </a:lnTo>
                    <a:lnTo>
                      <a:pt x="495" y="240"/>
                    </a:lnTo>
                    <a:lnTo>
                      <a:pt x="497" y="240"/>
                    </a:lnTo>
                    <a:lnTo>
                      <a:pt x="501" y="236"/>
                    </a:lnTo>
                    <a:lnTo>
                      <a:pt x="505" y="231"/>
                    </a:lnTo>
                    <a:lnTo>
                      <a:pt x="511" y="227"/>
                    </a:lnTo>
                    <a:lnTo>
                      <a:pt x="513" y="225"/>
                    </a:lnTo>
                    <a:lnTo>
                      <a:pt x="521" y="221"/>
                    </a:lnTo>
                    <a:lnTo>
                      <a:pt x="527" y="219"/>
                    </a:lnTo>
                    <a:lnTo>
                      <a:pt x="527" y="186"/>
                    </a:lnTo>
                    <a:lnTo>
                      <a:pt x="525" y="188"/>
                    </a:lnTo>
                    <a:lnTo>
                      <a:pt x="523" y="188"/>
                    </a:lnTo>
                    <a:lnTo>
                      <a:pt x="523" y="193"/>
                    </a:lnTo>
                    <a:lnTo>
                      <a:pt x="523" y="195"/>
                    </a:lnTo>
                    <a:lnTo>
                      <a:pt x="523" y="195"/>
                    </a:lnTo>
                    <a:lnTo>
                      <a:pt x="517" y="197"/>
                    </a:lnTo>
                    <a:lnTo>
                      <a:pt x="515" y="197"/>
                    </a:lnTo>
                    <a:lnTo>
                      <a:pt x="511" y="199"/>
                    </a:lnTo>
                    <a:lnTo>
                      <a:pt x="507" y="199"/>
                    </a:lnTo>
                    <a:lnTo>
                      <a:pt x="505" y="197"/>
                    </a:lnTo>
                    <a:lnTo>
                      <a:pt x="505" y="195"/>
                    </a:lnTo>
                    <a:lnTo>
                      <a:pt x="507" y="195"/>
                    </a:lnTo>
                    <a:lnTo>
                      <a:pt x="507" y="186"/>
                    </a:lnTo>
                    <a:lnTo>
                      <a:pt x="507" y="184"/>
                    </a:lnTo>
                    <a:lnTo>
                      <a:pt x="509" y="182"/>
                    </a:lnTo>
                    <a:lnTo>
                      <a:pt x="513" y="182"/>
                    </a:lnTo>
                    <a:lnTo>
                      <a:pt x="515" y="180"/>
                    </a:lnTo>
                    <a:lnTo>
                      <a:pt x="517" y="182"/>
                    </a:lnTo>
                    <a:lnTo>
                      <a:pt x="519" y="184"/>
                    </a:lnTo>
                    <a:lnTo>
                      <a:pt x="519" y="184"/>
                    </a:lnTo>
                    <a:lnTo>
                      <a:pt x="521" y="184"/>
                    </a:lnTo>
                    <a:lnTo>
                      <a:pt x="525" y="184"/>
                    </a:lnTo>
                    <a:lnTo>
                      <a:pt x="525" y="182"/>
                    </a:lnTo>
                    <a:lnTo>
                      <a:pt x="527" y="182"/>
                    </a:lnTo>
                    <a:lnTo>
                      <a:pt x="527" y="131"/>
                    </a:lnTo>
                    <a:lnTo>
                      <a:pt x="523" y="127"/>
                    </a:lnTo>
                    <a:lnTo>
                      <a:pt x="517" y="125"/>
                    </a:lnTo>
                    <a:lnTo>
                      <a:pt x="513" y="123"/>
                    </a:lnTo>
                    <a:lnTo>
                      <a:pt x="511" y="119"/>
                    </a:lnTo>
                    <a:lnTo>
                      <a:pt x="511" y="117"/>
                    </a:lnTo>
                    <a:lnTo>
                      <a:pt x="507" y="115"/>
                    </a:lnTo>
                    <a:lnTo>
                      <a:pt x="505" y="115"/>
                    </a:lnTo>
                    <a:lnTo>
                      <a:pt x="501" y="117"/>
                    </a:lnTo>
                    <a:lnTo>
                      <a:pt x="499" y="115"/>
                    </a:lnTo>
                    <a:lnTo>
                      <a:pt x="497" y="115"/>
                    </a:lnTo>
                    <a:lnTo>
                      <a:pt x="497" y="113"/>
                    </a:lnTo>
                    <a:lnTo>
                      <a:pt x="493" y="113"/>
                    </a:lnTo>
                    <a:lnTo>
                      <a:pt x="486" y="115"/>
                    </a:lnTo>
                    <a:lnTo>
                      <a:pt x="484" y="119"/>
                    </a:lnTo>
                    <a:lnTo>
                      <a:pt x="480" y="123"/>
                    </a:lnTo>
                    <a:lnTo>
                      <a:pt x="478" y="127"/>
                    </a:lnTo>
                    <a:lnTo>
                      <a:pt x="476" y="129"/>
                    </a:lnTo>
                    <a:lnTo>
                      <a:pt x="472" y="129"/>
                    </a:lnTo>
                    <a:lnTo>
                      <a:pt x="470" y="129"/>
                    </a:lnTo>
                    <a:lnTo>
                      <a:pt x="464" y="131"/>
                    </a:lnTo>
                    <a:lnTo>
                      <a:pt x="462" y="133"/>
                    </a:lnTo>
                    <a:lnTo>
                      <a:pt x="460" y="137"/>
                    </a:lnTo>
                    <a:lnTo>
                      <a:pt x="458" y="141"/>
                    </a:lnTo>
                    <a:lnTo>
                      <a:pt x="458" y="146"/>
                    </a:lnTo>
                    <a:lnTo>
                      <a:pt x="458" y="148"/>
                    </a:lnTo>
                    <a:lnTo>
                      <a:pt x="454" y="150"/>
                    </a:lnTo>
                    <a:lnTo>
                      <a:pt x="452" y="154"/>
                    </a:lnTo>
                    <a:lnTo>
                      <a:pt x="450" y="154"/>
                    </a:lnTo>
                    <a:lnTo>
                      <a:pt x="446" y="156"/>
                    </a:lnTo>
                    <a:lnTo>
                      <a:pt x="433" y="158"/>
                    </a:lnTo>
                    <a:lnTo>
                      <a:pt x="423" y="156"/>
                    </a:lnTo>
                    <a:lnTo>
                      <a:pt x="419" y="156"/>
                    </a:lnTo>
                    <a:lnTo>
                      <a:pt x="415" y="154"/>
                    </a:lnTo>
                    <a:lnTo>
                      <a:pt x="409" y="154"/>
                    </a:lnTo>
                    <a:lnTo>
                      <a:pt x="405" y="156"/>
                    </a:lnTo>
                    <a:lnTo>
                      <a:pt x="403" y="156"/>
                    </a:lnTo>
                    <a:lnTo>
                      <a:pt x="409" y="154"/>
                    </a:lnTo>
                    <a:lnTo>
                      <a:pt x="413" y="152"/>
                    </a:lnTo>
                    <a:lnTo>
                      <a:pt x="421" y="152"/>
                    </a:lnTo>
                    <a:lnTo>
                      <a:pt x="429" y="154"/>
                    </a:lnTo>
                    <a:lnTo>
                      <a:pt x="437" y="154"/>
                    </a:lnTo>
                    <a:lnTo>
                      <a:pt x="444" y="154"/>
                    </a:lnTo>
                    <a:lnTo>
                      <a:pt x="450" y="150"/>
                    </a:lnTo>
                    <a:lnTo>
                      <a:pt x="452" y="146"/>
                    </a:lnTo>
                    <a:lnTo>
                      <a:pt x="454" y="146"/>
                    </a:lnTo>
                    <a:lnTo>
                      <a:pt x="456" y="141"/>
                    </a:lnTo>
                    <a:lnTo>
                      <a:pt x="456" y="137"/>
                    </a:lnTo>
                    <a:lnTo>
                      <a:pt x="458" y="133"/>
                    </a:lnTo>
                    <a:lnTo>
                      <a:pt x="458" y="131"/>
                    </a:lnTo>
                    <a:lnTo>
                      <a:pt x="462" y="129"/>
                    </a:lnTo>
                    <a:lnTo>
                      <a:pt x="464" y="127"/>
                    </a:lnTo>
                    <a:lnTo>
                      <a:pt x="470" y="125"/>
                    </a:lnTo>
                    <a:lnTo>
                      <a:pt x="474" y="125"/>
                    </a:lnTo>
                    <a:lnTo>
                      <a:pt x="478" y="123"/>
                    </a:lnTo>
                    <a:lnTo>
                      <a:pt x="480" y="119"/>
                    </a:lnTo>
                    <a:lnTo>
                      <a:pt x="480" y="115"/>
                    </a:lnTo>
                    <a:lnTo>
                      <a:pt x="484" y="111"/>
                    </a:lnTo>
                    <a:lnTo>
                      <a:pt x="488" y="107"/>
                    </a:lnTo>
                    <a:lnTo>
                      <a:pt x="491" y="107"/>
                    </a:lnTo>
                    <a:lnTo>
                      <a:pt x="495" y="105"/>
                    </a:lnTo>
                    <a:lnTo>
                      <a:pt x="495" y="103"/>
                    </a:lnTo>
                    <a:lnTo>
                      <a:pt x="499" y="101"/>
                    </a:lnTo>
                    <a:lnTo>
                      <a:pt x="499" y="103"/>
                    </a:lnTo>
                    <a:lnTo>
                      <a:pt x="499" y="107"/>
                    </a:lnTo>
                    <a:lnTo>
                      <a:pt x="501" y="109"/>
                    </a:lnTo>
                    <a:lnTo>
                      <a:pt x="503" y="111"/>
                    </a:lnTo>
                    <a:lnTo>
                      <a:pt x="505" y="111"/>
                    </a:lnTo>
                    <a:lnTo>
                      <a:pt x="509" y="111"/>
                    </a:lnTo>
                    <a:lnTo>
                      <a:pt x="511" y="111"/>
                    </a:lnTo>
                    <a:lnTo>
                      <a:pt x="513" y="111"/>
                    </a:lnTo>
                    <a:lnTo>
                      <a:pt x="515" y="113"/>
                    </a:lnTo>
                    <a:lnTo>
                      <a:pt x="517" y="111"/>
                    </a:lnTo>
                    <a:lnTo>
                      <a:pt x="511" y="105"/>
                    </a:lnTo>
                    <a:lnTo>
                      <a:pt x="505" y="96"/>
                    </a:lnTo>
                    <a:lnTo>
                      <a:pt x="501" y="88"/>
                    </a:lnTo>
                    <a:lnTo>
                      <a:pt x="501" y="84"/>
                    </a:lnTo>
                    <a:lnTo>
                      <a:pt x="497" y="80"/>
                    </a:lnTo>
                    <a:lnTo>
                      <a:pt x="493" y="82"/>
                    </a:lnTo>
                    <a:lnTo>
                      <a:pt x="488" y="84"/>
                    </a:lnTo>
                    <a:lnTo>
                      <a:pt x="484" y="84"/>
                    </a:lnTo>
                    <a:lnTo>
                      <a:pt x="482" y="84"/>
                    </a:lnTo>
                    <a:lnTo>
                      <a:pt x="491" y="78"/>
                    </a:lnTo>
                    <a:lnTo>
                      <a:pt x="493" y="76"/>
                    </a:lnTo>
                    <a:lnTo>
                      <a:pt x="495" y="72"/>
                    </a:lnTo>
                    <a:lnTo>
                      <a:pt x="501" y="66"/>
                    </a:lnTo>
                    <a:lnTo>
                      <a:pt x="501" y="62"/>
                    </a:lnTo>
                    <a:lnTo>
                      <a:pt x="499" y="54"/>
                    </a:lnTo>
                    <a:lnTo>
                      <a:pt x="499" y="47"/>
                    </a:lnTo>
                    <a:lnTo>
                      <a:pt x="484" y="31"/>
                    </a:lnTo>
                    <a:lnTo>
                      <a:pt x="470" y="31"/>
                    </a:lnTo>
                    <a:lnTo>
                      <a:pt x="448" y="43"/>
                    </a:lnTo>
                    <a:lnTo>
                      <a:pt x="441" y="47"/>
                    </a:lnTo>
                    <a:lnTo>
                      <a:pt x="441" y="47"/>
                    </a:lnTo>
                    <a:lnTo>
                      <a:pt x="433" y="54"/>
                    </a:lnTo>
                    <a:lnTo>
                      <a:pt x="427" y="60"/>
                    </a:lnTo>
                    <a:lnTo>
                      <a:pt x="427" y="60"/>
                    </a:lnTo>
                    <a:lnTo>
                      <a:pt x="419" y="64"/>
                    </a:lnTo>
                    <a:lnTo>
                      <a:pt x="405" y="72"/>
                    </a:lnTo>
                    <a:lnTo>
                      <a:pt x="388" y="80"/>
                    </a:lnTo>
                    <a:lnTo>
                      <a:pt x="380" y="84"/>
                    </a:lnTo>
                    <a:lnTo>
                      <a:pt x="380" y="84"/>
                    </a:lnTo>
                    <a:lnTo>
                      <a:pt x="378" y="82"/>
                    </a:lnTo>
                    <a:lnTo>
                      <a:pt x="374" y="82"/>
                    </a:lnTo>
                    <a:lnTo>
                      <a:pt x="368" y="76"/>
                    </a:lnTo>
                    <a:lnTo>
                      <a:pt x="364" y="72"/>
                    </a:lnTo>
                    <a:lnTo>
                      <a:pt x="368" y="62"/>
                    </a:lnTo>
                    <a:lnTo>
                      <a:pt x="360" y="49"/>
                    </a:lnTo>
                    <a:lnTo>
                      <a:pt x="354" y="41"/>
                    </a:lnTo>
                    <a:lnTo>
                      <a:pt x="352" y="39"/>
                    </a:lnTo>
                    <a:lnTo>
                      <a:pt x="339" y="39"/>
                    </a:lnTo>
                    <a:lnTo>
                      <a:pt x="327" y="60"/>
                    </a:lnTo>
                    <a:lnTo>
                      <a:pt x="325" y="68"/>
                    </a:lnTo>
                    <a:lnTo>
                      <a:pt x="319" y="78"/>
                    </a:lnTo>
                    <a:lnTo>
                      <a:pt x="315" y="80"/>
                    </a:lnTo>
                    <a:lnTo>
                      <a:pt x="307" y="82"/>
                    </a:lnTo>
                    <a:lnTo>
                      <a:pt x="305" y="74"/>
                    </a:lnTo>
                    <a:lnTo>
                      <a:pt x="298" y="66"/>
                    </a:lnTo>
                    <a:lnTo>
                      <a:pt x="298" y="58"/>
                    </a:lnTo>
                    <a:lnTo>
                      <a:pt x="294" y="49"/>
                    </a:lnTo>
                    <a:lnTo>
                      <a:pt x="278" y="43"/>
                    </a:lnTo>
                    <a:lnTo>
                      <a:pt x="278" y="41"/>
                    </a:lnTo>
                    <a:lnTo>
                      <a:pt x="272" y="33"/>
                    </a:lnTo>
                    <a:lnTo>
                      <a:pt x="266" y="29"/>
                    </a:lnTo>
                    <a:lnTo>
                      <a:pt x="266" y="27"/>
                    </a:lnTo>
                    <a:lnTo>
                      <a:pt x="266" y="25"/>
                    </a:lnTo>
                    <a:lnTo>
                      <a:pt x="272" y="21"/>
                    </a:lnTo>
                    <a:lnTo>
                      <a:pt x="260" y="11"/>
                    </a:lnTo>
                    <a:lnTo>
                      <a:pt x="258" y="7"/>
                    </a:lnTo>
                    <a:lnTo>
                      <a:pt x="260" y="4"/>
                    </a:lnTo>
                    <a:lnTo>
                      <a:pt x="256" y="0"/>
                    </a:lnTo>
                    <a:lnTo>
                      <a:pt x="249" y="0"/>
                    </a:lnTo>
                    <a:lnTo>
                      <a:pt x="24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8" name="Freeform 549"/>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9" name="Freeform 550"/>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0" name="Freeform 551"/>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1" name="Freeform 552"/>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2" name="Freeform 553"/>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3" name="Freeform 554"/>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4" name="Freeform 555"/>
              <p:cNvSpPr>
                <a:spLocks/>
              </p:cNvSpPr>
              <p:nvPr/>
            </p:nvSpPr>
            <p:spPr bwMode="auto">
              <a:xfrm>
                <a:off x="5156" y="1868"/>
                <a:ext cx="249" cy="351"/>
              </a:xfrm>
              <a:custGeom>
                <a:avLst/>
                <a:gdLst>
                  <a:gd name="T0" fmla="*/ 145 w 249"/>
                  <a:gd name="T1" fmla="*/ 12 h 351"/>
                  <a:gd name="T2" fmla="*/ 130 w 249"/>
                  <a:gd name="T3" fmla="*/ 28 h 351"/>
                  <a:gd name="T4" fmla="*/ 114 w 249"/>
                  <a:gd name="T5" fmla="*/ 24 h 351"/>
                  <a:gd name="T6" fmla="*/ 108 w 249"/>
                  <a:gd name="T7" fmla="*/ 41 h 351"/>
                  <a:gd name="T8" fmla="*/ 110 w 249"/>
                  <a:gd name="T9" fmla="*/ 73 h 351"/>
                  <a:gd name="T10" fmla="*/ 104 w 249"/>
                  <a:gd name="T11" fmla="*/ 102 h 351"/>
                  <a:gd name="T12" fmla="*/ 81 w 249"/>
                  <a:gd name="T13" fmla="*/ 118 h 351"/>
                  <a:gd name="T14" fmla="*/ 61 w 249"/>
                  <a:gd name="T15" fmla="*/ 116 h 351"/>
                  <a:gd name="T16" fmla="*/ 42 w 249"/>
                  <a:gd name="T17" fmla="*/ 118 h 351"/>
                  <a:gd name="T18" fmla="*/ 22 w 249"/>
                  <a:gd name="T19" fmla="*/ 139 h 351"/>
                  <a:gd name="T20" fmla="*/ 22 w 249"/>
                  <a:gd name="T21" fmla="*/ 159 h 351"/>
                  <a:gd name="T22" fmla="*/ 8 w 249"/>
                  <a:gd name="T23" fmla="*/ 176 h 351"/>
                  <a:gd name="T24" fmla="*/ 10 w 249"/>
                  <a:gd name="T25" fmla="*/ 196 h 351"/>
                  <a:gd name="T26" fmla="*/ 2 w 249"/>
                  <a:gd name="T27" fmla="*/ 223 h 351"/>
                  <a:gd name="T28" fmla="*/ 12 w 249"/>
                  <a:gd name="T29" fmla="*/ 237 h 351"/>
                  <a:gd name="T30" fmla="*/ 24 w 249"/>
                  <a:gd name="T31" fmla="*/ 245 h 351"/>
                  <a:gd name="T32" fmla="*/ 42 w 249"/>
                  <a:gd name="T33" fmla="*/ 257 h 351"/>
                  <a:gd name="T34" fmla="*/ 71 w 249"/>
                  <a:gd name="T35" fmla="*/ 274 h 351"/>
                  <a:gd name="T36" fmla="*/ 87 w 249"/>
                  <a:gd name="T37" fmla="*/ 292 h 351"/>
                  <a:gd name="T38" fmla="*/ 87 w 249"/>
                  <a:gd name="T39" fmla="*/ 317 h 351"/>
                  <a:gd name="T40" fmla="*/ 79 w 249"/>
                  <a:gd name="T41" fmla="*/ 329 h 351"/>
                  <a:gd name="T42" fmla="*/ 75 w 249"/>
                  <a:gd name="T43" fmla="*/ 351 h 351"/>
                  <a:gd name="T44" fmla="*/ 198 w 249"/>
                  <a:gd name="T45" fmla="*/ 347 h 351"/>
                  <a:gd name="T46" fmla="*/ 208 w 249"/>
                  <a:gd name="T47" fmla="*/ 347 h 351"/>
                  <a:gd name="T48" fmla="*/ 208 w 249"/>
                  <a:gd name="T49" fmla="*/ 333 h 351"/>
                  <a:gd name="T50" fmla="*/ 204 w 249"/>
                  <a:gd name="T51" fmla="*/ 312 h 351"/>
                  <a:gd name="T52" fmla="*/ 194 w 249"/>
                  <a:gd name="T53" fmla="*/ 278 h 351"/>
                  <a:gd name="T54" fmla="*/ 183 w 249"/>
                  <a:gd name="T55" fmla="*/ 249 h 351"/>
                  <a:gd name="T56" fmla="*/ 175 w 249"/>
                  <a:gd name="T57" fmla="*/ 233 h 351"/>
                  <a:gd name="T58" fmla="*/ 171 w 249"/>
                  <a:gd name="T59" fmla="*/ 218 h 351"/>
                  <a:gd name="T60" fmla="*/ 179 w 249"/>
                  <a:gd name="T61" fmla="*/ 208 h 351"/>
                  <a:gd name="T62" fmla="*/ 177 w 249"/>
                  <a:gd name="T63" fmla="*/ 204 h 351"/>
                  <a:gd name="T64" fmla="*/ 173 w 249"/>
                  <a:gd name="T65" fmla="*/ 204 h 351"/>
                  <a:gd name="T66" fmla="*/ 177 w 249"/>
                  <a:gd name="T67" fmla="*/ 194 h 351"/>
                  <a:gd name="T68" fmla="*/ 177 w 249"/>
                  <a:gd name="T69" fmla="*/ 188 h 351"/>
                  <a:gd name="T70" fmla="*/ 181 w 249"/>
                  <a:gd name="T71" fmla="*/ 176 h 351"/>
                  <a:gd name="T72" fmla="*/ 192 w 249"/>
                  <a:gd name="T73" fmla="*/ 159 h 351"/>
                  <a:gd name="T74" fmla="*/ 214 w 249"/>
                  <a:gd name="T75" fmla="*/ 145 h 351"/>
                  <a:gd name="T76" fmla="*/ 222 w 249"/>
                  <a:gd name="T77" fmla="*/ 124 h 351"/>
                  <a:gd name="T78" fmla="*/ 239 w 249"/>
                  <a:gd name="T79" fmla="*/ 114 h 351"/>
                  <a:gd name="T80" fmla="*/ 249 w 249"/>
                  <a:gd name="T81" fmla="*/ 102 h 351"/>
                  <a:gd name="T82" fmla="*/ 249 w 249"/>
                  <a:gd name="T83" fmla="*/ 51 h 351"/>
                  <a:gd name="T84" fmla="*/ 235 w 249"/>
                  <a:gd name="T85" fmla="*/ 43 h 351"/>
                  <a:gd name="T86" fmla="*/ 220 w 249"/>
                  <a:gd name="T87" fmla="*/ 32 h 351"/>
                  <a:gd name="T88" fmla="*/ 202 w 249"/>
                  <a:gd name="T89" fmla="*/ 43 h 351"/>
                  <a:gd name="T90" fmla="*/ 196 w 249"/>
                  <a:gd name="T91" fmla="*/ 51 h 351"/>
                  <a:gd name="T92" fmla="*/ 194 w 249"/>
                  <a:gd name="T93" fmla="*/ 32 h 351"/>
                  <a:gd name="T94" fmla="*/ 181 w 249"/>
                  <a:gd name="T95" fmla="*/ 12 h 351"/>
                  <a:gd name="T96" fmla="*/ 167 w 249"/>
                  <a:gd name="T97" fmla="*/ 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351">
                    <a:moveTo>
                      <a:pt x="153" y="0"/>
                    </a:move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190" y="351"/>
                    </a:lnTo>
                    <a:lnTo>
                      <a:pt x="194" y="349"/>
                    </a:lnTo>
                    <a:lnTo>
                      <a:pt x="196" y="347"/>
                    </a:lnTo>
                    <a:lnTo>
                      <a:pt x="198" y="347"/>
                    </a:lnTo>
                    <a:lnTo>
                      <a:pt x="202" y="351"/>
                    </a:lnTo>
                    <a:lnTo>
                      <a:pt x="206" y="351"/>
                    </a:lnTo>
                    <a:lnTo>
                      <a:pt x="208" y="349"/>
                    </a:lnTo>
                    <a:lnTo>
                      <a:pt x="208" y="347"/>
                    </a:lnTo>
                    <a:lnTo>
                      <a:pt x="204" y="347"/>
                    </a:lnTo>
                    <a:lnTo>
                      <a:pt x="204" y="345"/>
                    </a:lnTo>
                    <a:lnTo>
                      <a:pt x="206" y="341"/>
                    </a:lnTo>
                    <a:lnTo>
                      <a:pt x="208" y="333"/>
                    </a:lnTo>
                    <a:lnTo>
                      <a:pt x="208" y="327"/>
                    </a:lnTo>
                    <a:lnTo>
                      <a:pt x="208" y="319"/>
                    </a:lnTo>
                    <a:lnTo>
                      <a:pt x="206"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3" y="116"/>
                    </a:lnTo>
                    <a:lnTo>
                      <a:pt x="235" y="116"/>
                    </a:lnTo>
                    <a:lnTo>
                      <a:pt x="239" y="114"/>
                    </a:lnTo>
                    <a:lnTo>
                      <a:pt x="243" y="114"/>
                    </a:lnTo>
                    <a:lnTo>
                      <a:pt x="245" y="110"/>
                    </a:lnTo>
                    <a:lnTo>
                      <a:pt x="247" y="106"/>
                    </a:lnTo>
                    <a:lnTo>
                      <a:pt x="249" y="102"/>
                    </a:lnTo>
                    <a:lnTo>
                      <a:pt x="247" y="98"/>
                    </a:lnTo>
                    <a:lnTo>
                      <a:pt x="249" y="96"/>
                    </a:lnTo>
                    <a:lnTo>
                      <a:pt x="249" y="96"/>
                    </a:lnTo>
                    <a:lnTo>
                      <a:pt x="249" y="51"/>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5" name="Freeform 556"/>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6" name="Freeform 557"/>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7" name="Freeform 558"/>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8" name="Freeform 559"/>
              <p:cNvSpPr>
                <a:spLocks/>
              </p:cNvSpPr>
              <p:nvPr/>
            </p:nvSpPr>
            <p:spPr bwMode="auto">
              <a:xfrm>
                <a:off x="5205" y="2221"/>
                <a:ext cx="139" cy="166"/>
              </a:xfrm>
              <a:custGeom>
                <a:avLst/>
                <a:gdLst>
                  <a:gd name="T0" fmla="*/ 132 w 139"/>
                  <a:gd name="T1" fmla="*/ 7 h 166"/>
                  <a:gd name="T2" fmla="*/ 130 w 139"/>
                  <a:gd name="T3" fmla="*/ 17 h 166"/>
                  <a:gd name="T4" fmla="*/ 116 w 139"/>
                  <a:gd name="T5" fmla="*/ 17 h 166"/>
                  <a:gd name="T6" fmla="*/ 116 w 139"/>
                  <a:gd name="T7" fmla="*/ 9 h 166"/>
                  <a:gd name="T8" fmla="*/ 116 w 139"/>
                  <a:gd name="T9" fmla="*/ 7 h 166"/>
                  <a:gd name="T10" fmla="*/ 110 w 139"/>
                  <a:gd name="T11" fmla="*/ 11 h 166"/>
                  <a:gd name="T12" fmla="*/ 100 w 139"/>
                  <a:gd name="T13" fmla="*/ 4 h 166"/>
                  <a:gd name="T14" fmla="*/ 92 w 139"/>
                  <a:gd name="T15" fmla="*/ 2 h 166"/>
                  <a:gd name="T16" fmla="*/ 83 w 139"/>
                  <a:gd name="T17" fmla="*/ 19 h 166"/>
                  <a:gd name="T18" fmla="*/ 75 w 139"/>
                  <a:gd name="T19" fmla="*/ 23 h 166"/>
                  <a:gd name="T20" fmla="*/ 51 w 139"/>
                  <a:gd name="T21" fmla="*/ 21 h 166"/>
                  <a:gd name="T22" fmla="*/ 40 w 139"/>
                  <a:gd name="T23" fmla="*/ 23 h 166"/>
                  <a:gd name="T24" fmla="*/ 34 w 139"/>
                  <a:gd name="T25" fmla="*/ 27 h 166"/>
                  <a:gd name="T26" fmla="*/ 10 w 139"/>
                  <a:gd name="T27" fmla="*/ 39 h 166"/>
                  <a:gd name="T28" fmla="*/ 0 w 139"/>
                  <a:gd name="T29" fmla="*/ 47 h 166"/>
                  <a:gd name="T30" fmla="*/ 10 w 139"/>
                  <a:gd name="T31" fmla="*/ 66 h 166"/>
                  <a:gd name="T32" fmla="*/ 14 w 139"/>
                  <a:gd name="T33" fmla="*/ 80 h 166"/>
                  <a:gd name="T34" fmla="*/ 14 w 139"/>
                  <a:gd name="T35" fmla="*/ 86 h 166"/>
                  <a:gd name="T36" fmla="*/ 8 w 139"/>
                  <a:gd name="T37" fmla="*/ 101 h 166"/>
                  <a:gd name="T38" fmla="*/ 2 w 139"/>
                  <a:gd name="T39" fmla="*/ 125 h 166"/>
                  <a:gd name="T40" fmla="*/ 12 w 139"/>
                  <a:gd name="T41" fmla="*/ 137 h 166"/>
                  <a:gd name="T42" fmla="*/ 18 w 139"/>
                  <a:gd name="T43" fmla="*/ 158 h 166"/>
                  <a:gd name="T44" fmla="*/ 24 w 139"/>
                  <a:gd name="T45" fmla="*/ 166 h 166"/>
                  <a:gd name="T46" fmla="*/ 32 w 139"/>
                  <a:gd name="T47" fmla="*/ 162 h 166"/>
                  <a:gd name="T48" fmla="*/ 45 w 139"/>
                  <a:gd name="T49" fmla="*/ 160 h 166"/>
                  <a:gd name="T50" fmla="*/ 57 w 139"/>
                  <a:gd name="T51" fmla="*/ 162 h 166"/>
                  <a:gd name="T52" fmla="*/ 59 w 139"/>
                  <a:gd name="T53" fmla="*/ 166 h 166"/>
                  <a:gd name="T54" fmla="*/ 71 w 139"/>
                  <a:gd name="T55" fmla="*/ 164 h 166"/>
                  <a:gd name="T56" fmla="*/ 79 w 139"/>
                  <a:gd name="T57" fmla="*/ 166 h 166"/>
                  <a:gd name="T58" fmla="*/ 112 w 139"/>
                  <a:gd name="T59" fmla="*/ 162 h 166"/>
                  <a:gd name="T60" fmla="*/ 112 w 139"/>
                  <a:gd name="T61" fmla="*/ 152 h 166"/>
                  <a:gd name="T62" fmla="*/ 124 w 139"/>
                  <a:gd name="T63" fmla="*/ 150 h 166"/>
                  <a:gd name="T64" fmla="*/ 132 w 139"/>
                  <a:gd name="T65" fmla="*/ 137 h 166"/>
                  <a:gd name="T66" fmla="*/ 139 w 139"/>
                  <a:gd name="T6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166">
                    <a:moveTo>
                      <a:pt x="137" y="2"/>
                    </a:moveTo>
                    <a:lnTo>
                      <a:pt x="132" y="7"/>
                    </a:lnTo>
                    <a:lnTo>
                      <a:pt x="130" y="15"/>
                    </a:lnTo>
                    <a:lnTo>
                      <a:pt x="130" y="17"/>
                    </a:lnTo>
                    <a:lnTo>
                      <a:pt x="118" y="19"/>
                    </a:lnTo>
                    <a:lnTo>
                      <a:pt x="116" y="17"/>
                    </a:lnTo>
                    <a:lnTo>
                      <a:pt x="116" y="11"/>
                    </a:lnTo>
                    <a:lnTo>
                      <a:pt x="116" y="9"/>
                    </a:lnTo>
                    <a:lnTo>
                      <a:pt x="116" y="7"/>
                    </a:lnTo>
                    <a:lnTo>
                      <a:pt x="116" y="7"/>
                    </a:lnTo>
                    <a:lnTo>
                      <a:pt x="114" y="11"/>
                    </a:lnTo>
                    <a:lnTo>
                      <a:pt x="110" y="11"/>
                    </a:lnTo>
                    <a:lnTo>
                      <a:pt x="110" y="4"/>
                    </a:lnTo>
                    <a:lnTo>
                      <a:pt x="100" y="4"/>
                    </a:lnTo>
                    <a:lnTo>
                      <a:pt x="96" y="7"/>
                    </a:lnTo>
                    <a:lnTo>
                      <a:pt x="92" y="2"/>
                    </a:lnTo>
                    <a:lnTo>
                      <a:pt x="87" y="7"/>
                    </a:lnTo>
                    <a:lnTo>
                      <a:pt x="83" y="19"/>
                    </a:lnTo>
                    <a:lnTo>
                      <a:pt x="79" y="23"/>
                    </a:lnTo>
                    <a:lnTo>
                      <a:pt x="75" y="23"/>
                    </a:lnTo>
                    <a:lnTo>
                      <a:pt x="67" y="23"/>
                    </a:lnTo>
                    <a:lnTo>
                      <a:pt x="51" y="21"/>
                    </a:lnTo>
                    <a:lnTo>
                      <a:pt x="43" y="21"/>
                    </a:lnTo>
                    <a:lnTo>
                      <a:pt x="40" y="23"/>
                    </a:lnTo>
                    <a:lnTo>
                      <a:pt x="36" y="27"/>
                    </a:lnTo>
                    <a:lnTo>
                      <a:pt x="34" y="27"/>
                    </a:lnTo>
                    <a:lnTo>
                      <a:pt x="18" y="35"/>
                    </a:lnTo>
                    <a:lnTo>
                      <a:pt x="10" y="39"/>
                    </a:lnTo>
                    <a:lnTo>
                      <a:pt x="4" y="45"/>
                    </a:lnTo>
                    <a:lnTo>
                      <a:pt x="0" y="47"/>
                    </a:lnTo>
                    <a:lnTo>
                      <a:pt x="4" y="56"/>
                    </a:lnTo>
                    <a:lnTo>
                      <a:pt x="10" y="66"/>
                    </a:lnTo>
                    <a:lnTo>
                      <a:pt x="14" y="78"/>
                    </a:lnTo>
                    <a:lnTo>
                      <a:pt x="14" y="80"/>
                    </a:lnTo>
                    <a:lnTo>
                      <a:pt x="18" y="82"/>
                    </a:lnTo>
                    <a:lnTo>
                      <a:pt x="14" y="86"/>
                    </a:lnTo>
                    <a:lnTo>
                      <a:pt x="12" y="92"/>
                    </a:lnTo>
                    <a:lnTo>
                      <a:pt x="8" y="101"/>
                    </a:lnTo>
                    <a:lnTo>
                      <a:pt x="6" y="115"/>
                    </a:lnTo>
                    <a:lnTo>
                      <a:pt x="2" y="125"/>
                    </a:lnTo>
                    <a:lnTo>
                      <a:pt x="2" y="129"/>
                    </a:lnTo>
                    <a:lnTo>
                      <a:pt x="12" y="137"/>
                    </a:lnTo>
                    <a:lnTo>
                      <a:pt x="10" y="143"/>
                    </a:lnTo>
                    <a:lnTo>
                      <a:pt x="18" y="158"/>
                    </a:lnTo>
                    <a:lnTo>
                      <a:pt x="22" y="164"/>
                    </a:lnTo>
                    <a:lnTo>
                      <a:pt x="24" y="166"/>
                    </a:lnTo>
                    <a:lnTo>
                      <a:pt x="28" y="164"/>
                    </a:lnTo>
                    <a:lnTo>
                      <a:pt x="32" y="162"/>
                    </a:lnTo>
                    <a:lnTo>
                      <a:pt x="36" y="160"/>
                    </a:lnTo>
                    <a:lnTo>
                      <a:pt x="45" y="160"/>
                    </a:lnTo>
                    <a:lnTo>
                      <a:pt x="53" y="160"/>
                    </a:lnTo>
                    <a:lnTo>
                      <a:pt x="57" y="162"/>
                    </a:lnTo>
                    <a:lnTo>
                      <a:pt x="59" y="164"/>
                    </a:lnTo>
                    <a:lnTo>
                      <a:pt x="59" y="166"/>
                    </a:lnTo>
                    <a:lnTo>
                      <a:pt x="71" y="166"/>
                    </a:lnTo>
                    <a:lnTo>
                      <a:pt x="71" y="164"/>
                    </a:lnTo>
                    <a:lnTo>
                      <a:pt x="75" y="164"/>
                    </a:lnTo>
                    <a:lnTo>
                      <a:pt x="79" y="166"/>
                    </a:lnTo>
                    <a:lnTo>
                      <a:pt x="114" y="166"/>
                    </a:lnTo>
                    <a:lnTo>
                      <a:pt x="112" y="162"/>
                    </a:lnTo>
                    <a:lnTo>
                      <a:pt x="110" y="154"/>
                    </a:lnTo>
                    <a:lnTo>
                      <a:pt x="112" y="152"/>
                    </a:lnTo>
                    <a:lnTo>
                      <a:pt x="120" y="152"/>
                    </a:lnTo>
                    <a:lnTo>
                      <a:pt x="124" y="150"/>
                    </a:lnTo>
                    <a:lnTo>
                      <a:pt x="126" y="146"/>
                    </a:lnTo>
                    <a:lnTo>
                      <a:pt x="132" y="137"/>
                    </a:lnTo>
                    <a:lnTo>
                      <a:pt x="139" y="131"/>
                    </a:lnTo>
                    <a:lnTo>
                      <a:pt x="139" y="0"/>
                    </a:lnTo>
                    <a:lnTo>
                      <a:pt x="13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9" name="Freeform 560"/>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0" name="Freeform 561"/>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1" name="Freeform 562"/>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2" name="Rectangle 563"/>
              <p:cNvSpPr>
                <a:spLocks noChangeArrowheads="1"/>
              </p:cNvSpPr>
              <p:nvPr/>
            </p:nvSpPr>
            <p:spPr bwMode="auto">
              <a:xfrm>
                <a:off x="5421" y="2246"/>
                <a:ext cx="37" cy="2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3" name="Freeform 564"/>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4" name="Freeform 565"/>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5" name="Freeform 566"/>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6" name="Freeform 567"/>
              <p:cNvSpPr>
                <a:spLocks/>
              </p:cNvSpPr>
              <p:nvPr/>
            </p:nvSpPr>
            <p:spPr bwMode="auto">
              <a:xfrm>
                <a:off x="5525" y="2238"/>
                <a:ext cx="80" cy="229"/>
              </a:xfrm>
              <a:custGeom>
                <a:avLst/>
                <a:gdLst>
                  <a:gd name="T0" fmla="*/ 15 w 80"/>
                  <a:gd name="T1" fmla="*/ 8 h 229"/>
                  <a:gd name="T2" fmla="*/ 2 w 80"/>
                  <a:gd name="T3" fmla="*/ 28 h 229"/>
                  <a:gd name="T4" fmla="*/ 0 w 80"/>
                  <a:gd name="T5" fmla="*/ 37 h 229"/>
                  <a:gd name="T6" fmla="*/ 5 w 80"/>
                  <a:gd name="T7" fmla="*/ 61 h 229"/>
                  <a:gd name="T8" fmla="*/ 7 w 80"/>
                  <a:gd name="T9" fmla="*/ 63 h 229"/>
                  <a:gd name="T10" fmla="*/ 7 w 80"/>
                  <a:gd name="T11" fmla="*/ 67 h 229"/>
                  <a:gd name="T12" fmla="*/ 9 w 80"/>
                  <a:gd name="T13" fmla="*/ 69 h 229"/>
                  <a:gd name="T14" fmla="*/ 11 w 80"/>
                  <a:gd name="T15" fmla="*/ 73 h 229"/>
                  <a:gd name="T16" fmla="*/ 21 w 80"/>
                  <a:gd name="T17" fmla="*/ 71 h 229"/>
                  <a:gd name="T18" fmla="*/ 33 w 80"/>
                  <a:gd name="T19" fmla="*/ 75 h 229"/>
                  <a:gd name="T20" fmla="*/ 39 w 80"/>
                  <a:gd name="T21" fmla="*/ 79 h 229"/>
                  <a:gd name="T22" fmla="*/ 45 w 80"/>
                  <a:gd name="T23" fmla="*/ 86 h 229"/>
                  <a:gd name="T24" fmla="*/ 49 w 80"/>
                  <a:gd name="T25" fmla="*/ 96 h 229"/>
                  <a:gd name="T26" fmla="*/ 52 w 80"/>
                  <a:gd name="T27" fmla="*/ 102 h 229"/>
                  <a:gd name="T28" fmla="*/ 47 w 80"/>
                  <a:gd name="T29" fmla="*/ 135 h 229"/>
                  <a:gd name="T30" fmla="*/ 45 w 80"/>
                  <a:gd name="T31" fmla="*/ 141 h 229"/>
                  <a:gd name="T32" fmla="*/ 43 w 80"/>
                  <a:gd name="T33" fmla="*/ 149 h 229"/>
                  <a:gd name="T34" fmla="*/ 41 w 80"/>
                  <a:gd name="T35" fmla="*/ 151 h 229"/>
                  <a:gd name="T36" fmla="*/ 39 w 80"/>
                  <a:gd name="T37" fmla="*/ 155 h 229"/>
                  <a:gd name="T38" fmla="*/ 35 w 80"/>
                  <a:gd name="T39" fmla="*/ 155 h 229"/>
                  <a:gd name="T40" fmla="*/ 31 w 80"/>
                  <a:gd name="T41" fmla="*/ 155 h 229"/>
                  <a:gd name="T42" fmla="*/ 23 w 80"/>
                  <a:gd name="T43" fmla="*/ 155 h 229"/>
                  <a:gd name="T44" fmla="*/ 19 w 80"/>
                  <a:gd name="T45" fmla="*/ 159 h 229"/>
                  <a:gd name="T46" fmla="*/ 11 w 80"/>
                  <a:gd name="T47" fmla="*/ 167 h 229"/>
                  <a:gd name="T48" fmla="*/ 9 w 80"/>
                  <a:gd name="T49" fmla="*/ 174 h 229"/>
                  <a:gd name="T50" fmla="*/ 7 w 80"/>
                  <a:gd name="T51" fmla="*/ 202 h 229"/>
                  <a:gd name="T52" fmla="*/ 11 w 80"/>
                  <a:gd name="T53" fmla="*/ 229 h 229"/>
                  <a:gd name="T54" fmla="*/ 80 w 80"/>
                  <a:gd name="T55" fmla="*/ 229 h 229"/>
                  <a:gd name="T56" fmla="*/ 80 w 80"/>
                  <a:gd name="T57" fmla="*/ 139 h 229"/>
                  <a:gd name="T58" fmla="*/ 76 w 80"/>
                  <a:gd name="T59" fmla="*/ 139 h 229"/>
                  <a:gd name="T60" fmla="*/ 72 w 80"/>
                  <a:gd name="T61" fmla="*/ 135 h 229"/>
                  <a:gd name="T62" fmla="*/ 68 w 80"/>
                  <a:gd name="T63" fmla="*/ 131 h 229"/>
                  <a:gd name="T64" fmla="*/ 70 w 80"/>
                  <a:gd name="T65" fmla="*/ 124 h 229"/>
                  <a:gd name="T66" fmla="*/ 70 w 80"/>
                  <a:gd name="T67" fmla="*/ 122 h 229"/>
                  <a:gd name="T68" fmla="*/ 66 w 80"/>
                  <a:gd name="T69" fmla="*/ 122 h 229"/>
                  <a:gd name="T70" fmla="*/ 62 w 80"/>
                  <a:gd name="T71" fmla="*/ 120 h 229"/>
                  <a:gd name="T72" fmla="*/ 58 w 80"/>
                  <a:gd name="T73" fmla="*/ 116 h 229"/>
                  <a:gd name="T74" fmla="*/ 58 w 80"/>
                  <a:gd name="T75" fmla="*/ 108 h 229"/>
                  <a:gd name="T76" fmla="*/ 62 w 80"/>
                  <a:gd name="T77" fmla="*/ 104 h 229"/>
                  <a:gd name="T78" fmla="*/ 64 w 80"/>
                  <a:gd name="T79" fmla="*/ 100 h 229"/>
                  <a:gd name="T80" fmla="*/ 74 w 80"/>
                  <a:gd name="T81" fmla="*/ 100 h 229"/>
                  <a:gd name="T82" fmla="*/ 74 w 80"/>
                  <a:gd name="T83" fmla="*/ 98 h 229"/>
                  <a:gd name="T84" fmla="*/ 74 w 80"/>
                  <a:gd name="T85" fmla="*/ 94 h 229"/>
                  <a:gd name="T86" fmla="*/ 78 w 80"/>
                  <a:gd name="T87" fmla="*/ 96 h 229"/>
                  <a:gd name="T88" fmla="*/ 80 w 80"/>
                  <a:gd name="T89" fmla="*/ 98 h 229"/>
                  <a:gd name="T90" fmla="*/ 80 w 80"/>
                  <a:gd name="T91" fmla="*/ 90 h 229"/>
                  <a:gd name="T92" fmla="*/ 76 w 80"/>
                  <a:gd name="T93" fmla="*/ 88 h 229"/>
                  <a:gd name="T94" fmla="*/ 70 w 80"/>
                  <a:gd name="T95" fmla="*/ 86 h 229"/>
                  <a:gd name="T96" fmla="*/ 64 w 80"/>
                  <a:gd name="T97" fmla="*/ 86 h 229"/>
                  <a:gd name="T98" fmla="*/ 54 w 80"/>
                  <a:gd name="T99" fmla="*/ 82 h 229"/>
                  <a:gd name="T100" fmla="*/ 47 w 80"/>
                  <a:gd name="T101" fmla="*/ 73 h 229"/>
                  <a:gd name="T102" fmla="*/ 39 w 80"/>
                  <a:gd name="T103" fmla="*/ 55 h 229"/>
                  <a:gd name="T104" fmla="*/ 35 w 80"/>
                  <a:gd name="T105" fmla="*/ 47 h 229"/>
                  <a:gd name="T106" fmla="*/ 29 w 80"/>
                  <a:gd name="T107" fmla="*/ 28 h 229"/>
                  <a:gd name="T108" fmla="*/ 25 w 80"/>
                  <a:gd name="T109" fmla="*/ 0 h 229"/>
                  <a:gd name="T110" fmla="*/ 15 w 80"/>
                  <a:gd name="T111"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229">
                    <a:moveTo>
                      <a:pt x="15" y="8"/>
                    </a:moveTo>
                    <a:lnTo>
                      <a:pt x="2" y="28"/>
                    </a:lnTo>
                    <a:lnTo>
                      <a:pt x="0" y="37"/>
                    </a:lnTo>
                    <a:lnTo>
                      <a:pt x="5"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29"/>
                    </a:lnTo>
                    <a:lnTo>
                      <a:pt x="80" y="22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0" y="98"/>
                    </a:lnTo>
                    <a:lnTo>
                      <a:pt x="80" y="90"/>
                    </a:lnTo>
                    <a:lnTo>
                      <a:pt x="76" y="88"/>
                    </a:lnTo>
                    <a:lnTo>
                      <a:pt x="70" y="86"/>
                    </a:lnTo>
                    <a:lnTo>
                      <a:pt x="64" y="86"/>
                    </a:lnTo>
                    <a:lnTo>
                      <a:pt x="54" y="82"/>
                    </a:lnTo>
                    <a:lnTo>
                      <a:pt x="47" y="73"/>
                    </a:lnTo>
                    <a:lnTo>
                      <a:pt x="39" y="55"/>
                    </a:lnTo>
                    <a:lnTo>
                      <a:pt x="35" y="47"/>
                    </a:lnTo>
                    <a:lnTo>
                      <a:pt x="29" y="28"/>
                    </a:lnTo>
                    <a:lnTo>
                      <a:pt x="25" y="0"/>
                    </a:lnTo>
                    <a:lnTo>
                      <a:pt x="15"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7" name="Freeform 568"/>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8" name="Freeform 569"/>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9" name="Freeform 570"/>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0" name="Freeform 571"/>
              <p:cNvSpPr>
                <a:spLocks/>
              </p:cNvSpPr>
              <p:nvPr/>
            </p:nvSpPr>
            <p:spPr bwMode="auto">
              <a:xfrm>
                <a:off x="5282" y="1733"/>
                <a:ext cx="407" cy="366"/>
              </a:xfrm>
              <a:custGeom>
                <a:avLst/>
                <a:gdLst>
                  <a:gd name="T0" fmla="*/ 229 w 407"/>
                  <a:gd name="T1" fmla="*/ 24 h 366"/>
                  <a:gd name="T2" fmla="*/ 184 w 407"/>
                  <a:gd name="T3" fmla="*/ 28 h 366"/>
                  <a:gd name="T4" fmla="*/ 149 w 407"/>
                  <a:gd name="T5" fmla="*/ 55 h 366"/>
                  <a:gd name="T6" fmla="*/ 139 w 407"/>
                  <a:gd name="T7" fmla="*/ 65 h 366"/>
                  <a:gd name="T8" fmla="*/ 111 w 407"/>
                  <a:gd name="T9" fmla="*/ 57 h 366"/>
                  <a:gd name="T10" fmla="*/ 70 w 407"/>
                  <a:gd name="T11" fmla="*/ 61 h 366"/>
                  <a:gd name="T12" fmla="*/ 53 w 407"/>
                  <a:gd name="T13" fmla="*/ 47 h 366"/>
                  <a:gd name="T14" fmla="*/ 33 w 407"/>
                  <a:gd name="T15" fmla="*/ 55 h 366"/>
                  <a:gd name="T16" fmla="*/ 43 w 407"/>
                  <a:gd name="T17" fmla="*/ 84 h 366"/>
                  <a:gd name="T18" fmla="*/ 23 w 407"/>
                  <a:gd name="T19" fmla="*/ 92 h 366"/>
                  <a:gd name="T20" fmla="*/ 8 w 407"/>
                  <a:gd name="T21" fmla="*/ 112 h 366"/>
                  <a:gd name="T22" fmla="*/ 0 w 407"/>
                  <a:gd name="T23" fmla="*/ 129 h 366"/>
                  <a:gd name="T24" fmla="*/ 25 w 407"/>
                  <a:gd name="T25" fmla="*/ 135 h 366"/>
                  <a:gd name="T26" fmla="*/ 49 w 407"/>
                  <a:gd name="T27" fmla="*/ 145 h 366"/>
                  <a:gd name="T28" fmla="*/ 64 w 407"/>
                  <a:gd name="T29" fmla="*/ 186 h 366"/>
                  <a:gd name="T30" fmla="*/ 76 w 407"/>
                  <a:gd name="T31" fmla="*/ 180 h 366"/>
                  <a:gd name="T32" fmla="*/ 96 w 407"/>
                  <a:gd name="T33" fmla="*/ 169 h 366"/>
                  <a:gd name="T34" fmla="*/ 123 w 407"/>
                  <a:gd name="T35" fmla="*/ 186 h 366"/>
                  <a:gd name="T36" fmla="*/ 149 w 407"/>
                  <a:gd name="T37" fmla="*/ 178 h 366"/>
                  <a:gd name="T38" fmla="*/ 172 w 407"/>
                  <a:gd name="T39" fmla="*/ 174 h 366"/>
                  <a:gd name="T40" fmla="*/ 190 w 407"/>
                  <a:gd name="T41" fmla="*/ 176 h 366"/>
                  <a:gd name="T42" fmla="*/ 203 w 407"/>
                  <a:gd name="T43" fmla="*/ 188 h 366"/>
                  <a:gd name="T44" fmla="*/ 203 w 407"/>
                  <a:gd name="T45" fmla="*/ 198 h 366"/>
                  <a:gd name="T46" fmla="*/ 219 w 407"/>
                  <a:gd name="T47" fmla="*/ 194 h 366"/>
                  <a:gd name="T48" fmla="*/ 221 w 407"/>
                  <a:gd name="T49" fmla="*/ 202 h 366"/>
                  <a:gd name="T50" fmla="*/ 219 w 407"/>
                  <a:gd name="T51" fmla="*/ 212 h 366"/>
                  <a:gd name="T52" fmla="*/ 205 w 407"/>
                  <a:gd name="T53" fmla="*/ 229 h 366"/>
                  <a:gd name="T54" fmla="*/ 190 w 407"/>
                  <a:gd name="T55" fmla="*/ 253 h 366"/>
                  <a:gd name="T56" fmla="*/ 209 w 407"/>
                  <a:gd name="T57" fmla="*/ 263 h 366"/>
                  <a:gd name="T58" fmla="*/ 188 w 407"/>
                  <a:gd name="T59" fmla="*/ 280 h 366"/>
                  <a:gd name="T60" fmla="*/ 182 w 407"/>
                  <a:gd name="T61" fmla="*/ 257 h 366"/>
                  <a:gd name="T62" fmla="*/ 166 w 407"/>
                  <a:gd name="T63" fmla="*/ 261 h 366"/>
                  <a:gd name="T64" fmla="*/ 129 w 407"/>
                  <a:gd name="T65" fmla="*/ 280 h 366"/>
                  <a:gd name="T66" fmla="*/ 139 w 407"/>
                  <a:gd name="T67" fmla="*/ 294 h 366"/>
                  <a:gd name="T68" fmla="*/ 162 w 407"/>
                  <a:gd name="T69" fmla="*/ 323 h 366"/>
                  <a:gd name="T70" fmla="*/ 192 w 407"/>
                  <a:gd name="T71" fmla="*/ 300 h 366"/>
                  <a:gd name="T72" fmla="*/ 227 w 407"/>
                  <a:gd name="T73" fmla="*/ 315 h 366"/>
                  <a:gd name="T74" fmla="*/ 237 w 407"/>
                  <a:gd name="T75" fmla="*/ 331 h 366"/>
                  <a:gd name="T76" fmla="*/ 213 w 407"/>
                  <a:gd name="T77" fmla="*/ 349 h 366"/>
                  <a:gd name="T78" fmla="*/ 260 w 407"/>
                  <a:gd name="T79" fmla="*/ 347 h 366"/>
                  <a:gd name="T80" fmla="*/ 250 w 407"/>
                  <a:gd name="T81" fmla="*/ 308 h 366"/>
                  <a:gd name="T82" fmla="*/ 264 w 407"/>
                  <a:gd name="T83" fmla="*/ 280 h 366"/>
                  <a:gd name="T84" fmla="*/ 278 w 407"/>
                  <a:gd name="T85" fmla="*/ 255 h 366"/>
                  <a:gd name="T86" fmla="*/ 327 w 407"/>
                  <a:gd name="T87" fmla="*/ 253 h 366"/>
                  <a:gd name="T88" fmla="*/ 331 w 407"/>
                  <a:gd name="T89" fmla="*/ 288 h 366"/>
                  <a:gd name="T90" fmla="*/ 309 w 407"/>
                  <a:gd name="T91" fmla="*/ 296 h 366"/>
                  <a:gd name="T92" fmla="*/ 333 w 407"/>
                  <a:gd name="T93" fmla="*/ 329 h 366"/>
                  <a:gd name="T94" fmla="*/ 350 w 407"/>
                  <a:gd name="T95" fmla="*/ 345 h 366"/>
                  <a:gd name="T96" fmla="*/ 374 w 407"/>
                  <a:gd name="T97" fmla="*/ 308 h 366"/>
                  <a:gd name="T98" fmla="*/ 376 w 407"/>
                  <a:gd name="T99" fmla="*/ 253 h 366"/>
                  <a:gd name="T100" fmla="*/ 407 w 407"/>
                  <a:gd name="T101" fmla="*/ 223 h 366"/>
                  <a:gd name="T102" fmla="*/ 364 w 407"/>
                  <a:gd name="T103" fmla="*/ 126 h 366"/>
                  <a:gd name="T104" fmla="*/ 350 w 407"/>
                  <a:gd name="T105" fmla="*/ 126 h 366"/>
                  <a:gd name="T106" fmla="*/ 325 w 407"/>
                  <a:gd name="T107" fmla="*/ 112 h 366"/>
                  <a:gd name="T108" fmla="*/ 335 w 407"/>
                  <a:gd name="T109" fmla="*/ 71 h 366"/>
                  <a:gd name="T110" fmla="*/ 327 w 407"/>
                  <a:gd name="T111" fmla="*/ 45 h 366"/>
                  <a:gd name="T112" fmla="*/ 299 w 407"/>
                  <a:gd name="T113" fmla="*/ 30 h 366"/>
                  <a:gd name="T114" fmla="*/ 274 w 407"/>
                  <a:gd name="T115" fmla="*/ 22 h 366"/>
                  <a:gd name="T116" fmla="*/ 254 w 407"/>
                  <a:gd name="T117" fmla="*/ 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7" h="366">
                    <a:moveTo>
                      <a:pt x="243" y="2"/>
                    </a:moveTo>
                    <a:lnTo>
                      <a:pt x="243" y="4"/>
                    </a:lnTo>
                    <a:lnTo>
                      <a:pt x="243" y="12"/>
                    </a:lnTo>
                    <a:lnTo>
                      <a:pt x="243" y="18"/>
                    </a:lnTo>
                    <a:lnTo>
                      <a:pt x="239" y="22"/>
                    </a:lnTo>
                    <a:lnTo>
                      <a:pt x="229" y="24"/>
                    </a:lnTo>
                    <a:lnTo>
                      <a:pt x="209" y="24"/>
                    </a:lnTo>
                    <a:lnTo>
                      <a:pt x="203" y="22"/>
                    </a:lnTo>
                    <a:lnTo>
                      <a:pt x="196" y="24"/>
                    </a:lnTo>
                    <a:lnTo>
                      <a:pt x="196" y="32"/>
                    </a:lnTo>
                    <a:lnTo>
                      <a:pt x="190" y="32"/>
                    </a:lnTo>
                    <a:lnTo>
                      <a:pt x="184" y="28"/>
                    </a:lnTo>
                    <a:lnTo>
                      <a:pt x="176" y="28"/>
                    </a:lnTo>
                    <a:lnTo>
                      <a:pt x="170" y="26"/>
                    </a:lnTo>
                    <a:lnTo>
                      <a:pt x="166" y="34"/>
                    </a:lnTo>
                    <a:lnTo>
                      <a:pt x="170" y="43"/>
                    </a:lnTo>
                    <a:lnTo>
                      <a:pt x="160" y="53"/>
                    </a:lnTo>
                    <a:lnTo>
                      <a:pt x="149" y="55"/>
                    </a:lnTo>
                    <a:lnTo>
                      <a:pt x="143" y="57"/>
                    </a:lnTo>
                    <a:lnTo>
                      <a:pt x="145" y="59"/>
                    </a:lnTo>
                    <a:lnTo>
                      <a:pt x="145" y="65"/>
                    </a:lnTo>
                    <a:lnTo>
                      <a:pt x="143" y="69"/>
                    </a:lnTo>
                    <a:lnTo>
                      <a:pt x="143" y="67"/>
                    </a:lnTo>
                    <a:lnTo>
                      <a:pt x="139" y="65"/>
                    </a:lnTo>
                    <a:lnTo>
                      <a:pt x="131" y="63"/>
                    </a:lnTo>
                    <a:lnTo>
                      <a:pt x="123" y="65"/>
                    </a:lnTo>
                    <a:lnTo>
                      <a:pt x="119" y="63"/>
                    </a:lnTo>
                    <a:lnTo>
                      <a:pt x="117" y="61"/>
                    </a:lnTo>
                    <a:lnTo>
                      <a:pt x="115" y="57"/>
                    </a:lnTo>
                    <a:lnTo>
                      <a:pt x="111" y="57"/>
                    </a:lnTo>
                    <a:lnTo>
                      <a:pt x="109" y="59"/>
                    </a:lnTo>
                    <a:lnTo>
                      <a:pt x="94" y="61"/>
                    </a:lnTo>
                    <a:lnTo>
                      <a:pt x="86" y="63"/>
                    </a:lnTo>
                    <a:lnTo>
                      <a:pt x="82" y="67"/>
                    </a:lnTo>
                    <a:lnTo>
                      <a:pt x="74" y="63"/>
                    </a:lnTo>
                    <a:lnTo>
                      <a:pt x="70" y="61"/>
                    </a:lnTo>
                    <a:lnTo>
                      <a:pt x="66" y="59"/>
                    </a:lnTo>
                    <a:lnTo>
                      <a:pt x="66" y="51"/>
                    </a:lnTo>
                    <a:lnTo>
                      <a:pt x="64" y="51"/>
                    </a:lnTo>
                    <a:lnTo>
                      <a:pt x="62" y="49"/>
                    </a:lnTo>
                    <a:lnTo>
                      <a:pt x="55" y="49"/>
                    </a:lnTo>
                    <a:lnTo>
                      <a:pt x="53" y="47"/>
                    </a:lnTo>
                    <a:lnTo>
                      <a:pt x="49" y="45"/>
                    </a:lnTo>
                    <a:lnTo>
                      <a:pt x="47" y="45"/>
                    </a:lnTo>
                    <a:lnTo>
                      <a:pt x="39" y="51"/>
                    </a:lnTo>
                    <a:lnTo>
                      <a:pt x="39" y="53"/>
                    </a:lnTo>
                    <a:lnTo>
                      <a:pt x="33" y="55"/>
                    </a:lnTo>
                    <a:lnTo>
                      <a:pt x="33" y="55"/>
                    </a:lnTo>
                    <a:lnTo>
                      <a:pt x="31" y="57"/>
                    </a:lnTo>
                    <a:lnTo>
                      <a:pt x="23" y="59"/>
                    </a:lnTo>
                    <a:lnTo>
                      <a:pt x="21" y="61"/>
                    </a:lnTo>
                    <a:lnTo>
                      <a:pt x="29" y="67"/>
                    </a:lnTo>
                    <a:lnTo>
                      <a:pt x="41" y="77"/>
                    </a:lnTo>
                    <a:lnTo>
                      <a:pt x="43" y="84"/>
                    </a:lnTo>
                    <a:lnTo>
                      <a:pt x="41" y="88"/>
                    </a:lnTo>
                    <a:lnTo>
                      <a:pt x="41" y="92"/>
                    </a:lnTo>
                    <a:lnTo>
                      <a:pt x="39" y="98"/>
                    </a:lnTo>
                    <a:lnTo>
                      <a:pt x="33" y="98"/>
                    </a:lnTo>
                    <a:lnTo>
                      <a:pt x="27" y="96"/>
                    </a:lnTo>
                    <a:lnTo>
                      <a:pt x="23" y="92"/>
                    </a:lnTo>
                    <a:lnTo>
                      <a:pt x="21" y="92"/>
                    </a:lnTo>
                    <a:lnTo>
                      <a:pt x="15" y="100"/>
                    </a:lnTo>
                    <a:lnTo>
                      <a:pt x="13" y="102"/>
                    </a:lnTo>
                    <a:lnTo>
                      <a:pt x="13" y="108"/>
                    </a:lnTo>
                    <a:lnTo>
                      <a:pt x="15" y="108"/>
                    </a:lnTo>
                    <a:lnTo>
                      <a:pt x="8" y="112"/>
                    </a:lnTo>
                    <a:lnTo>
                      <a:pt x="4" y="112"/>
                    </a:lnTo>
                    <a:lnTo>
                      <a:pt x="2" y="116"/>
                    </a:lnTo>
                    <a:lnTo>
                      <a:pt x="2" y="118"/>
                    </a:lnTo>
                    <a:lnTo>
                      <a:pt x="0" y="120"/>
                    </a:lnTo>
                    <a:lnTo>
                      <a:pt x="0" y="122"/>
                    </a:lnTo>
                    <a:lnTo>
                      <a:pt x="0" y="129"/>
                    </a:lnTo>
                    <a:lnTo>
                      <a:pt x="2" y="135"/>
                    </a:lnTo>
                    <a:lnTo>
                      <a:pt x="6" y="137"/>
                    </a:lnTo>
                    <a:lnTo>
                      <a:pt x="15" y="135"/>
                    </a:lnTo>
                    <a:lnTo>
                      <a:pt x="19" y="137"/>
                    </a:lnTo>
                    <a:lnTo>
                      <a:pt x="19" y="137"/>
                    </a:lnTo>
                    <a:lnTo>
                      <a:pt x="25" y="135"/>
                    </a:lnTo>
                    <a:lnTo>
                      <a:pt x="29" y="135"/>
                    </a:lnTo>
                    <a:lnTo>
                      <a:pt x="37" y="135"/>
                    </a:lnTo>
                    <a:lnTo>
                      <a:pt x="41" y="137"/>
                    </a:lnTo>
                    <a:lnTo>
                      <a:pt x="45" y="141"/>
                    </a:lnTo>
                    <a:lnTo>
                      <a:pt x="47" y="145"/>
                    </a:lnTo>
                    <a:lnTo>
                      <a:pt x="49" y="145"/>
                    </a:lnTo>
                    <a:lnTo>
                      <a:pt x="55" y="147"/>
                    </a:lnTo>
                    <a:lnTo>
                      <a:pt x="70" y="145"/>
                    </a:lnTo>
                    <a:lnTo>
                      <a:pt x="72" y="145"/>
                    </a:lnTo>
                    <a:lnTo>
                      <a:pt x="72" y="147"/>
                    </a:lnTo>
                    <a:lnTo>
                      <a:pt x="68" y="167"/>
                    </a:lnTo>
                    <a:lnTo>
                      <a:pt x="64" y="186"/>
                    </a:lnTo>
                    <a:lnTo>
                      <a:pt x="66" y="186"/>
                    </a:lnTo>
                    <a:lnTo>
                      <a:pt x="68" y="186"/>
                    </a:lnTo>
                    <a:lnTo>
                      <a:pt x="70" y="186"/>
                    </a:lnTo>
                    <a:lnTo>
                      <a:pt x="74" y="184"/>
                    </a:lnTo>
                    <a:lnTo>
                      <a:pt x="76" y="184"/>
                    </a:lnTo>
                    <a:lnTo>
                      <a:pt x="76" y="180"/>
                    </a:lnTo>
                    <a:lnTo>
                      <a:pt x="76" y="178"/>
                    </a:lnTo>
                    <a:lnTo>
                      <a:pt x="86" y="174"/>
                    </a:lnTo>
                    <a:lnTo>
                      <a:pt x="90" y="171"/>
                    </a:lnTo>
                    <a:lnTo>
                      <a:pt x="90" y="169"/>
                    </a:lnTo>
                    <a:lnTo>
                      <a:pt x="94" y="167"/>
                    </a:lnTo>
                    <a:lnTo>
                      <a:pt x="96" y="169"/>
                    </a:lnTo>
                    <a:lnTo>
                      <a:pt x="98" y="171"/>
                    </a:lnTo>
                    <a:lnTo>
                      <a:pt x="102" y="171"/>
                    </a:lnTo>
                    <a:lnTo>
                      <a:pt x="109" y="178"/>
                    </a:lnTo>
                    <a:lnTo>
                      <a:pt x="111" y="178"/>
                    </a:lnTo>
                    <a:lnTo>
                      <a:pt x="117" y="180"/>
                    </a:lnTo>
                    <a:lnTo>
                      <a:pt x="123" y="186"/>
                    </a:lnTo>
                    <a:lnTo>
                      <a:pt x="129" y="188"/>
                    </a:lnTo>
                    <a:lnTo>
                      <a:pt x="135" y="188"/>
                    </a:lnTo>
                    <a:lnTo>
                      <a:pt x="149" y="188"/>
                    </a:lnTo>
                    <a:lnTo>
                      <a:pt x="147" y="184"/>
                    </a:lnTo>
                    <a:lnTo>
                      <a:pt x="149" y="182"/>
                    </a:lnTo>
                    <a:lnTo>
                      <a:pt x="149" y="178"/>
                    </a:lnTo>
                    <a:lnTo>
                      <a:pt x="156" y="176"/>
                    </a:lnTo>
                    <a:lnTo>
                      <a:pt x="162" y="178"/>
                    </a:lnTo>
                    <a:lnTo>
                      <a:pt x="168" y="180"/>
                    </a:lnTo>
                    <a:lnTo>
                      <a:pt x="168" y="180"/>
                    </a:lnTo>
                    <a:lnTo>
                      <a:pt x="170" y="178"/>
                    </a:lnTo>
                    <a:lnTo>
                      <a:pt x="172" y="174"/>
                    </a:lnTo>
                    <a:lnTo>
                      <a:pt x="176" y="174"/>
                    </a:lnTo>
                    <a:lnTo>
                      <a:pt x="178" y="171"/>
                    </a:lnTo>
                    <a:lnTo>
                      <a:pt x="180" y="174"/>
                    </a:lnTo>
                    <a:lnTo>
                      <a:pt x="184" y="176"/>
                    </a:lnTo>
                    <a:lnTo>
                      <a:pt x="188" y="176"/>
                    </a:lnTo>
                    <a:lnTo>
                      <a:pt x="190" y="176"/>
                    </a:lnTo>
                    <a:lnTo>
                      <a:pt x="190" y="180"/>
                    </a:lnTo>
                    <a:lnTo>
                      <a:pt x="190" y="186"/>
                    </a:lnTo>
                    <a:lnTo>
                      <a:pt x="192" y="188"/>
                    </a:lnTo>
                    <a:lnTo>
                      <a:pt x="194" y="190"/>
                    </a:lnTo>
                    <a:lnTo>
                      <a:pt x="198" y="190"/>
                    </a:lnTo>
                    <a:lnTo>
                      <a:pt x="203" y="188"/>
                    </a:lnTo>
                    <a:lnTo>
                      <a:pt x="203" y="190"/>
                    </a:lnTo>
                    <a:lnTo>
                      <a:pt x="203" y="192"/>
                    </a:lnTo>
                    <a:lnTo>
                      <a:pt x="201" y="194"/>
                    </a:lnTo>
                    <a:lnTo>
                      <a:pt x="198" y="196"/>
                    </a:lnTo>
                    <a:lnTo>
                      <a:pt x="201" y="196"/>
                    </a:lnTo>
                    <a:lnTo>
                      <a:pt x="203" y="198"/>
                    </a:lnTo>
                    <a:lnTo>
                      <a:pt x="205" y="194"/>
                    </a:lnTo>
                    <a:lnTo>
                      <a:pt x="207" y="190"/>
                    </a:lnTo>
                    <a:lnTo>
                      <a:pt x="209" y="188"/>
                    </a:lnTo>
                    <a:lnTo>
                      <a:pt x="213" y="190"/>
                    </a:lnTo>
                    <a:lnTo>
                      <a:pt x="215" y="192"/>
                    </a:lnTo>
                    <a:lnTo>
                      <a:pt x="219" y="194"/>
                    </a:lnTo>
                    <a:lnTo>
                      <a:pt x="221" y="196"/>
                    </a:lnTo>
                    <a:lnTo>
                      <a:pt x="223" y="194"/>
                    </a:lnTo>
                    <a:lnTo>
                      <a:pt x="221" y="196"/>
                    </a:lnTo>
                    <a:lnTo>
                      <a:pt x="223" y="196"/>
                    </a:lnTo>
                    <a:lnTo>
                      <a:pt x="221" y="200"/>
                    </a:lnTo>
                    <a:lnTo>
                      <a:pt x="221" y="202"/>
                    </a:lnTo>
                    <a:lnTo>
                      <a:pt x="223" y="204"/>
                    </a:lnTo>
                    <a:lnTo>
                      <a:pt x="223" y="206"/>
                    </a:lnTo>
                    <a:lnTo>
                      <a:pt x="225" y="208"/>
                    </a:lnTo>
                    <a:lnTo>
                      <a:pt x="225" y="210"/>
                    </a:lnTo>
                    <a:lnTo>
                      <a:pt x="221" y="212"/>
                    </a:lnTo>
                    <a:lnTo>
                      <a:pt x="219" y="212"/>
                    </a:lnTo>
                    <a:lnTo>
                      <a:pt x="217" y="212"/>
                    </a:lnTo>
                    <a:lnTo>
                      <a:pt x="215" y="212"/>
                    </a:lnTo>
                    <a:lnTo>
                      <a:pt x="213" y="214"/>
                    </a:lnTo>
                    <a:lnTo>
                      <a:pt x="211" y="218"/>
                    </a:lnTo>
                    <a:lnTo>
                      <a:pt x="209" y="223"/>
                    </a:lnTo>
                    <a:lnTo>
                      <a:pt x="205" y="229"/>
                    </a:lnTo>
                    <a:lnTo>
                      <a:pt x="201" y="235"/>
                    </a:lnTo>
                    <a:lnTo>
                      <a:pt x="196" y="237"/>
                    </a:lnTo>
                    <a:lnTo>
                      <a:pt x="194" y="241"/>
                    </a:lnTo>
                    <a:lnTo>
                      <a:pt x="190" y="245"/>
                    </a:lnTo>
                    <a:lnTo>
                      <a:pt x="188" y="251"/>
                    </a:lnTo>
                    <a:lnTo>
                      <a:pt x="190" y="253"/>
                    </a:lnTo>
                    <a:lnTo>
                      <a:pt x="194" y="249"/>
                    </a:lnTo>
                    <a:lnTo>
                      <a:pt x="198" y="249"/>
                    </a:lnTo>
                    <a:lnTo>
                      <a:pt x="203" y="253"/>
                    </a:lnTo>
                    <a:lnTo>
                      <a:pt x="203" y="255"/>
                    </a:lnTo>
                    <a:lnTo>
                      <a:pt x="207" y="259"/>
                    </a:lnTo>
                    <a:lnTo>
                      <a:pt x="209" y="263"/>
                    </a:lnTo>
                    <a:lnTo>
                      <a:pt x="209" y="268"/>
                    </a:lnTo>
                    <a:lnTo>
                      <a:pt x="207" y="272"/>
                    </a:lnTo>
                    <a:lnTo>
                      <a:pt x="203" y="278"/>
                    </a:lnTo>
                    <a:lnTo>
                      <a:pt x="198" y="282"/>
                    </a:lnTo>
                    <a:lnTo>
                      <a:pt x="194" y="282"/>
                    </a:lnTo>
                    <a:lnTo>
                      <a:pt x="188" y="280"/>
                    </a:lnTo>
                    <a:lnTo>
                      <a:pt x="182" y="278"/>
                    </a:lnTo>
                    <a:lnTo>
                      <a:pt x="180" y="274"/>
                    </a:lnTo>
                    <a:lnTo>
                      <a:pt x="176" y="270"/>
                    </a:lnTo>
                    <a:lnTo>
                      <a:pt x="176" y="266"/>
                    </a:lnTo>
                    <a:lnTo>
                      <a:pt x="180" y="263"/>
                    </a:lnTo>
                    <a:lnTo>
                      <a:pt x="182" y="257"/>
                    </a:lnTo>
                    <a:lnTo>
                      <a:pt x="180" y="257"/>
                    </a:lnTo>
                    <a:lnTo>
                      <a:pt x="176" y="257"/>
                    </a:lnTo>
                    <a:lnTo>
                      <a:pt x="174" y="259"/>
                    </a:lnTo>
                    <a:lnTo>
                      <a:pt x="170" y="257"/>
                    </a:lnTo>
                    <a:lnTo>
                      <a:pt x="170" y="259"/>
                    </a:lnTo>
                    <a:lnTo>
                      <a:pt x="166" y="261"/>
                    </a:lnTo>
                    <a:lnTo>
                      <a:pt x="166" y="266"/>
                    </a:lnTo>
                    <a:lnTo>
                      <a:pt x="164" y="270"/>
                    </a:lnTo>
                    <a:lnTo>
                      <a:pt x="156" y="274"/>
                    </a:lnTo>
                    <a:lnTo>
                      <a:pt x="147" y="280"/>
                    </a:lnTo>
                    <a:lnTo>
                      <a:pt x="135" y="282"/>
                    </a:lnTo>
                    <a:lnTo>
                      <a:pt x="129" y="280"/>
                    </a:lnTo>
                    <a:lnTo>
                      <a:pt x="125" y="282"/>
                    </a:lnTo>
                    <a:lnTo>
                      <a:pt x="125" y="288"/>
                    </a:lnTo>
                    <a:lnTo>
                      <a:pt x="127" y="290"/>
                    </a:lnTo>
                    <a:lnTo>
                      <a:pt x="129" y="290"/>
                    </a:lnTo>
                    <a:lnTo>
                      <a:pt x="133" y="290"/>
                    </a:lnTo>
                    <a:lnTo>
                      <a:pt x="139" y="294"/>
                    </a:lnTo>
                    <a:lnTo>
                      <a:pt x="143" y="300"/>
                    </a:lnTo>
                    <a:lnTo>
                      <a:pt x="145" y="304"/>
                    </a:lnTo>
                    <a:lnTo>
                      <a:pt x="143" y="313"/>
                    </a:lnTo>
                    <a:lnTo>
                      <a:pt x="145" y="319"/>
                    </a:lnTo>
                    <a:lnTo>
                      <a:pt x="154" y="323"/>
                    </a:lnTo>
                    <a:lnTo>
                      <a:pt x="162" y="323"/>
                    </a:lnTo>
                    <a:lnTo>
                      <a:pt x="170" y="321"/>
                    </a:lnTo>
                    <a:lnTo>
                      <a:pt x="176" y="319"/>
                    </a:lnTo>
                    <a:lnTo>
                      <a:pt x="182" y="313"/>
                    </a:lnTo>
                    <a:lnTo>
                      <a:pt x="184" y="304"/>
                    </a:lnTo>
                    <a:lnTo>
                      <a:pt x="188" y="302"/>
                    </a:lnTo>
                    <a:lnTo>
                      <a:pt x="192" y="300"/>
                    </a:lnTo>
                    <a:lnTo>
                      <a:pt x="198" y="302"/>
                    </a:lnTo>
                    <a:lnTo>
                      <a:pt x="207" y="304"/>
                    </a:lnTo>
                    <a:lnTo>
                      <a:pt x="215" y="311"/>
                    </a:lnTo>
                    <a:lnTo>
                      <a:pt x="221" y="313"/>
                    </a:lnTo>
                    <a:lnTo>
                      <a:pt x="227" y="317"/>
                    </a:lnTo>
                    <a:lnTo>
                      <a:pt x="227" y="315"/>
                    </a:lnTo>
                    <a:lnTo>
                      <a:pt x="231" y="313"/>
                    </a:lnTo>
                    <a:lnTo>
                      <a:pt x="233" y="313"/>
                    </a:lnTo>
                    <a:lnTo>
                      <a:pt x="237" y="313"/>
                    </a:lnTo>
                    <a:lnTo>
                      <a:pt x="241" y="319"/>
                    </a:lnTo>
                    <a:lnTo>
                      <a:pt x="239" y="325"/>
                    </a:lnTo>
                    <a:lnTo>
                      <a:pt x="237" y="331"/>
                    </a:lnTo>
                    <a:lnTo>
                      <a:pt x="237" y="337"/>
                    </a:lnTo>
                    <a:lnTo>
                      <a:pt x="233" y="341"/>
                    </a:lnTo>
                    <a:lnTo>
                      <a:pt x="229" y="341"/>
                    </a:lnTo>
                    <a:lnTo>
                      <a:pt x="223" y="341"/>
                    </a:lnTo>
                    <a:lnTo>
                      <a:pt x="217" y="341"/>
                    </a:lnTo>
                    <a:lnTo>
                      <a:pt x="213" y="349"/>
                    </a:lnTo>
                    <a:lnTo>
                      <a:pt x="215" y="355"/>
                    </a:lnTo>
                    <a:lnTo>
                      <a:pt x="217" y="366"/>
                    </a:lnTo>
                    <a:lnTo>
                      <a:pt x="264" y="366"/>
                    </a:lnTo>
                    <a:lnTo>
                      <a:pt x="264" y="362"/>
                    </a:lnTo>
                    <a:lnTo>
                      <a:pt x="262" y="355"/>
                    </a:lnTo>
                    <a:lnTo>
                      <a:pt x="260" y="347"/>
                    </a:lnTo>
                    <a:lnTo>
                      <a:pt x="258" y="341"/>
                    </a:lnTo>
                    <a:lnTo>
                      <a:pt x="252" y="331"/>
                    </a:lnTo>
                    <a:lnTo>
                      <a:pt x="248" y="327"/>
                    </a:lnTo>
                    <a:lnTo>
                      <a:pt x="243" y="319"/>
                    </a:lnTo>
                    <a:lnTo>
                      <a:pt x="245" y="315"/>
                    </a:lnTo>
                    <a:lnTo>
                      <a:pt x="250" y="308"/>
                    </a:lnTo>
                    <a:lnTo>
                      <a:pt x="250" y="302"/>
                    </a:lnTo>
                    <a:lnTo>
                      <a:pt x="254" y="296"/>
                    </a:lnTo>
                    <a:lnTo>
                      <a:pt x="260" y="288"/>
                    </a:lnTo>
                    <a:lnTo>
                      <a:pt x="262" y="286"/>
                    </a:lnTo>
                    <a:lnTo>
                      <a:pt x="262" y="282"/>
                    </a:lnTo>
                    <a:lnTo>
                      <a:pt x="264" y="280"/>
                    </a:lnTo>
                    <a:lnTo>
                      <a:pt x="268" y="278"/>
                    </a:lnTo>
                    <a:lnTo>
                      <a:pt x="270" y="274"/>
                    </a:lnTo>
                    <a:lnTo>
                      <a:pt x="270" y="268"/>
                    </a:lnTo>
                    <a:lnTo>
                      <a:pt x="272" y="266"/>
                    </a:lnTo>
                    <a:lnTo>
                      <a:pt x="274" y="259"/>
                    </a:lnTo>
                    <a:lnTo>
                      <a:pt x="278" y="255"/>
                    </a:lnTo>
                    <a:lnTo>
                      <a:pt x="288" y="249"/>
                    </a:lnTo>
                    <a:lnTo>
                      <a:pt x="295" y="247"/>
                    </a:lnTo>
                    <a:lnTo>
                      <a:pt x="301" y="247"/>
                    </a:lnTo>
                    <a:lnTo>
                      <a:pt x="309" y="249"/>
                    </a:lnTo>
                    <a:lnTo>
                      <a:pt x="317" y="249"/>
                    </a:lnTo>
                    <a:lnTo>
                      <a:pt x="327" y="253"/>
                    </a:lnTo>
                    <a:lnTo>
                      <a:pt x="333" y="259"/>
                    </a:lnTo>
                    <a:lnTo>
                      <a:pt x="335" y="266"/>
                    </a:lnTo>
                    <a:lnTo>
                      <a:pt x="335" y="272"/>
                    </a:lnTo>
                    <a:lnTo>
                      <a:pt x="335" y="276"/>
                    </a:lnTo>
                    <a:lnTo>
                      <a:pt x="331" y="284"/>
                    </a:lnTo>
                    <a:lnTo>
                      <a:pt x="331" y="288"/>
                    </a:lnTo>
                    <a:lnTo>
                      <a:pt x="329" y="292"/>
                    </a:lnTo>
                    <a:lnTo>
                      <a:pt x="327" y="294"/>
                    </a:lnTo>
                    <a:lnTo>
                      <a:pt x="321" y="296"/>
                    </a:lnTo>
                    <a:lnTo>
                      <a:pt x="317" y="294"/>
                    </a:lnTo>
                    <a:lnTo>
                      <a:pt x="311" y="292"/>
                    </a:lnTo>
                    <a:lnTo>
                      <a:pt x="309" y="296"/>
                    </a:lnTo>
                    <a:lnTo>
                      <a:pt x="311" y="302"/>
                    </a:lnTo>
                    <a:lnTo>
                      <a:pt x="313" y="311"/>
                    </a:lnTo>
                    <a:lnTo>
                      <a:pt x="325" y="321"/>
                    </a:lnTo>
                    <a:lnTo>
                      <a:pt x="329" y="325"/>
                    </a:lnTo>
                    <a:lnTo>
                      <a:pt x="331" y="327"/>
                    </a:lnTo>
                    <a:lnTo>
                      <a:pt x="333" y="329"/>
                    </a:lnTo>
                    <a:lnTo>
                      <a:pt x="337" y="331"/>
                    </a:lnTo>
                    <a:lnTo>
                      <a:pt x="339" y="333"/>
                    </a:lnTo>
                    <a:lnTo>
                      <a:pt x="339" y="337"/>
                    </a:lnTo>
                    <a:lnTo>
                      <a:pt x="339" y="341"/>
                    </a:lnTo>
                    <a:lnTo>
                      <a:pt x="344" y="345"/>
                    </a:lnTo>
                    <a:lnTo>
                      <a:pt x="350" y="345"/>
                    </a:lnTo>
                    <a:lnTo>
                      <a:pt x="360" y="343"/>
                    </a:lnTo>
                    <a:lnTo>
                      <a:pt x="364" y="339"/>
                    </a:lnTo>
                    <a:lnTo>
                      <a:pt x="368" y="333"/>
                    </a:lnTo>
                    <a:lnTo>
                      <a:pt x="370" y="325"/>
                    </a:lnTo>
                    <a:lnTo>
                      <a:pt x="372" y="317"/>
                    </a:lnTo>
                    <a:lnTo>
                      <a:pt x="374" y="308"/>
                    </a:lnTo>
                    <a:lnTo>
                      <a:pt x="376" y="300"/>
                    </a:lnTo>
                    <a:lnTo>
                      <a:pt x="376" y="292"/>
                    </a:lnTo>
                    <a:lnTo>
                      <a:pt x="372" y="282"/>
                    </a:lnTo>
                    <a:lnTo>
                      <a:pt x="372" y="274"/>
                    </a:lnTo>
                    <a:lnTo>
                      <a:pt x="372" y="263"/>
                    </a:lnTo>
                    <a:lnTo>
                      <a:pt x="376" y="253"/>
                    </a:lnTo>
                    <a:lnTo>
                      <a:pt x="378" y="245"/>
                    </a:lnTo>
                    <a:lnTo>
                      <a:pt x="384" y="237"/>
                    </a:lnTo>
                    <a:lnTo>
                      <a:pt x="393" y="233"/>
                    </a:lnTo>
                    <a:lnTo>
                      <a:pt x="397" y="231"/>
                    </a:lnTo>
                    <a:lnTo>
                      <a:pt x="401" y="229"/>
                    </a:lnTo>
                    <a:lnTo>
                      <a:pt x="407" y="223"/>
                    </a:lnTo>
                    <a:lnTo>
                      <a:pt x="407" y="141"/>
                    </a:lnTo>
                    <a:lnTo>
                      <a:pt x="399" y="135"/>
                    </a:lnTo>
                    <a:lnTo>
                      <a:pt x="376" y="126"/>
                    </a:lnTo>
                    <a:lnTo>
                      <a:pt x="368" y="126"/>
                    </a:lnTo>
                    <a:lnTo>
                      <a:pt x="368" y="129"/>
                    </a:lnTo>
                    <a:lnTo>
                      <a:pt x="364" y="126"/>
                    </a:lnTo>
                    <a:lnTo>
                      <a:pt x="364" y="122"/>
                    </a:lnTo>
                    <a:lnTo>
                      <a:pt x="358" y="118"/>
                    </a:lnTo>
                    <a:lnTo>
                      <a:pt x="356" y="120"/>
                    </a:lnTo>
                    <a:lnTo>
                      <a:pt x="352" y="122"/>
                    </a:lnTo>
                    <a:lnTo>
                      <a:pt x="352" y="124"/>
                    </a:lnTo>
                    <a:lnTo>
                      <a:pt x="350" y="126"/>
                    </a:lnTo>
                    <a:lnTo>
                      <a:pt x="348" y="129"/>
                    </a:lnTo>
                    <a:lnTo>
                      <a:pt x="346" y="129"/>
                    </a:lnTo>
                    <a:lnTo>
                      <a:pt x="344" y="126"/>
                    </a:lnTo>
                    <a:lnTo>
                      <a:pt x="339" y="124"/>
                    </a:lnTo>
                    <a:lnTo>
                      <a:pt x="331" y="118"/>
                    </a:lnTo>
                    <a:lnTo>
                      <a:pt x="325" y="112"/>
                    </a:lnTo>
                    <a:lnTo>
                      <a:pt x="311" y="100"/>
                    </a:lnTo>
                    <a:lnTo>
                      <a:pt x="305" y="94"/>
                    </a:lnTo>
                    <a:lnTo>
                      <a:pt x="303" y="86"/>
                    </a:lnTo>
                    <a:lnTo>
                      <a:pt x="313" y="84"/>
                    </a:lnTo>
                    <a:lnTo>
                      <a:pt x="329" y="77"/>
                    </a:lnTo>
                    <a:lnTo>
                      <a:pt x="335" y="71"/>
                    </a:lnTo>
                    <a:lnTo>
                      <a:pt x="344" y="63"/>
                    </a:lnTo>
                    <a:lnTo>
                      <a:pt x="342" y="63"/>
                    </a:lnTo>
                    <a:lnTo>
                      <a:pt x="335" y="55"/>
                    </a:lnTo>
                    <a:lnTo>
                      <a:pt x="333" y="49"/>
                    </a:lnTo>
                    <a:lnTo>
                      <a:pt x="331" y="45"/>
                    </a:lnTo>
                    <a:lnTo>
                      <a:pt x="327" y="45"/>
                    </a:lnTo>
                    <a:lnTo>
                      <a:pt x="325" y="41"/>
                    </a:lnTo>
                    <a:lnTo>
                      <a:pt x="317" y="37"/>
                    </a:lnTo>
                    <a:lnTo>
                      <a:pt x="313" y="32"/>
                    </a:lnTo>
                    <a:lnTo>
                      <a:pt x="311" y="30"/>
                    </a:lnTo>
                    <a:lnTo>
                      <a:pt x="307" y="30"/>
                    </a:lnTo>
                    <a:lnTo>
                      <a:pt x="299" y="30"/>
                    </a:lnTo>
                    <a:lnTo>
                      <a:pt x="295" y="34"/>
                    </a:lnTo>
                    <a:lnTo>
                      <a:pt x="292" y="32"/>
                    </a:lnTo>
                    <a:lnTo>
                      <a:pt x="290" y="30"/>
                    </a:lnTo>
                    <a:lnTo>
                      <a:pt x="288" y="30"/>
                    </a:lnTo>
                    <a:lnTo>
                      <a:pt x="280" y="24"/>
                    </a:lnTo>
                    <a:lnTo>
                      <a:pt x="274" y="22"/>
                    </a:lnTo>
                    <a:lnTo>
                      <a:pt x="274" y="18"/>
                    </a:lnTo>
                    <a:lnTo>
                      <a:pt x="268" y="16"/>
                    </a:lnTo>
                    <a:lnTo>
                      <a:pt x="262" y="18"/>
                    </a:lnTo>
                    <a:lnTo>
                      <a:pt x="260" y="8"/>
                    </a:lnTo>
                    <a:lnTo>
                      <a:pt x="256" y="6"/>
                    </a:lnTo>
                    <a:lnTo>
                      <a:pt x="254" y="4"/>
                    </a:lnTo>
                    <a:lnTo>
                      <a:pt x="250" y="2"/>
                    </a:lnTo>
                    <a:lnTo>
                      <a:pt x="245" y="0"/>
                    </a:lnTo>
                    <a:lnTo>
                      <a:pt x="243"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1" name="Freeform 572"/>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2" name="Freeform 573"/>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3" name="Freeform 574"/>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4" name="Freeform 575"/>
              <p:cNvSpPr>
                <a:spLocks noEditPoints="1"/>
              </p:cNvSpPr>
              <p:nvPr/>
            </p:nvSpPr>
            <p:spPr bwMode="auto">
              <a:xfrm>
                <a:off x="4972" y="1733"/>
                <a:ext cx="329" cy="261"/>
              </a:xfrm>
              <a:custGeom>
                <a:avLst/>
                <a:gdLst>
                  <a:gd name="T0" fmla="*/ 112 w 329"/>
                  <a:gd name="T1" fmla="*/ 69 h 261"/>
                  <a:gd name="T2" fmla="*/ 112 w 329"/>
                  <a:gd name="T3" fmla="*/ 69 h 261"/>
                  <a:gd name="T4" fmla="*/ 79 w 329"/>
                  <a:gd name="T5" fmla="*/ 8 h 261"/>
                  <a:gd name="T6" fmla="*/ 63 w 329"/>
                  <a:gd name="T7" fmla="*/ 10 h 261"/>
                  <a:gd name="T8" fmla="*/ 55 w 329"/>
                  <a:gd name="T9" fmla="*/ 26 h 261"/>
                  <a:gd name="T10" fmla="*/ 61 w 329"/>
                  <a:gd name="T11" fmla="*/ 39 h 261"/>
                  <a:gd name="T12" fmla="*/ 43 w 329"/>
                  <a:gd name="T13" fmla="*/ 51 h 261"/>
                  <a:gd name="T14" fmla="*/ 36 w 329"/>
                  <a:gd name="T15" fmla="*/ 73 h 261"/>
                  <a:gd name="T16" fmla="*/ 22 w 329"/>
                  <a:gd name="T17" fmla="*/ 98 h 261"/>
                  <a:gd name="T18" fmla="*/ 22 w 329"/>
                  <a:gd name="T19" fmla="*/ 118 h 261"/>
                  <a:gd name="T20" fmla="*/ 22 w 329"/>
                  <a:gd name="T21" fmla="*/ 139 h 261"/>
                  <a:gd name="T22" fmla="*/ 4 w 329"/>
                  <a:gd name="T23" fmla="*/ 137 h 261"/>
                  <a:gd name="T24" fmla="*/ 8 w 329"/>
                  <a:gd name="T25" fmla="*/ 155 h 261"/>
                  <a:gd name="T26" fmla="*/ 32 w 329"/>
                  <a:gd name="T27" fmla="*/ 171 h 261"/>
                  <a:gd name="T28" fmla="*/ 55 w 329"/>
                  <a:gd name="T29" fmla="*/ 176 h 261"/>
                  <a:gd name="T30" fmla="*/ 67 w 329"/>
                  <a:gd name="T31" fmla="*/ 182 h 261"/>
                  <a:gd name="T32" fmla="*/ 63 w 329"/>
                  <a:gd name="T33" fmla="*/ 204 h 261"/>
                  <a:gd name="T34" fmla="*/ 65 w 329"/>
                  <a:gd name="T35" fmla="*/ 212 h 261"/>
                  <a:gd name="T36" fmla="*/ 67 w 329"/>
                  <a:gd name="T37" fmla="*/ 237 h 261"/>
                  <a:gd name="T38" fmla="*/ 75 w 329"/>
                  <a:gd name="T39" fmla="*/ 243 h 261"/>
                  <a:gd name="T40" fmla="*/ 71 w 329"/>
                  <a:gd name="T41" fmla="*/ 257 h 261"/>
                  <a:gd name="T42" fmla="*/ 226 w 329"/>
                  <a:gd name="T43" fmla="*/ 253 h 261"/>
                  <a:gd name="T44" fmla="*/ 247 w 329"/>
                  <a:gd name="T45" fmla="*/ 251 h 261"/>
                  <a:gd name="T46" fmla="*/ 265 w 329"/>
                  <a:gd name="T47" fmla="*/ 253 h 261"/>
                  <a:gd name="T48" fmla="*/ 290 w 329"/>
                  <a:gd name="T49" fmla="*/ 239 h 261"/>
                  <a:gd name="T50" fmla="*/ 296 w 329"/>
                  <a:gd name="T51" fmla="*/ 208 h 261"/>
                  <a:gd name="T52" fmla="*/ 292 w 329"/>
                  <a:gd name="T53" fmla="*/ 176 h 261"/>
                  <a:gd name="T54" fmla="*/ 300 w 329"/>
                  <a:gd name="T55" fmla="*/ 159 h 261"/>
                  <a:gd name="T56" fmla="*/ 316 w 329"/>
                  <a:gd name="T57" fmla="*/ 165 h 261"/>
                  <a:gd name="T58" fmla="*/ 329 w 329"/>
                  <a:gd name="T59" fmla="*/ 151 h 261"/>
                  <a:gd name="T60" fmla="*/ 318 w 329"/>
                  <a:gd name="T61" fmla="*/ 137 h 261"/>
                  <a:gd name="T62" fmla="*/ 310 w 329"/>
                  <a:gd name="T63" fmla="*/ 122 h 261"/>
                  <a:gd name="T64" fmla="*/ 318 w 329"/>
                  <a:gd name="T65" fmla="*/ 112 h 261"/>
                  <a:gd name="T66" fmla="*/ 325 w 329"/>
                  <a:gd name="T67" fmla="*/ 102 h 261"/>
                  <a:gd name="T68" fmla="*/ 323 w 329"/>
                  <a:gd name="T69" fmla="*/ 63 h 261"/>
                  <a:gd name="T70" fmla="*/ 298 w 329"/>
                  <a:gd name="T71" fmla="*/ 65 h 261"/>
                  <a:gd name="T72" fmla="*/ 286 w 329"/>
                  <a:gd name="T73" fmla="*/ 82 h 261"/>
                  <a:gd name="T74" fmla="*/ 271 w 329"/>
                  <a:gd name="T75" fmla="*/ 86 h 261"/>
                  <a:gd name="T76" fmla="*/ 257 w 329"/>
                  <a:gd name="T77" fmla="*/ 79 h 261"/>
                  <a:gd name="T78" fmla="*/ 239 w 329"/>
                  <a:gd name="T79" fmla="*/ 75 h 261"/>
                  <a:gd name="T80" fmla="*/ 224 w 329"/>
                  <a:gd name="T81" fmla="*/ 69 h 261"/>
                  <a:gd name="T82" fmla="*/ 196 w 329"/>
                  <a:gd name="T83" fmla="*/ 75 h 261"/>
                  <a:gd name="T84" fmla="*/ 157 w 329"/>
                  <a:gd name="T85" fmla="*/ 96 h 261"/>
                  <a:gd name="T86" fmla="*/ 139 w 329"/>
                  <a:gd name="T87" fmla="*/ 67 h 261"/>
                  <a:gd name="T88" fmla="*/ 124 w 329"/>
                  <a:gd name="T89" fmla="*/ 77 h 261"/>
                  <a:gd name="T90" fmla="*/ 110 w 329"/>
                  <a:gd name="T91" fmla="*/ 67 h 261"/>
                  <a:gd name="T92" fmla="*/ 90 w 329"/>
                  <a:gd name="T93" fmla="*/ 61 h 261"/>
                  <a:gd name="T94" fmla="*/ 79 w 329"/>
                  <a:gd name="T95" fmla="*/ 45 h 261"/>
                  <a:gd name="T96" fmla="*/ 94 w 329"/>
                  <a:gd name="T97" fmla="*/ 37 h 261"/>
                  <a:gd name="T98" fmla="*/ 106 w 329"/>
                  <a:gd name="T99" fmla="*/ 39 h 261"/>
                  <a:gd name="T100" fmla="*/ 108 w 329"/>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9" h="261">
                    <a:moveTo>
                      <a:pt x="124" y="77"/>
                    </a:moveTo>
                    <a:lnTo>
                      <a:pt x="128" y="71"/>
                    </a:lnTo>
                    <a:lnTo>
                      <a:pt x="124" y="77"/>
                    </a:lnTo>
                    <a:close/>
                    <a:moveTo>
                      <a:pt x="112" y="69"/>
                    </a:moveTo>
                    <a:lnTo>
                      <a:pt x="116" y="75"/>
                    </a:lnTo>
                    <a:lnTo>
                      <a:pt x="114" y="73"/>
                    </a:lnTo>
                    <a:lnTo>
                      <a:pt x="114" y="71"/>
                    </a:lnTo>
                    <a:lnTo>
                      <a:pt x="112" y="69"/>
                    </a:lnTo>
                    <a:close/>
                    <a:moveTo>
                      <a:pt x="100" y="2"/>
                    </a:moveTo>
                    <a:lnTo>
                      <a:pt x="98" y="6"/>
                    </a:lnTo>
                    <a:lnTo>
                      <a:pt x="92" y="4"/>
                    </a:lnTo>
                    <a:lnTo>
                      <a:pt x="79" y="8"/>
                    </a:lnTo>
                    <a:lnTo>
                      <a:pt x="75" y="6"/>
                    </a:lnTo>
                    <a:lnTo>
                      <a:pt x="67" y="6"/>
                    </a:lnTo>
                    <a:lnTo>
                      <a:pt x="65" y="8"/>
                    </a:lnTo>
                    <a:lnTo>
                      <a:pt x="63" y="10"/>
                    </a:lnTo>
                    <a:lnTo>
                      <a:pt x="63" y="14"/>
                    </a:lnTo>
                    <a:lnTo>
                      <a:pt x="57" y="18"/>
                    </a:lnTo>
                    <a:lnTo>
                      <a:pt x="55" y="24"/>
                    </a:lnTo>
                    <a:lnTo>
                      <a:pt x="55" y="26"/>
                    </a:lnTo>
                    <a:lnTo>
                      <a:pt x="55" y="28"/>
                    </a:lnTo>
                    <a:lnTo>
                      <a:pt x="59" y="30"/>
                    </a:lnTo>
                    <a:lnTo>
                      <a:pt x="59" y="34"/>
                    </a:lnTo>
                    <a:lnTo>
                      <a:pt x="61" y="39"/>
                    </a:lnTo>
                    <a:lnTo>
                      <a:pt x="53" y="41"/>
                    </a:lnTo>
                    <a:lnTo>
                      <a:pt x="51" y="41"/>
                    </a:lnTo>
                    <a:lnTo>
                      <a:pt x="47" y="49"/>
                    </a:lnTo>
                    <a:lnTo>
                      <a:pt x="43" y="51"/>
                    </a:lnTo>
                    <a:lnTo>
                      <a:pt x="41" y="63"/>
                    </a:lnTo>
                    <a:lnTo>
                      <a:pt x="34" y="65"/>
                    </a:lnTo>
                    <a:lnTo>
                      <a:pt x="32" y="67"/>
                    </a:lnTo>
                    <a:lnTo>
                      <a:pt x="36" y="73"/>
                    </a:lnTo>
                    <a:lnTo>
                      <a:pt x="36" y="77"/>
                    </a:lnTo>
                    <a:lnTo>
                      <a:pt x="30" y="79"/>
                    </a:lnTo>
                    <a:lnTo>
                      <a:pt x="18" y="86"/>
                    </a:lnTo>
                    <a:lnTo>
                      <a:pt x="22" y="98"/>
                    </a:lnTo>
                    <a:lnTo>
                      <a:pt x="22" y="104"/>
                    </a:lnTo>
                    <a:lnTo>
                      <a:pt x="22" y="106"/>
                    </a:lnTo>
                    <a:lnTo>
                      <a:pt x="26" y="110"/>
                    </a:lnTo>
                    <a:lnTo>
                      <a:pt x="22" y="118"/>
                    </a:lnTo>
                    <a:lnTo>
                      <a:pt x="26" y="124"/>
                    </a:lnTo>
                    <a:lnTo>
                      <a:pt x="30" y="126"/>
                    </a:lnTo>
                    <a:lnTo>
                      <a:pt x="36" y="139"/>
                    </a:lnTo>
                    <a:lnTo>
                      <a:pt x="22" y="139"/>
                    </a:lnTo>
                    <a:lnTo>
                      <a:pt x="20" y="139"/>
                    </a:lnTo>
                    <a:lnTo>
                      <a:pt x="12" y="141"/>
                    </a:lnTo>
                    <a:lnTo>
                      <a:pt x="4" y="137"/>
                    </a:lnTo>
                    <a:lnTo>
                      <a:pt x="4" y="137"/>
                    </a:lnTo>
                    <a:lnTo>
                      <a:pt x="0" y="141"/>
                    </a:lnTo>
                    <a:lnTo>
                      <a:pt x="6" y="149"/>
                    </a:lnTo>
                    <a:lnTo>
                      <a:pt x="2" y="153"/>
                    </a:lnTo>
                    <a:lnTo>
                      <a:pt x="8" y="155"/>
                    </a:lnTo>
                    <a:lnTo>
                      <a:pt x="10" y="157"/>
                    </a:lnTo>
                    <a:lnTo>
                      <a:pt x="10" y="165"/>
                    </a:lnTo>
                    <a:lnTo>
                      <a:pt x="26" y="169"/>
                    </a:lnTo>
                    <a:lnTo>
                      <a:pt x="32" y="171"/>
                    </a:lnTo>
                    <a:lnTo>
                      <a:pt x="41" y="171"/>
                    </a:lnTo>
                    <a:lnTo>
                      <a:pt x="45" y="171"/>
                    </a:lnTo>
                    <a:lnTo>
                      <a:pt x="51" y="171"/>
                    </a:lnTo>
                    <a:lnTo>
                      <a:pt x="55" y="176"/>
                    </a:lnTo>
                    <a:lnTo>
                      <a:pt x="57" y="178"/>
                    </a:lnTo>
                    <a:lnTo>
                      <a:pt x="61" y="180"/>
                    </a:lnTo>
                    <a:lnTo>
                      <a:pt x="65" y="182"/>
                    </a:lnTo>
                    <a:lnTo>
                      <a:pt x="67" y="182"/>
                    </a:lnTo>
                    <a:lnTo>
                      <a:pt x="73" y="200"/>
                    </a:lnTo>
                    <a:lnTo>
                      <a:pt x="71" y="202"/>
                    </a:lnTo>
                    <a:lnTo>
                      <a:pt x="65" y="202"/>
                    </a:lnTo>
                    <a:lnTo>
                      <a:pt x="63" y="204"/>
                    </a:lnTo>
                    <a:lnTo>
                      <a:pt x="57" y="206"/>
                    </a:lnTo>
                    <a:lnTo>
                      <a:pt x="55" y="210"/>
                    </a:lnTo>
                    <a:lnTo>
                      <a:pt x="57" y="212"/>
                    </a:lnTo>
                    <a:lnTo>
                      <a:pt x="65" y="212"/>
                    </a:lnTo>
                    <a:lnTo>
                      <a:pt x="69" y="214"/>
                    </a:lnTo>
                    <a:lnTo>
                      <a:pt x="77" y="225"/>
                    </a:lnTo>
                    <a:lnTo>
                      <a:pt x="77" y="229"/>
                    </a:lnTo>
                    <a:lnTo>
                      <a:pt x="67" y="237"/>
                    </a:lnTo>
                    <a:lnTo>
                      <a:pt x="67" y="237"/>
                    </a:lnTo>
                    <a:lnTo>
                      <a:pt x="67" y="241"/>
                    </a:lnTo>
                    <a:lnTo>
                      <a:pt x="71" y="243"/>
                    </a:lnTo>
                    <a:lnTo>
                      <a:pt x="75" y="243"/>
                    </a:lnTo>
                    <a:lnTo>
                      <a:pt x="75" y="245"/>
                    </a:lnTo>
                    <a:lnTo>
                      <a:pt x="75" y="249"/>
                    </a:lnTo>
                    <a:lnTo>
                      <a:pt x="75" y="253"/>
                    </a:lnTo>
                    <a:lnTo>
                      <a:pt x="71" y="257"/>
                    </a:lnTo>
                    <a:lnTo>
                      <a:pt x="73" y="261"/>
                    </a:lnTo>
                    <a:lnTo>
                      <a:pt x="218" y="261"/>
                    </a:lnTo>
                    <a:lnTo>
                      <a:pt x="224" y="255"/>
                    </a:lnTo>
                    <a:lnTo>
                      <a:pt x="226" y="253"/>
                    </a:lnTo>
                    <a:lnTo>
                      <a:pt x="233" y="253"/>
                    </a:lnTo>
                    <a:lnTo>
                      <a:pt x="233" y="245"/>
                    </a:lnTo>
                    <a:lnTo>
                      <a:pt x="235" y="245"/>
                    </a:lnTo>
                    <a:lnTo>
                      <a:pt x="247" y="251"/>
                    </a:lnTo>
                    <a:lnTo>
                      <a:pt x="253" y="253"/>
                    </a:lnTo>
                    <a:lnTo>
                      <a:pt x="259" y="253"/>
                    </a:lnTo>
                    <a:lnTo>
                      <a:pt x="261" y="249"/>
                    </a:lnTo>
                    <a:lnTo>
                      <a:pt x="265" y="253"/>
                    </a:lnTo>
                    <a:lnTo>
                      <a:pt x="278" y="255"/>
                    </a:lnTo>
                    <a:lnTo>
                      <a:pt x="286" y="259"/>
                    </a:lnTo>
                    <a:lnTo>
                      <a:pt x="292" y="255"/>
                    </a:lnTo>
                    <a:lnTo>
                      <a:pt x="290" y="239"/>
                    </a:lnTo>
                    <a:lnTo>
                      <a:pt x="290" y="231"/>
                    </a:lnTo>
                    <a:lnTo>
                      <a:pt x="290" y="227"/>
                    </a:lnTo>
                    <a:lnTo>
                      <a:pt x="290" y="223"/>
                    </a:lnTo>
                    <a:lnTo>
                      <a:pt x="296" y="208"/>
                    </a:lnTo>
                    <a:lnTo>
                      <a:pt x="296" y="202"/>
                    </a:lnTo>
                    <a:lnTo>
                      <a:pt x="294" y="192"/>
                    </a:lnTo>
                    <a:lnTo>
                      <a:pt x="290" y="186"/>
                    </a:lnTo>
                    <a:lnTo>
                      <a:pt x="292" y="176"/>
                    </a:lnTo>
                    <a:lnTo>
                      <a:pt x="290" y="169"/>
                    </a:lnTo>
                    <a:lnTo>
                      <a:pt x="292" y="163"/>
                    </a:lnTo>
                    <a:lnTo>
                      <a:pt x="294" y="161"/>
                    </a:lnTo>
                    <a:lnTo>
                      <a:pt x="300" y="159"/>
                    </a:lnTo>
                    <a:lnTo>
                      <a:pt x="310" y="157"/>
                    </a:lnTo>
                    <a:lnTo>
                      <a:pt x="312" y="159"/>
                    </a:lnTo>
                    <a:lnTo>
                      <a:pt x="312" y="163"/>
                    </a:lnTo>
                    <a:lnTo>
                      <a:pt x="316" y="165"/>
                    </a:lnTo>
                    <a:lnTo>
                      <a:pt x="320" y="163"/>
                    </a:lnTo>
                    <a:lnTo>
                      <a:pt x="323" y="157"/>
                    </a:lnTo>
                    <a:lnTo>
                      <a:pt x="329" y="153"/>
                    </a:lnTo>
                    <a:lnTo>
                      <a:pt x="329" y="151"/>
                    </a:lnTo>
                    <a:lnTo>
                      <a:pt x="329" y="139"/>
                    </a:lnTo>
                    <a:lnTo>
                      <a:pt x="329" y="139"/>
                    </a:lnTo>
                    <a:lnTo>
                      <a:pt x="325" y="137"/>
                    </a:lnTo>
                    <a:lnTo>
                      <a:pt x="318" y="137"/>
                    </a:lnTo>
                    <a:lnTo>
                      <a:pt x="312" y="137"/>
                    </a:lnTo>
                    <a:lnTo>
                      <a:pt x="312" y="129"/>
                    </a:lnTo>
                    <a:lnTo>
                      <a:pt x="310" y="124"/>
                    </a:lnTo>
                    <a:lnTo>
                      <a:pt x="310" y="122"/>
                    </a:lnTo>
                    <a:lnTo>
                      <a:pt x="314" y="118"/>
                    </a:lnTo>
                    <a:lnTo>
                      <a:pt x="312" y="116"/>
                    </a:lnTo>
                    <a:lnTo>
                      <a:pt x="314" y="112"/>
                    </a:lnTo>
                    <a:lnTo>
                      <a:pt x="318" y="112"/>
                    </a:lnTo>
                    <a:lnTo>
                      <a:pt x="325" y="110"/>
                    </a:lnTo>
                    <a:lnTo>
                      <a:pt x="323" y="108"/>
                    </a:lnTo>
                    <a:lnTo>
                      <a:pt x="325" y="104"/>
                    </a:lnTo>
                    <a:lnTo>
                      <a:pt x="325" y="102"/>
                    </a:lnTo>
                    <a:lnTo>
                      <a:pt x="329" y="96"/>
                    </a:lnTo>
                    <a:lnTo>
                      <a:pt x="329" y="63"/>
                    </a:lnTo>
                    <a:lnTo>
                      <a:pt x="327" y="63"/>
                    </a:lnTo>
                    <a:lnTo>
                      <a:pt x="323" y="63"/>
                    </a:lnTo>
                    <a:lnTo>
                      <a:pt x="312" y="63"/>
                    </a:lnTo>
                    <a:lnTo>
                      <a:pt x="308" y="61"/>
                    </a:lnTo>
                    <a:lnTo>
                      <a:pt x="308" y="63"/>
                    </a:lnTo>
                    <a:lnTo>
                      <a:pt x="298" y="65"/>
                    </a:lnTo>
                    <a:lnTo>
                      <a:pt x="294" y="63"/>
                    </a:lnTo>
                    <a:lnTo>
                      <a:pt x="290" y="71"/>
                    </a:lnTo>
                    <a:lnTo>
                      <a:pt x="290" y="82"/>
                    </a:lnTo>
                    <a:lnTo>
                      <a:pt x="286" y="82"/>
                    </a:lnTo>
                    <a:lnTo>
                      <a:pt x="280" y="77"/>
                    </a:lnTo>
                    <a:lnTo>
                      <a:pt x="278" y="75"/>
                    </a:lnTo>
                    <a:lnTo>
                      <a:pt x="273" y="77"/>
                    </a:lnTo>
                    <a:lnTo>
                      <a:pt x="271" y="86"/>
                    </a:lnTo>
                    <a:lnTo>
                      <a:pt x="269" y="88"/>
                    </a:lnTo>
                    <a:lnTo>
                      <a:pt x="267" y="88"/>
                    </a:lnTo>
                    <a:lnTo>
                      <a:pt x="261" y="79"/>
                    </a:lnTo>
                    <a:lnTo>
                      <a:pt x="257" y="79"/>
                    </a:lnTo>
                    <a:lnTo>
                      <a:pt x="251" y="73"/>
                    </a:lnTo>
                    <a:lnTo>
                      <a:pt x="249" y="73"/>
                    </a:lnTo>
                    <a:lnTo>
                      <a:pt x="243" y="77"/>
                    </a:lnTo>
                    <a:lnTo>
                      <a:pt x="239" y="75"/>
                    </a:lnTo>
                    <a:lnTo>
                      <a:pt x="233" y="67"/>
                    </a:lnTo>
                    <a:lnTo>
                      <a:pt x="231" y="65"/>
                    </a:lnTo>
                    <a:lnTo>
                      <a:pt x="226" y="67"/>
                    </a:lnTo>
                    <a:lnTo>
                      <a:pt x="224" y="69"/>
                    </a:lnTo>
                    <a:lnTo>
                      <a:pt x="218" y="69"/>
                    </a:lnTo>
                    <a:lnTo>
                      <a:pt x="206" y="71"/>
                    </a:lnTo>
                    <a:lnTo>
                      <a:pt x="198" y="75"/>
                    </a:lnTo>
                    <a:lnTo>
                      <a:pt x="196" y="75"/>
                    </a:lnTo>
                    <a:lnTo>
                      <a:pt x="190" y="88"/>
                    </a:lnTo>
                    <a:lnTo>
                      <a:pt x="186" y="90"/>
                    </a:lnTo>
                    <a:lnTo>
                      <a:pt x="161" y="92"/>
                    </a:lnTo>
                    <a:lnTo>
                      <a:pt x="157" y="96"/>
                    </a:lnTo>
                    <a:lnTo>
                      <a:pt x="149" y="82"/>
                    </a:lnTo>
                    <a:lnTo>
                      <a:pt x="149" y="75"/>
                    </a:lnTo>
                    <a:lnTo>
                      <a:pt x="141" y="71"/>
                    </a:lnTo>
                    <a:lnTo>
                      <a:pt x="139" y="67"/>
                    </a:lnTo>
                    <a:lnTo>
                      <a:pt x="141" y="71"/>
                    </a:lnTo>
                    <a:lnTo>
                      <a:pt x="130" y="67"/>
                    </a:lnTo>
                    <a:lnTo>
                      <a:pt x="132" y="75"/>
                    </a:lnTo>
                    <a:lnTo>
                      <a:pt x="124" y="77"/>
                    </a:lnTo>
                    <a:lnTo>
                      <a:pt x="120" y="77"/>
                    </a:lnTo>
                    <a:lnTo>
                      <a:pt x="116" y="75"/>
                    </a:lnTo>
                    <a:lnTo>
                      <a:pt x="112" y="69"/>
                    </a:lnTo>
                    <a:lnTo>
                      <a:pt x="110" y="67"/>
                    </a:lnTo>
                    <a:lnTo>
                      <a:pt x="104" y="63"/>
                    </a:lnTo>
                    <a:lnTo>
                      <a:pt x="100" y="61"/>
                    </a:lnTo>
                    <a:lnTo>
                      <a:pt x="92" y="59"/>
                    </a:lnTo>
                    <a:lnTo>
                      <a:pt x="90" y="61"/>
                    </a:lnTo>
                    <a:lnTo>
                      <a:pt x="85" y="63"/>
                    </a:lnTo>
                    <a:lnTo>
                      <a:pt x="81" y="65"/>
                    </a:lnTo>
                    <a:lnTo>
                      <a:pt x="79" y="59"/>
                    </a:lnTo>
                    <a:lnTo>
                      <a:pt x="79" y="45"/>
                    </a:lnTo>
                    <a:lnTo>
                      <a:pt x="79" y="41"/>
                    </a:lnTo>
                    <a:lnTo>
                      <a:pt x="85" y="34"/>
                    </a:lnTo>
                    <a:lnTo>
                      <a:pt x="92" y="32"/>
                    </a:lnTo>
                    <a:lnTo>
                      <a:pt x="94" y="37"/>
                    </a:lnTo>
                    <a:lnTo>
                      <a:pt x="96" y="43"/>
                    </a:lnTo>
                    <a:lnTo>
                      <a:pt x="98" y="43"/>
                    </a:lnTo>
                    <a:lnTo>
                      <a:pt x="102" y="41"/>
                    </a:lnTo>
                    <a:lnTo>
                      <a:pt x="106" y="39"/>
                    </a:lnTo>
                    <a:lnTo>
                      <a:pt x="106" y="28"/>
                    </a:lnTo>
                    <a:lnTo>
                      <a:pt x="112" y="22"/>
                    </a:lnTo>
                    <a:lnTo>
                      <a:pt x="112" y="14"/>
                    </a:lnTo>
                    <a:lnTo>
                      <a:pt x="108" y="0"/>
                    </a:lnTo>
                    <a:lnTo>
                      <a:pt x="10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5" name="Freeform 576"/>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6" name="Freeform 577"/>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7" name="Freeform 578"/>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8" name="Freeform 579"/>
              <p:cNvSpPr>
                <a:spLocks noEditPoints="1"/>
              </p:cNvSpPr>
              <p:nvPr/>
            </p:nvSpPr>
            <p:spPr bwMode="auto">
              <a:xfrm>
                <a:off x="5325" y="1549"/>
                <a:ext cx="431" cy="323"/>
              </a:xfrm>
              <a:custGeom>
                <a:avLst/>
                <a:gdLst>
                  <a:gd name="T0" fmla="*/ 49 w 431"/>
                  <a:gd name="T1" fmla="*/ 2 h 323"/>
                  <a:gd name="T2" fmla="*/ 39 w 431"/>
                  <a:gd name="T3" fmla="*/ 26 h 323"/>
                  <a:gd name="T4" fmla="*/ 23 w 431"/>
                  <a:gd name="T5" fmla="*/ 47 h 323"/>
                  <a:gd name="T6" fmla="*/ 19 w 431"/>
                  <a:gd name="T7" fmla="*/ 61 h 323"/>
                  <a:gd name="T8" fmla="*/ 8 w 431"/>
                  <a:gd name="T9" fmla="*/ 71 h 323"/>
                  <a:gd name="T10" fmla="*/ 4 w 431"/>
                  <a:gd name="T11" fmla="*/ 94 h 323"/>
                  <a:gd name="T12" fmla="*/ 8 w 431"/>
                  <a:gd name="T13" fmla="*/ 114 h 323"/>
                  <a:gd name="T14" fmla="*/ 4 w 431"/>
                  <a:gd name="T15" fmla="*/ 135 h 323"/>
                  <a:gd name="T16" fmla="*/ 6 w 431"/>
                  <a:gd name="T17" fmla="*/ 147 h 323"/>
                  <a:gd name="T18" fmla="*/ 35 w 431"/>
                  <a:gd name="T19" fmla="*/ 153 h 323"/>
                  <a:gd name="T20" fmla="*/ 41 w 431"/>
                  <a:gd name="T21" fmla="*/ 157 h 323"/>
                  <a:gd name="T22" fmla="*/ 27 w 431"/>
                  <a:gd name="T23" fmla="*/ 159 h 323"/>
                  <a:gd name="T24" fmla="*/ 6 w 431"/>
                  <a:gd name="T25" fmla="*/ 176 h 323"/>
                  <a:gd name="T26" fmla="*/ 8 w 431"/>
                  <a:gd name="T27" fmla="*/ 194 h 323"/>
                  <a:gd name="T28" fmla="*/ 25 w 431"/>
                  <a:gd name="T29" fmla="*/ 231 h 323"/>
                  <a:gd name="T30" fmla="*/ 27 w 431"/>
                  <a:gd name="T31" fmla="*/ 245 h 323"/>
                  <a:gd name="T32" fmla="*/ 51 w 431"/>
                  <a:gd name="T33" fmla="*/ 245 h 323"/>
                  <a:gd name="T34" fmla="*/ 74 w 431"/>
                  <a:gd name="T35" fmla="*/ 245 h 323"/>
                  <a:gd name="T36" fmla="*/ 96 w 431"/>
                  <a:gd name="T37" fmla="*/ 249 h 323"/>
                  <a:gd name="T38" fmla="*/ 100 w 431"/>
                  <a:gd name="T39" fmla="*/ 241 h 323"/>
                  <a:gd name="T40" fmla="*/ 123 w 431"/>
                  <a:gd name="T41" fmla="*/ 218 h 323"/>
                  <a:gd name="T42" fmla="*/ 141 w 431"/>
                  <a:gd name="T43" fmla="*/ 212 h 323"/>
                  <a:gd name="T44" fmla="*/ 160 w 431"/>
                  <a:gd name="T45" fmla="*/ 206 h 323"/>
                  <a:gd name="T46" fmla="*/ 200 w 431"/>
                  <a:gd name="T47" fmla="*/ 202 h 323"/>
                  <a:gd name="T48" fmla="*/ 202 w 431"/>
                  <a:gd name="T49" fmla="*/ 184 h 323"/>
                  <a:gd name="T50" fmla="*/ 217 w 431"/>
                  <a:gd name="T51" fmla="*/ 192 h 323"/>
                  <a:gd name="T52" fmla="*/ 231 w 431"/>
                  <a:gd name="T53" fmla="*/ 206 h 323"/>
                  <a:gd name="T54" fmla="*/ 249 w 431"/>
                  <a:gd name="T55" fmla="*/ 216 h 323"/>
                  <a:gd name="T56" fmla="*/ 268 w 431"/>
                  <a:gd name="T57" fmla="*/ 214 h 323"/>
                  <a:gd name="T58" fmla="*/ 284 w 431"/>
                  <a:gd name="T59" fmla="*/ 229 h 323"/>
                  <a:gd name="T60" fmla="*/ 299 w 431"/>
                  <a:gd name="T61" fmla="*/ 247 h 323"/>
                  <a:gd name="T62" fmla="*/ 270 w 431"/>
                  <a:gd name="T63" fmla="*/ 268 h 323"/>
                  <a:gd name="T64" fmla="*/ 282 w 431"/>
                  <a:gd name="T65" fmla="*/ 296 h 323"/>
                  <a:gd name="T66" fmla="*/ 303 w 431"/>
                  <a:gd name="T67" fmla="*/ 313 h 323"/>
                  <a:gd name="T68" fmla="*/ 309 w 431"/>
                  <a:gd name="T69" fmla="*/ 306 h 323"/>
                  <a:gd name="T70" fmla="*/ 321 w 431"/>
                  <a:gd name="T71" fmla="*/ 310 h 323"/>
                  <a:gd name="T72" fmla="*/ 356 w 431"/>
                  <a:gd name="T73" fmla="*/ 319 h 323"/>
                  <a:gd name="T74" fmla="*/ 431 w 431"/>
                  <a:gd name="T75" fmla="*/ 308 h 323"/>
                  <a:gd name="T76" fmla="*/ 411 w 431"/>
                  <a:gd name="T77" fmla="*/ 122 h 323"/>
                  <a:gd name="T78" fmla="*/ 386 w 431"/>
                  <a:gd name="T79" fmla="*/ 81 h 323"/>
                  <a:gd name="T80" fmla="*/ 356 w 431"/>
                  <a:gd name="T81" fmla="*/ 71 h 323"/>
                  <a:gd name="T82" fmla="*/ 323 w 431"/>
                  <a:gd name="T83" fmla="*/ 77 h 323"/>
                  <a:gd name="T84" fmla="*/ 294 w 431"/>
                  <a:gd name="T85" fmla="*/ 81 h 323"/>
                  <a:gd name="T86" fmla="*/ 266 w 431"/>
                  <a:gd name="T87" fmla="*/ 86 h 323"/>
                  <a:gd name="T88" fmla="*/ 235 w 431"/>
                  <a:gd name="T89" fmla="*/ 96 h 323"/>
                  <a:gd name="T90" fmla="*/ 196 w 431"/>
                  <a:gd name="T91" fmla="*/ 102 h 323"/>
                  <a:gd name="T92" fmla="*/ 141 w 431"/>
                  <a:gd name="T93" fmla="*/ 94 h 323"/>
                  <a:gd name="T94" fmla="*/ 92 w 431"/>
                  <a:gd name="T95" fmla="*/ 59 h 323"/>
                  <a:gd name="T96" fmla="*/ 70 w 431"/>
                  <a:gd name="T97" fmla="*/ 10 h 323"/>
                  <a:gd name="T98" fmla="*/ 51 w 431"/>
                  <a:gd name="T9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1" h="323">
                    <a:moveTo>
                      <a:pt x="129" y="208"/>
                    </a:moveTo>
                    <a:lnTo>
                      <a:pt x="127" y="210"/>
                    </a:lnTo>
                    <a:lnTo>
                      <a:pt x="129" y="208"/>
                    </a:lnTo>
                    <a:close/>
                    <a:moveTo>
                      <a:pt x="49" y="2"/>
                    </a:moveTo>
                    <a:lnTo>
                      <a:pt x="49" y="6"/>
                    </a:lnTo>
                    <a:lnTo>
                      <a:pt x="49" y="14"/>
                    </a:lnTo>
                    <a:lnTo>
                      <a:pt x="47" y="18"/>
                    </a:lnTo>
                    <a:lnTo>
                      <a:pt x="39" y="26"/>
                    </a:lnTo>
                    <a:lnTo>
                      <a:pt x="33" y="32"/>
                    </a:lnTo>
                    <a:lnTo>
                      <a:pt x="29" y="37"/>
                    </a:lnTo>
                    <a:lnTo>
                      <a:pt x="27" y="43"/>
                    </a:lnTo>
                    <a:lnTo>
                      <a:pt x="23" y="47"/>
                    </a:lnTo>
                    <a:lnTo>
                      <a:pt x="21" y="49"/>
                    </a:lnTo>
                    <a:lnTo>
                      <a:pt x="19" y="53"/>
                    </a:lnTo>
                    <a:lnTo>
                      <a:pt x="19" y="57"/>
                    </a:lnTo>
                    <a:lnTo>
                      <a:pt x="19" y="61"/>
                    </a:lnTo>
                    <a:lnTo>
                      <a:pt x="14" y="63"/>
                    </a:lnTo>
                    <a:lnTo>
                      <a:pt x="12" y="65"/>
                    </a:lnTo>
                    <a:lnTo>
                      <a:pt x="10" y="67"/>
                    </a:lnTo>
                    <a:lnTo>
                      <a:pt x="8" y="71"/>
                    </a:lnTo>
                    <a:lnTo>
                      <a:pt x="6" y="73"/>
                    </a:lnTo>
                    <a:lnTo>
                      <a:pt x="2" y="81"/>
                    </a:lnTo>
                    <a:lnTo>
                      <a:pt x="2" y="88"/>
                    </a:lnTo>
                    <a:lnTo>
                      <a:pt x="4" y="94"/>
                    </a:lnTo>
                    <a:lnTo>
                      <a:pt x="6" y="100"/>
                    </a:lnTo>
                    <a:lnTo>
                      <a:pt x="6" y="106"/>
                    </a:lnTo>
                    <a:lnTo>
                      <a:pt x="6" y="112"/>
                    </a:lnTo>
                    <a:lnTo>
                      <a:pt x="8" y="114"/>
                    </a:lnTo>
                    <a:lnTo>
                      <a:pt x="10" y="120"/>
                    </a:lnTo>
                    <a:lnTo>
                      <a:pt x="10" y="124"/>
                    </a:lnTo>
                    <a:lnTo>
                      <a:pt x="8" y="126"/>
                    </a:lnTo>
                    <a:lnTo>
                      <a:pt x="4" y="135"/>
                    </a:lnTo>
                    <a:lnTo>
                      <a:pt x="0" y="141"/>
                    </a:lnTo>
                    <a:lnTo>
                      <a:pt x="0" y="143"/>
                    </a:lnTo>
                    <a:lnTo>
                      <a:pt x="4" y="145"/>
                    </a:lnTo>
                    <a:lnTo>
                      <a:pt x="6" y="147"/>
                    </a:lnTo>
                    <a:lnTo>
                      <a:pt x="10" y="151"/>
                    </a:lnTo>
                    <a:lnTo>
                      <a:pt x="19" y="153"/>
                    </a:lnTo>
                    <a:lnTo>
                      <a:pt x="27" y="153"/>
                    </a:lnTo>
                    <a:lnTo>
                      <a:pt x="35" y="153"/>
                    </a:lnTo>
                    <a:lnTo>
                      <a:pt x="41" y="153"/>
                    </a:lnTo>
                    <a:lnTo>
                      <a:pt x="45" y="155"/>
                    </a:lnTo>
                    <a:lnTo>
                      <a:pt x="45" y="155"/>
                    </a:lnTo>
                    <a:lnTo>
                      <a:pt x="41" y="157"/>
                    </a:lnTo>
                    <a:lnTo>
                      <a:pt x="35" y="157"/>
                    </a:lnTo>
                    <a:lnTo>
                      <a:pt x="31" y="155"/>
                    </a:lnTo>
                    <a:lnTo>
                      <a:pt x="29" y="157"/>
                    </a:lnTo>
                    <a:lnTo>
                      <a:pt x="27" y="159"/>
                    </a:lnTo>
                    <a:lnTo>
                      <a:pt x="14" y="157"/>
                    </a:lnTo>
                    <a:lnTo>
                      <a:pt x="2" y="153"/>
                    </a:lnTo>
                    <a:lnTo>
                      <a:pt x="2" y="159"/>
                    </a:lnTo>
                    <a:lnTo>
                      <a:pt x="6" y="176"/>
                    </a:lnTo>
                    <a:lnTo>
                      <a:pt x="4" y="180"/>
                    </a:lnTo>
                    <a:lnTo>
                      <a:pt x="4" y="182"/>
                    </a:lnTo>
                    <a:lnTo>
                      <a:pt x="6" y="188"/>
                    </a:lnTo>
                    <a:lnTo>
                      <a:pt x="8" y="194"/>
                    </a:lnTo>
                    <a:lnTo>
                      <a:pt x="21" y="200"/>
                    </a:lnTo>
                    <a:lnTo>
                      <a:pt x="19" y="206"/>
                    </a:lnTo>
                    <a:lnTo>
                      <a:pt x="25" y="212"/>
                    </a:lnTo>
                    <a:lnTo>
                      <a:pt x="25" y="231"/>
                    </a:lnTo>
                    <a:lnTo>
                      <a:pt x="23" y="235"/>
                    </a:lnTo>
                    <a:lnTo>
                      <a:pt x="23" y="235"/>
                    </a:lnTo>
                    <a:lnTo>
                      <a:pt x="23" y="243"/>
                    </a:lnTo>
                    <a:lnTo>
                      <a:pt x="27" y="245"/>
                    </a:lnTo>
                    <a:lnTo>
                      <a:pt x="31" y="247"/>
                    </a:lnTo>
                    <a:lnTo>
                      <a:pt x="39" y="251"/>
                    </a:lnTo>
                    <a:lnTo>
                      <a:pt x="43" y="247"/>
                    </a:lnTo>
                    <a:lnTo>
                      <a:pt x="51" y="245"/>
                    </a:lnTo>
                    <a:lnTo>
                      <a:pt x="66" y="243"/>
                    </a:lnTo>
                    <a:lnTo>
                      <a:pt x="68" y="241"/>
                    </a:lnTo>
                    <a:lnTo>
                      <a:pt x="72" y="241"/>
                    </a:lnTo>
                    <a:lnTo>
                      <a:pt x="74" y="245"/>
                    </a:lnTo>
                    <a:lnTo>
                      <a:pt x="76" y="249"/>
                    </a:lnTo>
                    <a:lnTo>
                      <a:pt x="80" y="249"/>
                    </a:lnTo>
                    <a:lnTo>
                      <a:pt x="88" y="247"/>
                    </a:lnTo>
                    <a:lnTo>
                      <a:pt x="96" y="249"/>
                    </a:lnTo>
                    <a:lnTo>
                      <a:pt x="100" y="253"/>
                    </a:lnTo>
                    <a:lnTo>
                      <a:pt x="102" y="249"/>
                    </a:lnTo>
                    <a:lnTo>
                      <a:pt x="102" y="243"/>
                    </a:lnTo>
                    <a:lnTo>
                      <a:pt x="100" y="241"/>
                    </a:lnTo>
                    <a:lnTo>
                      <a:pt x="106" y="239"/>
                    </a:lnTo>
                    <a:lnTo>
                      <a:pt x="117" y="237"/>
                    </a:lnTo>
                    <a:lnTo>
                      <a:pt x="127" y="227"/>
                    </a:lnTo>
                    <a:lnTo>
                      <a:pt x="123" y="218"/>
                    </a:lnTo>
                    <a:lnTo>
                      <a:pt x="127" y="210"/>
                    </a:lnTo>
                    <a:lnTo>
                      <a:pt x="127" y="210"/>
                    </a:lnTo>
                    <a:lnTo>
                      <a:pt x="133" y="212"/>
                    </a:lnTo>
                    <a:lnTo>
                      <a:pt x="141" y="212"/>
                    </a:lnTo>
                    <a:lnTo>
                      <a:pt x="147" y="216"/>
                    </a:lnTo>
                    <a:lnTo>
                      <a:pt x="153" y="216"/>
                    </a:lnTo>
                    <a:lnTo>
                      <a:pt x="153" y="208"/>
                    </a:lnTo>
                    <a:lnTo>
                      <a:pt x="160" y="206"/>
                    </a:lnTo>
                    <a:lnTo>
                      <a:pt x="166" y="208"/>
                    </a:lnTo>
                    <a:lnTo>
                      <a:pt x="186" y="208"/>
                    </a:lnTo>
                    <a:lnTo>
                      <a:pt x="196" y="206"/>
                    </a:lnTo>
                    <a:lnTo>
                      <a:pt x="200" y="202"/>
                    </a:lnTo>
                    <a:lnTo>
                      <a:pt x="200" y="196"/>
                    </a:lnTo>
                    <a:lnTo>
                      <a:pt x="200" y="188"/>
                    </a:lnTo>
                    <a:lnTo>
                      <a:pt x="200" y="186"/>
                    </a:lnTo>
                    <a:lnTo>
                      <a:pt x="202" y="184"/>
                    </a:lnTo>
                    <a:lnTo>
                      <a:pt x="207" y="186"/>
                    </a:lnTo>
                    <a:lnTo>
                      <a:pt x="211" y="188"/>
                    </a:lnTo>
                    <a:lnTo>
                      <a:pt x="213" y="190"/>
                    </a:lnTo>
                    <a:lnTo>
                      <a:pt x="217" y="192"/>
                    </a:lnTo>
                    <a:lnTo>
                      <a:pt x="219" y="202"/>
                    </a:lnTo>
                    <a:lnTo>
                      <a:pt x="225" y="200"/>
                    </a:lnTo>
                    <a:lnTo>
                      <a:pt x="231" y="202"/>
                    </a:lnTo>
                    <a:lnTo>
                      <a:pt x="231" y="206"/>
                    </a:lnTo>
                    <a:lnTo>
                      <a:pt x="237" y="208"/>
                    </a:lnTo>
                    <a:lnTo>
                      <a:pt x="245" y="214"/>
                    </a:lnTo>
                    <a:lnTo>
                      <a:pt x="247" y="214"/>
                    </a:lnTo>
                    <a:lnTo>
                      <a:pt x="249" y="216"/>
                    </a:lnTo>
                    <a:lnTo>
                      <a:pt x="252" y="218"/>
                    </a:lnTo>
                    <a:lnTo>
                      <a:pt x="256" y="214"/>
                    </a:lnTo>
                    <a:lnTo>
                      <a:pt x="264" y="214"/>
                    </a:lnTo>
                    <a:lnTo>
                      <a:pt x="268" y="214"/>
                    </a:lnTo>
                    <a:lnTo>
                      <a:pt x="270" y="216"/>
                    </a:lnTo>
                    <a:lnTo>
                      <a:pt x="274" y="221"/>
                    </a:lnTo>
                    <a:lnTo>
                      <a:pt x="282" y="225"/>
                    </a:lnTo>
                    <a:lnTo>
                      <a:pt x="284" y="229"/>
                    </a:lnTo>
                    <a:lnTo>
                      <a:pt x="288" y="229"/>
                    </a:lnTo>
                    <a:lnTo>
                      <a:pt x="290" y="233"/>
                    </a:lnTo>
                    <a:lnTo>
                      <a:pt x="292" y="239"/>
                    </a:lnTo>
                    <a:lnTo>
                      <a:pt x="299" y="247"/>
                    </a:lnTo>
                    <a:lnTo>
                      <a:pt x="301" y="247"/>
                    </a:lnTo>
                    <a:lnTo>
                      <a:pt x="292" y="255"/>
                    </a:lnTo>
                    <a:lnTo>
                      <a:pt x="286" y="261"/>
                    </a:lnTo>
                    <a:lnTo>
                      <a:pt x="270" y="268"/>
                    </a:lnTo>
                    <a:lnTo>
                      <a:pt x="260" y="270"/>
                    </a:lnTo>
                    <a:lnTo>
                      <a:pt x="262" y="278"/>
                    </a:lnTo>
                    <a:lnTo>
                      <a:pt x="268" y="284"/>
                    </a:lnTo>
                    <a:lnTo>
                      <a:pt x="282" y="296"/>
                    </a:lnTo>
                    <a:lnTo>
                      <a:pt x="288" y="302"/>
                    </a:lnTo>
                    <a:lnTo>
                      <a:pt x="296" y="308"/>
                    </a:lnTo>
                    <a:lnTo>
                      <a:pt x="301" y="310"/>
                    </a:lnTo>
                    <a:lnTo>
                      <a:pt x="303" y="313"/>
                    </a:lnTo>
                    <a:lnTo>
                      <a:pt x="305" y="313"/>
                    </a:lnTo>
                    <a:lnTo>
                      <a:pt x="307" y="310"/>
                    </a:lnTo>
                    <a:lnTo>
                      <a:pt x="309" y="308"/>
                    </a:lnTo>
                    <a:lnTo>
                      <a:pt x="309" y="306"/>
                    </a:lnTo>
                    <a:lnTo>
                      <a:pt x="313" y="304"/>
                    </a:lnTo>
                    <a:lnTo>
                      <a:pt x="315" y="302"/>
                    </a:lnTo>
                    <a:lnTo>
                      <a:pt x="321" y="306"/>
                    </a:lnTo>
                    <a:lnTo>
                      <a:pt x="321" y="310"/>
                    </a:lnTo>
                    <a:lnTo>
                      <a:pt x="325" y="313"/>
                    </a:lnTo>
                    <a:lnTo>
                      <a:pt x="325" y="310"/>
                    </a:lnTo>
                    <a:lnTo>
                      <a:pt x="333" y="310"/>
                    </a:lnTo>
                    <a:lnTo>
                      <a:pt x="356" y="319"/>
                    </a:lnTo>
                    <a:lnTo>
                      <a:pt x="364" y="323"/>
                    </a:lnTo>
                    <a:lnTo>
                      <a:pt x="421" y="323"/>
                    </a:lnTo>
                    <a:lnTo>
                      <a:pt x="427" y="315"/>
                    </a:lnTo>
                    <a:lnTo>
                      <a:pt x="431" y="308"/>
                    </a:lnTo>
                    <a:lnTo>
                      <a:pt x="431" y="139"/>
                    </a:lnTo>
                    <a:lnTo>
                      <a:pt x="425" y="135"/>
                    </a:lnTo>
                    <a:lnTo>
                      <a:pt x="415" y="131"/>
                    </a:lnTo>
                    <a:lnTo>
                      <a:pt x="411" y="122"/>
                    </a:lnTo>
                    <a:lnTo>
                      <a:pt x="407" y="108"/>
                    </a:lnTo>
                    <a:lnTo>
                      <a:pt x="403" y="94"/>
                    </a:lnTo>
                    <a:lnTo>
                      <a:pt x="393" y="86"/>
                    </a:lnTo>
                    <a:lnTo>
                      <a:pt x="386" y="81"/>
                    </a:lnTo>
                    <a:lnTo>
                      <a:pt x="378" y="79"/>
                    </a:lnTo>
                    <a:lnTo>
                      <a:pt x="370" y="77"/>
                    </a:lnTo>
                    <a:lnTo>
                      <a:pt x="362" y="71"/>
                    </a:lnTo>
                    <a:lnTo>
                      <a:pt x="356" y="71"/>
                    </a:lnTo>
                    <a:lnTo>
                      <a:pt x="348" y="71"/>
                    </a:lnTo>
                    <a:lnTo>
                      <a:pt x="339" y="73"/>
                    </a:lnTo>
                    <a:lnTo>
                      <a:pt x="331" y="75"/>
                    </a:lnTo>
                    <a:lnTo>
                      <a:pt x="323" y="77"/>
                    </a:lnTo>
                    <a:lnTo>
                      <a:pt x="313" y="77"/>
                    </a:lnTo>
                    <a:lnTo>
                      <a:pt x="309" y="77"/>
                    </a:lnTo>
                    <a:lnTo>
                      <a:pt x="303" y="79"/>
                    </a:lnTo>
                    <a:lnTo>
                      <a:pt x="294" y="81"/>
                    </a:lnTo>
                    <a:lnTo>
                      <a:pt x="288" y="79"/>
                    </a:lnTo>
                    <a:lnTo>
                      <a:pt x="280" y="81"/>
                    </a:lnTo>
                    <a:lnTo>
                      <a:pt x="276" y="84"/>
                    </a:lnTo>
                    <a:lnTo>
                      <a:pt x="266" y="86"/>
                    </a:lnTo>
                    <a:lnTo>
                      <a:pt x="258" y="88"/>
                    </a:lnTo>
                    <a:lnTo>
                      <a:pt x="249" y="88"/>
                    </a:lnTo>
                    <a:lnTo>
                      <a:pt x="243" y="92"/>
                    </a:lnTo>
                    <a:lnTo>
                      <a:pt x="235" y="96"/>
                    </a:lnTo>
                    <a:lnTo>
                      <a:pt x="225" y="98"/>
                    </a:lnTo>
                    <a:lnTo>
                      <a:pt x="213" y="100"/>
                    </a:lnTo>
                    <a:lnTo>
                      <a:pt x="202" y="102"/>
                    </a:lnTo>
                    <a:lnTo>
                      <a:pt x="196" y="102"/>
                    </a:lnTo>
                    <a:lnTo>
                      <a:pt x="182" y="104"/>
                    </a:lnTo>
                    <a:lnTo>
                      <a:pt x="168" y="102"/>
                    </a:lnTo>
                    <a:lnTo>
                      <a:pt x="153" y="98"/>
                    </a:lnTo>
                    <a:lnTo>
                      <a:pt x="141" y="94"/>
                    </a:lnTo>
                    <a:lnTo>
                      <a:pt x="127" y="92"/>
                    </a:lnTo>
                    <a:lnTo>
                      <a:pt x="117" y="84"/>
                    </a:lnTo>
                    <a:lnTo>
                      <a:pt x="102" y="71"/>
                    </a:lnTo>
                    <a:lnTo>
                      <a:pt x="92" y="59"/>
                    </a:lnTo>
                    <a:lnTo>
                      <a:pt x="82" y="45"/>
                    </a:lnTo>
                    <a:lnTo>
                      <a:pt x="74" y="30"/>
                    </a:lnTo>
                    <a:lnTo>
                      <a:pt x="74" y="18"/>
                    </a:lnTo>
                    <a:lnTo>
                      <a:pt x="70" y="10"/>
                    </a:lnTo>
                    <a:lnTo>
                      <a:pt x="66" y="10"/>
                    </a:lnTo>
                    <a:lnTo>
                      <a:pt x="59" y="8"/>
                    </a:lnTo>
                    <a:lnTo>
                      <a:pt x="55" y="2"/>
                    </a:lnTo>
                    <a:lnTo>
                      <a:pt x="51" y="0"/>
                    </a:lnTo>
                    <a:lnTo>
                      <a:pt x="4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9" name="Freeform 580"/>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0" name="Freeform 581"/>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1" name="Freeform 582"/>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2" name="Freeform 583"/>
              <p:cNvSpPr>
                <a:spLocks/>
              </p:cNvSpPr>
              <p:nvPr/>
            </p:nvSpPr>
            <p:spPr bwMode="auto">
              <a:xfrm>
                <a:off x="3977" y="1941"/>
                <a:ext cx="476" cy="518"/>
              </a:xfrm>
              <a:custGeom>
                <a:avLst/>
                <a:gdLst>
                  <a:gd name="T0" fmla="*/ 20 w 476"/>
                  <a:gd name="T1" fmla="*/ 4 h 518"/>
                  <a:gd name="T2" fmla="*/ 14 w 476"/>
                  <a:gd name="T3" fmla="*/ 100 h 518"/>
                  <a:gd name="T4" fmla="*/ 0 w 476"/>
                  <a:gd name="T5" fmla="*/ 235 h 518"/>
                  <a:gd name="T6" fmla="*/ 12 w 476"/>
                  <a:gd name="T7" fmla="*/ 303 h 518"/>
                  <a:gd name="T8" fmla="*/ 18 w 476"/>
                  <a:gd name="T9" fmla="*/ 284 h 518"/>
                  <a:gd name="T10" fmla="*/ 18 w 476"/>
                  <a:gd name="T11" fmla="*/ 242 h 518"/>
                  <a:gd name="T12" fmla="*/ 28 w 476"/>
                  <a:gd name="T13" fmla="*/ 188 h 518"/>
                  <a:gd name="T14" fmla="*/ 28 w 476"/>
                  <a:gd name="T15" fmla="*/ 172 h 518"/>
                  <a:gd name="T16" fmla="*/ 55 w 476"/>
                  <a:gd name="T17" fmla="*/ 186 h 518"/>
                  <a:gd name="T18" fmla="*/ 98 w 476"/>
                  <a:gd name="T19" fmla="*/ 211 h 518"/>
                  <a:gd name="T20" fmla="*/ 130 w 476"/>
                  <a:gd name="T21" fmla="*/ 256 h 518"/>
                  <a:gd name="T22" fmla="*/ 134 w 476"/>
                  <a:gd name="T23" fmla="*/ 301 h 518"/>
                  <a:gd name="T24" fmla="*/ 155 w 476"/>
                  <a:gd name="T25" fmla="*/ 342 h 518"/>
                  <a:gd name="T26" fmla="*/ 167 w 476"/>
                  <a:gd name="T27" fmla="*/ 358 h 518"/>
                  <a:gd name="T28" fmla="*/ 175 w 476"/>
                  <a:gd name="T29" fmla="*/ 372 h 518"/>
                  <a:gd name="T30" fmla="*/ 169 w 476"/>
                  <a:gd name="T31" fmla="*/ 405 h 518"/>
                  <a:gd name="T32" fmla="*/ 177 w 476"/>
                  <a:gd name="T33" fmla="*/ 413 h 518"/>
                  <a:gd name="T34" fmla="*/ 151 w 476"/>
                  <a:gd name="T35" fmla="*/ 442 h 518"/>
                  <a:gd name="T36" fmla="*/ 112 w 476"/>
                  <a:gd name="T37" fmla="*/ 477 h 518"/>
                  <a:gd name="T38" fmla="*/ 94 w 476"/>
                  <a:gd name="T39" fmla="*/ 477 h 518"/>
                  <a:gd name="T40" fmla="*/ 85 w 476"/>
                  <a:gd name="T41" fmla="*/ 493 h 518"/>
                  <a:gd name="T42" fmla="*/ 75 w 476"/>
                  <a:gd name="T43" fmla="*/ 471 h 518"/>
                  <a:gd name="T44" fmla="*/ 100 w 476"/>
                  <a:gd name="T45" fmla="*/ 464 h 518"/>
                  <a:gd name="T46" fmla="*/ 100 w 476"/>
                  <a:gd name="T47" fmla="*/ 440 h 518"/>
                  <a:gd name="T48" fmla="*/ 83 w 476"/>
                  <a:gd name="T49" fmla="*/ 444 h 518"/>
                  <a:gd name="T50" fmla="*/ 89 w 476"/>
                  <a:gd name="T51" fmla="*/ 428 h 518"/>
                  <a:gd name="T52" fmla="*/ 71 w 476"/>
                  <a:gd name="T53" fmla="*/ 423 h 518"/>
                  <a:gd name="T54" fmla="*/ 67 w 476"/>
                  <a:gd name="T55" fmla="*/ 442 h 518"/>
                  <a:gd name="T56" fmla="*/ 65 w 476"/>
                  <a:gd name="T57" fmla="*/ 464 h 518"/>
                  <a:gd name="T58" fmla="*/ 73 w 476"/>
                  <a:gd name="T59" fmla="*/ 493 h 518"/>
                  <a:gd name="T60" fmla="*/ 87 w 476"/>
                  <a:gd name="T61" fmla="*/ 516 h 518"/>
                  <a:gd name="T62" fmla="*/ 171 w 476"/>
                  <a:gd name="T63" fmla="*/ 518 h 518"/>
                  <a:gd name="T64" fmla="*/ 279 w 476"/>
                  <a:gd name="T65" fmla="*/ 493 h 518"/>
                  <a:gd name="T66" fmla="*/ 306 w 476"/>
                  <a:gd name="T67" fmla="*/ 487 h 518"/>
                  <a:gd name="T68" fmla="*/ 359 w 476"/>
                  <a:gd name="T69" fmla="*/ 479 h 518"/>
                  <a:gd name="T70" fmla="*/ 396 w 476"/>
                  <a:gd name="T71" fmla="*/ 509 h 518"/>
                  <a:gd name="T72" fmla="*/ 443 w 476"/>
                  <a:gd name="T73" fmla="*/ 497 h 518"/>
                  <a:gd name="T74" fmla="*/ 445 w 476"/>
                  <a:gd name="T75" fmla="*/ 428 h 518"/>
                  <a:gd name="T76" fmla="*/ 398 w 476"/>
                  <a:gd name="T77" fmla="*/ 370 h 518"/>
                  <a:gd name="T78" fmla="*/ 414 w 476"/>
                  <a:gd name="T79" fmla="*/ 303 h 518"/>
                  <a:gd name="T80" fmla="*/ 447 w 476"/>
                  <a:gd name="T81" fmla="*/ 268 h 518"/>
                  <a:gd name="T82" fmla="*/ 465 w 476"/>
                  <a:gd name="T83" fmla="*/ 239 h 518"/>
                  <a:gd name="T84" fmla="*/ 463 w 476"/>
                  <a:gd name="T85" fmla="*/ 192 h 518"/>
                  <a:gd name="T86" fmla="*/ 423 w 476"/>
                  <a:gd name="T87" fmla="*/ 176 h 518"/>
                  <a:gd name="T88" fmla="*/ 406 w 476"/>
                  <a:gd name="T89" fmla="*/ 135 h 518"/>
                  <a:gd name="T90" fmla="*/ 345 w 476"/>
                  <a:gd name="T91" fmla="*/ 156 h 518"/>
                  <a:gd name="T92" fmla="*/ 337 w 476"/>
                  <a:gd name="T93" fmla="*/ 154 h 518"/>
                  <a:gd name="T94" fmla="*/ 329 w 476"/>
                  <a:gd name="T95" fmla="*/ 131 h 518"/>
                  <a:gd name="T96" fmla="*/ 308 w 476"/>
                  <a:gd name="T97" fmla="*/ 125 h 518"/>
                  <a:gd name="T98" fmla="*/ 306 w 476"/>
                  <a:gd name="T99" fmla="*/ 100 h 518"/>
                  <a:gd name="T100" fmla="*/ 271 w 476"/>
                  <a:gd name="T101" fmla="*/ 86 h 518"/>
                  <a:gd name="T102" fmla="*/ 251 w 476"/>
                  <a:gd name="T103" fmla="*/ 76 h 518"/>
                  <a:gd name="T104" fmla="*/ 232 w 476"/>
                  <a:gd name="T105" fmla="*/ 37 h 518"/>
                  <a:gd name="T106" fmla="*/ 183 w 476"/>
                  <a:gd name="T107" fmla="*/ 15 h 518"/>
                  <a:gd name="T108" fmla="*/ 145 w 476"/>
                  <a:gd name="T109" fmla="*/ 31 h 518"/>
                  <a:gd name="T110" fmla="*/ 98 w 476"/>
                  <a:gd name="T111" fmla="*/ 35 h 518"/>
                  <a:gd name="T112" fmla="*/ 73 w 476"/>
                  <a:gd name="T113" fmla="*/ 13 h 518"/>
                  <a:gd name="T114" fmla="*/ 63 w 476"/>
                  <a:gd name="T115" fmla="*/ 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518">
                    <a:moveTo>
                      <a:pt x="63" y="4"/>
                    </a:moveTo>
                    <a:lnTo>
                      <a:pt x="61" y="6"/>
                    </a:lnTo>
                    <a:lnTo>
                      <a:pt x="61" y="8"/>
                    </a:lnTo>
                    <a:lnTo>
                      <a:pt x="51" y="4"/>
                    </a:lnTo>
                    <a:lnTo>
                      <a:pt x="26" y="2"/>
                    </a:lnTo>
                    <a:lnTo>
                      <a:pt x="20" y="2"/>
                    </a:lnTo>
                    <a:lnTo>
                      <a:pt x="20" y="4"/>
                    </a:lnTo>
                    <a:lnTo>
                      <a:pt x="22" y="15"/>
                    </a:lnTo>
                    <a:lnTo>
                      <a:pt x="20" y="29"/>
                    </a:lnTo>
                    <a:lnTo>
                      <a:pt x="20" y="51"/>
                    </a:lnTo>
                    <a:lnTo>
                      <a:pt x="18" y="62"/>
                    </a:lnTo>
                    <a:lnTo>
                      <a:pt x="18" y="70"/>
                    </a:lnTo>
                    <a:lnTo>
                      <a:pt x="14" y="100"/>
                    </a:lnTo>
                    <a:lnTo>
                      <a:pt x="14" y="100"/>
                    </a:lnTo>
                    <a:lnTo>
                      <a:pt x="8" y="150"/>
                    </a:lnTo>
                    <a:lnTo>
                      <a:pt x="6" y="168"/>
                    </a:lnTo>
                    <a:lnTo>
                      <a:pt x="6" y="178"/>
                    </a:lnTo>
                    <a:lnTo>
                      <a:pt x="4" y="186"/>
                    </a:lnTo>
                    <a:lnTo>
                      <a:pt x="2" y="197"/>
                    </a:lnTo>
                    <a:lnTo>
                      <a:pt x="2" y="217"/>
                    </a:lnTo>
                    <a:lnTo>
                      <a:pt x="0" y="235"/>
                    </a:lnTo>
                    <a:lnTo>
                      <a:pt x="0" y="252"/>
                    </a:lnTo>
                    <a:lnTo>
                      <a:pt x="0" y="262"/>
                    </a:lnTo>
                    <a:lnTo>
                      <a:pt x="0" y="268"/>
                    </a:lnTo>
                    <a:lnTo>
                      <a:pt x="2" y="278"/>
                    </a:lnTo>
                    <a:lnTo>
                      <a:pt x="4" y="289"/>
                    </a:lnTo>
                    <a:lnTo>
                      <a:pt x="6" y="301"/>
                    </a:lnTo>
                    <a:lnTo>
                      <a:pt x="12" y="303"/>
                    </a:lnTo>
                    <a:lnTo>
                      <a:pt x="14" y="301"/>
                    </a:lnTo>
                    <a:lnTo>
                      <a:pt x="18" y="299"/>
                    </a:lnTo>
                    <a:lnTo>
                      <a:pt x="22" y="299"/>
                    </a:lnTo>
                    <a:lnTo>
                      <a:pt x="22" y="297"/>
                    </a:lnTo>
                    <a:lnTo>
                      <a:pt x="20" y="295"/>
                    </a:lnTo>
                    <a:lnTo>
                      <a:pt x="18" y="293"/>
                    </a:lnTo>
                    <a:lnTo>
                      <a:pt x="18" y="284"/>
                    </a:lnTo>
                    <a:lnTo>
                      <a:pt x="16" y="280"/>
                    </a:lnTo>
                    <a:lnTo>
                      <a:pt x="16" y="272"/>
                    </a:lnTo>
                    <a:lnTo>
                      <a:pt x="16" y="268"/>
                    </a:lnTo>
                    <a:lnTo>
                      <a:pt x="16" y="258"/>
                    </a:lnTo>
                    <a:lnTo>
                      <a:pt x="16" y="252"/>
                    </a:lnTo>
                    <a:lnTo>
                      <a:pt x="18" y="248"/>
                    </a:lnTo>
                    <a:lnTo>
                      <a:pt x="18" y="242"/>
                    </a:lnTo>
                    <a:lnTo>
                      <a:pt x="18" y="237"/>
                    </a:lnTo>
                    <a:lnTo>
                      <a:pt x="20" y="229"/>
                    </a:lnTo>
                    <a:lnTo>
                      <a:pt x="22" y="219"/>
                    </a:lnTo>
                    <a:lnTo>
                      <a:pt x="22" y="207"/>
                    </a:lnTo>
                    <a:lnTo>
                      <a:pt x="28" y="197"/>
                    </a:lnTo>
                    <a:lnTo>
                      <a:pt x="32" y="192"/>
                    </a:lnTo>
                    <a:lnTo>
                      <a:pt x="28" y="188"/>
                    </a:lnTo>
                    <a:lnTo>
                      <a:pt x="28" y="188"/>
                    </a:lnTo>
                    <a:lnTo>
                      <a:pt x="26" y="182"/>
                    </a:lnTo>
                    <a:lnTo>
                      <a:pt x="24" y="178"/>
                    </a:lnTo>
                    <a:lnTo>
                      <a:pt x="22" y="176"/>
                    </a:lnTo>
                    <a:lnTo>
                      <a:pt x="18" y="170"/>
                    </a:lnTo>
                    <a:lnTo>
                      <a:pt x="22" y="170"/>
                    </a:lnTo>
                    <a:lnTo>
                      <a:pt x="28" y="172"/>
                    </a:lnTo>
                    <a:lnTo>
                      <a:pt x="32" y="176"/>
                    </a:lnTo>
                    <a:lnTo>
                      <a:pt x="34" y="180"/>
                    </a:lnTo>
                    <a:lnTo>
                      <a:pt x="36" y="184"/>
                    </a:lnTo>
                    <a:lnTo>
                      <a:pt x="38" y="184"/>
                    </a:lnTo>
                    <a:lnTo>
                      <a:pt x="42" y="184"/>
                    </a:lnTo>
                    <a:lnTo>
                      <a:pt x="47" y="184"/>
                    </a:lnTo>
                    <a:lnTo>
                      <a:pt x="55" y="186"/>
                    </a:lnTo>
                    <a:lnTo>
                      <a:pt x="69" y="192"/>
                    </a:lnTo>
                    <a:lnTo>
                      <a:pt x="79" y="197"/>
                    </a:lnTo>
                    <a:lnTo>
                      <a:pt x="83" y="199"/>
                    </a:lnTo>
                    <a:lnTo>
                      <a:pt x="87" y="203"/>
                    </a:lnTo>
                    <a:lnTo>
                      <a:pt x="89" y="209"/>
                    </a:lnTo>
                    <a:lnTo>
                      <a:pt x="94" y="209"/>
                    </a:lnTo>
                    <a:lnTo>
                      <a:pt x="98" y="211"/>
                    </a:lnTo>
                    <a:lnTo>
                      <a:pt x="104" y="219"/>
                    </a:lnTo>
                    <a:lnTo>
                      <a:pt x="110" y="225"/>
                    </a:lnTo>
                    <a:lnTo>
                      <a:pt x="118" y="229"/>
                    </a:lnTo>
                    <a:lnTo>
                      <a:pt x="130" y="239"/>
                    </a:lnTo>
                    <a:lnTo>
                      <a:pt x="130" y="242"/>
                    </a:lnTo>
                    <a:lnTo>
                      <a:pt x="130" y="250"/>
                    </a:lnTo>
                    <a:lnTo>
                      <a:pt x="130" y="256"/>
                    </a:lnTo>
                    <a:lnTo>
                      <a:pt x="130" y="266"/>
                    </a:lnTo>
                    <a:lnTo>
                      <a:pt x="132" y="270"/>
                    </a:lnTo>
                    <a:lnTo>
                      <a:pt x="132" y="276"/>
                    </a:lnTo>
                    <a:lnTo>
                      <a:pt x="132" y="282"/>
                    </a:lnTo>
                    <a:lnTo>
                      <a:pt x="132" y="289"/>
                    </a:lnTo>
                    <a:lnTo>
                      <a:pt x="134" y="295"/>
                    </a:lnTo>
                    <a:lnTo>
                      <a:pt x="134" y="301"/>
                    </a:lnTo>
                    <a:lnTo>
                      <a:pt x="136" y="309"/>
                    </a:lnTo>
                    <a:lnTo>
                      <a:pt x="141" y="321"/>
                    </a:lnTo>
                    <a:lnTo>
                      <a:pt x="147" y="331"/>
                    </a:lnTo>
                    <a:lnTo>
                      <a:pt x="149" y="334"/>
                    </a:lnTo>
                    <a:lnTo>
                      <a:pt x="151" y="336"/>
                    </a:lnTo>
                    <a:lnTo>
                      <a:pt x="155" y="340"/>
                    </a:lnTo>
                    <a:lnTo>
                      <a:pt x="155" y="342"/>
                    </a:lnTo>
                    <a:lnTo>
                      <a:pt x="159" y="344"/>
                    </a:lnTo>
                    <a:lnTo>
                      <a:pt x="161" y="346"/>
                    </a:lnTo>
                    <a:lnTo>
                      <a:pt x="163" y="348"/>
                    </a:lnTo>
                    <a:lnTo>
                      <a:pt x="163" y="350"/>
                    </a:lnTo>
                    <a:lnTo>
                      <a:pt x="161" y="354"/>
                    </a:lnTo>
                    <a:lnTo>
                      <a:pt x="163" y="356"/>
                    </a:lnTo>
                    <a:lnTo>
                      <a:pt x="167" y="358"/>
                    </a:lnTo>
                    <a:lnTo>
                      <a:pt x="169" y="358"/>
                    </a:lnTo>
                    <a:lnTo>
                      <a:pt x="169" y="358"/>
                    </a:lnTo>
                    <a:lnTo>
                      <a:pt x="171" y="362"/>
                    </a:lnTo>
                    <a:lnTo>
                      <a:pt x="173" y="362"/>
                    </a:lnTo>
                    <a:lnTo>
                      <a:pt x="175" y="362"/>
                    </a:lnTo>
                    <a:lnTo>
                      <a:pt x="175" y="366"/>
                    </a:lnTo>
                    <a:lnTo>
                      <a:pt x="175" y="372"/>
                    </a:lnTo>
                    <a:lnTo>
                      <a:pt x="175" y="379"/>
                    </a:lnTo>
                    <a:lnTo>
                      <a:pt x="175" y="387"/>
                    </a:lnTo>
                    <a:lnTo>
                      <a:pt x="171" y="399"/>
                    </a:lnTo>
                    <a:lnTo>
                      <a:pt x="171" y="401"/>
                    </a:lnTo>
                    <a:lnTo>
                      <a:pt x="173" y="403"/>
                    </a:lnTo>
                    <a:lnTo>
                      <a:pt x="173" y="405"/>
                    </a:lnTo>
                    <a:lnTo>
                      <a:pt x="169" y="405"/>
                    </a:lnTo>
                    <a:lnTo>
                      <a:pt x="167" y="405"/>
                    </a:lnTo>
                    <a:lnTo>
                      <a:pt x="165" y="407"/>
                    </a:lnTo>
                    <a:lnTo>
                      <a:pt x="167" y="409"/>
                    </a:lnTo>
                    <a:lnTo>
                      <a:pt x="171" y="411"/>
                    </a:lnTo>
                    <a:lnTo>
                      <a:pt x="175" y="409"/>
                    </a:lnTo>
                    <a:lnTo>
                      <a:pt x="175" y="411"/>
                    </a:lnTo>
                    <a:lnTo>
                      <a:pt x="177" y="413"/>
                    </a:lnTo>
                    <a:lnTo>
                      <a:pt x="179" y="415"/>
                    </a:lnTo>
                    <a:lnTo>
                      <a:pt x="175" y="417"/>
                    </a:lnTo>
                    <a:lnTo>
                      <a:pt x="173" y="419"/>
                    </a:lnTo>
                    <a:lnTo>
                      <a:pt x="171" y="423"/>
                    </a:lnTo>
                    <a:lnTo>
                      <a:pt x="165" y="428"/>
                    </a:lnTo>
                    <a:lnTo>
                      <a:pt x="161" y="434"/>
                    </a:lnTo>
                    <a:lnTo>
                      <a:pt x="151" y="442"/>
                    </a:lnTo>
                    <a:lnTo>
                      <a:pt x="145" y="452"/>
                    </a:lnTo>
                    <a:lnTo>
                      <a:pt x="141" y="456"/>
                    </a:lnTo>
                    <a:lnTo>
                      <a:pt x="138" y="458"/>
                    </a:lnTo>
                    <a:lnTo>
                      <a:pt x="134" y="460"/>
                    </a:lnTo>
                    <a:lnTo>
                      <a:pt x="128" y="466"/>
                    </a:lnTo>
                    <a:lnTo>
                      <a:pt x="120" y="473"/>
                    </a:lnTo>
                    <a:lnTo>
                      <a:pt x="112" y="477"/>
                    </a:lnTo>
                    <a:lnTo>
                      <a:pt x="110" y="479"/>
                    </a:lnTo>
                    <a:lnTo>
                      <a:pt x="108" y="483"/>
                    </a:lnTo>
                    <a:lnTo>
                      <a:pt x="108" y="485"/>
                    </a:lnTo>
                    <a:lnTo>
                      <a:pt x="102" y="485"/>
                    </a:lnTo>
                    <a:lnTo>
                      <a:pt x="98" y="483"/>
                    </a:lnTo>
                    <a:lnTo>
                      <a:pt x="96" y="481"/>
                    </a:lnTo>
                    <a:lnTo>
                      <a:pt x="94" y="477"/>
                    </a:lnTo>
                    <a:lnTo>
                      <a:pt x="91" y="481"/>
                    </a:lnTo>
                    <a:lnTo>
                      <a:pt x="91" y="485"/>
                    </a:lnTo>
                    <a:lnTo>
                      <a:pt x="91" y="487"/>
                    </a:lnTo>
                    <a:lnTo>
                      <a:pt x="94" y="487"/>
                    </a:lnTo>
                    <a:lnTo>
                      <a:pt x="94" y="491"/>
                    </a:lnTo>
                    <a:lnTo>
                      <a:pt x="91" y="491"/>
                    </a:lnTo>
                    <a:lnTo>
                      <a:pt x="85" y="493"/>
                    </a:lnTo>
                    <a:lnTo>
                      <a:pt x="79" y="493"/>
                    </a:lnTo>
                    <a:lnTo>
                      <a:pt x="77" y="489"/>
                    </a:lnTo>
                    <a:lnTo>
                      <a:pt x="79" y="483"/>
                    </a:lnTo>
                    <a:lnTo>
                      <a:pt x="81" y="477"/>
                    </a:lnTo>
                    <a:lnTo>
                      <a:pt x="81" y="473"/>
                    </a:lnTo>
                    <a:lnTo>
                      <a:pt x="77" y="475"/>
                    </a:lnTo>
                    <a:lnTo>
                      <a:pt x="75" y="471"/>
                    </a:lnTo>
                    <a:lnTo>
                      <a:pt x="81" y="468"/>
                    </a:lnTo>
                    <a:lnTo>
                      <a:pt x="83" y="466"/>
                    </a:lnTo>
                    <a:lnTo>
                      <a:pt x="87" y="466"/>
                    </a:lnTo>
                    <a:lnTo>
                      <a:pt x="89" y="468"/>
                    </a:lnTo>
                    <a:lnTo>
                      <a:pt x="94" y="468"/>
                    </a:lnTo>
                    <a:lnTo>
                      <a:pt x="98" y="468"/>
                    </a:lnTo>
                    <a:lnTo>
                      <a:pt x="100" y="464"/>
                    </a:lnTo>
                    <a:lnTo>
                      <a:pt x="102" y="460"/>
                    </a:lnTo>
                    <a:lnTo>
                      <a:pt x="104" y="452"/>
                    </a:lnTo>
                    <a:lnTo>
                      <a:pt x="108" y="450"/>
                    </a:lnTo>
                    <a:lnTo>
                      <a:pt x="110" y="446"/>
                    </a:lnTo>
                    <a:lnTo>
                      <a:pt x="106" y="444"/>
                    </a:lnTo>
                    <a:lnTo>
                      <a:pt x="102" y="444"/>
                    </a:lnTo>
                    <a:lnTo>
                      <a:pt x="100" y="440"/>
                    </a:lnTo>
                    <a:lnTo>
                      <a:pt x="96" y="442"/>
                    </a:lnTo>
                    <a:lnTo>
                      <a:pt x="91" y="442"/>
                    </a:lnTo>
                    <a:lnTo>
                      <a:pt x="91" y="444"/>
                    </a:lnTo>
                    <a:lnTo>
                      <a:pt x="91" y="446"/>
                    </a:lnTo>
                    <a:lnTo>
                      <a:pt x="87" y="448"/>
                    </a:lnTo>
                    <a:lnTo>
                      <a:pt x="85" y="446"/>
                    </a:lnTo>
                    <a:lnTo>
                      <a:pt x="83" y="444"/>
                    </a:lnTo>
                    <a:lnTo>
                      <a:pt x="81" y="440"/>
                    </a:lnTo>
                    <a:lnTo>
                      <a:pt x="81" y="436"/>
                    </a:lnTo>
                    <a:lnTo>
                      <a:pt x="81" y="432"/>
                    </a:lnTo>
                    <a:lnTo>
                      <a:pt x="77" y="432"/>
                    </a:lnTo>
                    <a:lnTo>
                      <a:pt x="79" y="430"/>
                    </a:lnTo>
                    <a:lnTo>
                      <a:pt x="81" y="428"/>
                    </a:lnTo>
                    <a:lnTo>
                      <a:pt x="89" y="428"/>
                    </a:lnTo>
                    <a:lnTo>
                      <a:pt x="94" y="426"/>
                    </a:lnTo>
                    <a:lnTo>
                      <a:pt x="91" y="423"/>
                    </a:lnTo>
                    <a:lnTo>
                      <a:pt x="87" y="423"/>
                    </a:lnTo>
                    <a:lnTo>
                      <a:pt x="83" y="423"/>
                    </a:lnTo>
                    <a:lnTo>
                      <a:pt x="81" y="423"/>
                    </a:lnTo>
                    <a:lnTo>
                      <a:pt x="75" y="426"/>
                    </a:lnTo>
                    <a:lnTo>
                      <a:pt x="71" y="423"/>
                    </a:lnTo>
                    <a:lnTo>
                      <a:pt x="67" y="423"/>
                    </a:lnTo>
                    <a:lnTo>
                      <a:pt x="67" y="426"/>
                    </a:lnTo>
                    <a:lnTo>
                      <a:pt x="67" y="432"/>
                    </a:lnTo>
                    <a:lnTo>
                      <a:pt x="67" y="434"/>
                    </a:lnTo>
                    <a:lnTo>
                      <a:pt x="67" y="436"/>
                    </a:lnTo>
                    <a:lnTo>
                      <a:pt x="69" y="440"/>
                    </a:lnTo>
                    <a:lnTo>
                      <a:pt x="67" y="442"/>
                    </a:lnTo>
                    <a:lnTo>
                      <a:pt x="63" y="442"/>
                    </a:lnTo>
                    <a:lnTo>
                      <a:pt x="61" y="444"/>
                    </a:lnTo>
                    <a:lnTo>
                      <a:pt x="61" y="446"/>
                    </a:lnTo>
                    <a:lnTo>
                      <a:pt x="63" y="450"/>
                    </a:lnTo>
                    <a:lnTo>
                      <a:pt x="67" y="454"/>
                    </a:lnTo>
                    <a:lnTo>
                      <a:pt x="65" y="458"/>
                    </a:lnTo>
                    <a:lnTo>
                      <a:pt x="65" y="464"/>
                    </a:lnTo>
                    <a:lnTo>
                      <a:pt x="61" y="471"/>
                    </a:lnTo>
                    <a:lnTo>
                      <a:pt x="55" y="477"/>
                    </a:lnTo>
                    <a:lnTo>
                      <a:pt x="51" y="483"/>
                    </a:lnTo>
                    <a:lnTo>
                      <a:pt x="49" y="489"/>
                    </a:lnTo>
                    <a:lnTo>
                      <a:pt x="49" y="491"/>
                    </a:lnTo>
                    <a:lnTo>
                      <a:pt x="59" y="491"/>
                    </a:lnTo>
                    <a:lnTo>
                      <a:pt x="73" y="493"/>
                    </a:lnTo>
                    <a:lnTo>
                      <a:pt x="75" y="497"/>
                    </a:lnTo>
                    <a:lnTo>
                      <a:pt x="75" y="505"/>
                    </a:lnTo>
                    <a:lnTo>
                      <a:pt x="75" y="507"/>
                    </a:lnTo>
                    <a:lnTo>
                      <a:pt x="79" y="511"/>
                    </a:lnTo>
                    <a:lnTo>
                      <a:pt x="81" y="511"/>
                    </a:lnTo>
                    <a:lnTo>
                      <a:pt x="85" y="513"/>
                    </a:lnTo>
                    <a:lnTo>
                      <a:pt x="87" y="516"/>
                    </a:lnTo>
                    <a:lnTo>
                      <a:pt x="94" y="518"/>
                    </a:lnTo>
                    <a:lnTo>
                      <a:pt x="141" y="518"/>
                    </a:lnTo>
                    <a:lnTo>
                      <a:pt x="143" y="511"/>
                    </a:lnTo>
                    <a:lnTo>
                      <a:pt x="157" y="503"/>
                    </a:lnTo>
                    <a:lnTo>
                      <a:pt x="161" y="505"/>
                    </a:lnTo>
                    <a:lnTo>
                      <a:pt x="165" y="509"/>
                    </a:lnTo>
                    <a:lnTo>
                      <a:pt x="171" y="518"/>
                    </a:lnTo>
                    <a:lnTo>
                      <a:pt x="255" y="518"/>
                    </a:lnTo>
                    <a:lnTo>
                      <a:pt x="255" y="518"/>
                    </a:lnTo>
                    <a:lnTo>
                      <a:pt x="261" y="511"/>
                    </a:lnTo>
                    <a:lnTo>
                      <a:pt x="269" y="509"/>
                    </a:lnTo>
                    <a:lnTo>
                      <a:pt x="273" y="505"/>
                    </a:lnTo>
                    <a:lnTo>
                      <a:pt x="277" y="501"/>
                    </a:lnTo>
                    <a:lnTo>
                      <a:pt x="279" y="493"/>
                    </a:lnTo>
                    <a:lnTo>
                      <a:pt x="277" y="487"/>
                    </a:lnTo>
                    <a:lnTo>
                      <a:pt x="271" y="479"/>
                    </a:lnTo>
                    <a:lnTo>
                      <a:pt x="282" y="477"/>
                    </a:lnTo>
                    <a:lnTo>
                      <a:pt x="288" y="477"/>
                    </a:lnTo>
                    <a:lnTo>
                      <a:pt x="296" y="471"/>
                    </a:lnTo>
                    <a:lnTo>
                      <a:pt x="302" y="483"/>
                    </a:lnTo>
                    <a:lnTo>
                      <a:pt x="306" y="487"/>
                    </a:lnTo>
                    <a:lnTo>
                      <a:pt x="312" y="489"/>
                    </a:lnTo>
                    <a:lnTo>
                      <a:pt x="314" y="489"/>
                    </a:lnTo>
                    <a:lnTo>
                      <a:pt x="329" y="487"/>
                    </a:lnTo>
                    <a:lnTo>
                      <a:pt x="337" y="481"/>
                    </a:lnTo>
                    <a:lnTo>
                      <a:pt x="347" y="481"/>
                    </a:lnTo>
                    <a:lnTo>
                      <a:pt x="351" y="483"/>
                    </a:lnTo>
                    <a:lnTo>
                      <a:pt x="359" y="479"/>
                    </a:lnTo>
                    <a:lnTo>
                      <a:pt x="365" y="477"/>
                    </a:lnTo>
                    <a:lnTo>
                      <a:pt x="371" y="487"/>
                    </a:lnTo>
                    <a:lnTo>
                      <a:pt x="382" y="489"/>
                    </a:lnTo>
                    <a:lnTo>
                      <a:pt x="380" y="499"/>
                    </a:lnTo>
                    <a:lnTo>
                      <a:pt x="386" y="507"/>
                    </a:lnTo>
                    <a:lnTo>
                      <a:pt x="392" y="505"/>
                    </a:lnTo>
                    <a:lnTo>
                      <a:pt x="396" y="509"/>
                    </a:lnTo>
                    <a:lnTo>
                      <a:pt x="398" y="518"/>
                    </a:lnTo>
                    <a:lnTo>
                      <a:pt x="441" y="518"/>
                    </a:lnTo>
                    <a:lnTo>
                      <a:pt x="447" y="516"/>
                    </a:lnTo>
                    <a:lnTo>
                      <a:pt x="451" y="513"/>
                    </a:lnTo>
                    <a:lnTo>
                      <a:pt x="453" y="509"/>
                    </a:lnTo>
                    <a:lnTo>
                      <a:pt x="449" y="503"/>
                    </a:lnTo>
                    <a:lnTo>
                      <a:pt x="443" y="497"/>
                    </a:lnTo>
                    <a:lnTo>
                      <a:pt x="443" y="489"/>
                    </a:lnTo>
                    <a:lnTo>
                      <a:pt x="455" y="477"/>
                    </a:lnTo>
                    <a:lnTo>
                      <a:pt x="455" y="473"/>
                    </a:lnTo>
                    <a:lnTo>
                      <a:pt x="461" y="452"/>
                    </a:lnTo>
                    <a:lnTo>
                      <a:pt x="467" y="444"/>
                    </a:lnTo>
                    <a:lnTo>
                      <a:pt x="467" y="436"/>
                    </a:lnTo>
                    <a:lnTo>
                      <a:pt x="445" y="428"/>
                    </a:lnTo>
                    <a:lnTo>
                      <a:pt x="439" y="426"/>
                    </a:lnTo>
                    <a:lnTo>
                      <a:pt x="431" y="421"/>
                    </a:lnTo>
                    <a:lnTo>
                      <a:pt x="420" y="417"/>
                    </a:lnTo>
                    <a:lnTo>
                      <a:pt x="412" y="409"/>
                    </a:lnTo>
                    <a:lnTo>
                      <a:pt x="406" y="401"/>
                    </a:lnTo>
                    <a:lnTo>
                      <a:pt x="398" y="379"/>
                    </a:lnTo>
                    <a:lnTo>
                      <a:pt x="398" y="370"/>
                    </a:lnTo>
                    <a:lnTo>
                      <a:pt x="402" y="360"/>
                    </a:lnTo>
                    <a:lnTo>
                      <a:pt x="404" y="348"/>
                    </a:lnTo>
                    <a:lnTo>
                      <a:pt x="408" y="342"/>
                    </a:lnTo>
                    <a:lnTo>
                      <a:pt x="416" y="325"/>
                    </a:lnTo>
                    <a:lnTo>
                      <a:pt x="418" y="321"/>
                    </a:lnTo>
                    <a:lnTo>
                      <a:pt x="420" y="313"/>
                    </a:lnTo>
                    <a:lnTo>
                      <a:pt x="414" y="303"/>
                    </a:lnTo>
                    <a:lnTo>
                      <a:pt x="414" y="299"/>
                    </a:lnTo>
                    <a:lnTo>
                      <a:pt x="418" y="297"/>
                    </a:lnTo>
                    <a:lnTo>
                      <a:pt x="423" y="299"/>
                    </a:lnTo>
                    <a:lnTo>
                      <a:pt x="425" y="297"/>
                    </a:lnTo>
                    <a:lnTo>
                      <a:pt x="427" y="295"/>
                    </a:lnTo>
                    <a:lnTo>
                      <a:pt x="447" y="274"/>
                    </a:lnTo>
                    <a:lnTo>
                      <a:pt x="447" y="268"/>
                    </a:lnTo>
                    <a:lnTo>
                      <a:pt x="445" y="264"/>
                    </a:lnTo>
                    <a:lnTo>
                      <a:pt x="441" y="260"/>
                    </a:lnTo>
                    <a:lnTo>
                      <a:pt x="437" y="250"/>
                    </a:lnTo>
                    <a:lnTo>
                      <a:pt x="441" y="248"/>
                    </a:lnTo>
                    <a:lnTo>
                      <a:pt x="443" y="244"/>
                    </a:lnTo>
                    <a:lnTo>
                      <a:pt x="445" y="242"/>
                    </a:lnTo>
                    <a:lnTo>
                      <a:pt x="465" y="239"/>
                    </a:lnTo>
                    <a:lnTo>
                      <a:pt x="472" y="242"/>
                    </a:lnTo>
                    <a:lnTo>
                      <a:pt x="476" y="244"/>
                    </a:lnTo>
                    <a:lnTo>
                      <a:pt x="476" y="221"/>
                    </a:lnTo>
                    <a:lnTo>
                      <a:pt x="470" y="219"/>
                    </a:lnTo>
                    <a:lnTo>
                      <a:pt x="465" y="215"/>
                    </a:lnTo>
                    <a:lnTo>
                      <a:pt x="465" y="195"/>
                    </a:lnTo>
                    <a:lnTo>
                      <a:pt x="463" y="192"/>
                    </a:lnTo>
                    <a:lnTo>
                      <a:pt x="453" y="190"/>
                    </a:lnTo>
                    <a:lnTo>
                      <a:pt x="451" y="188"/>
                    </a:lnTo>
                    <a:lnTo>
                      <a:pt x="445" y="188"/>
                    </a:lnTo>
                    <a:lnTo>
                      <a:pt x="437" y="190"/>
                    </a:lnTo>
                    <a:lnTo>
                      <a:pt x="431" y="188"/>
                    </a:lnTo>
                    <a:lnTo>
                      <a:pt x="425" y="182"/>
                    </a:lnTo>
                    <a:lnTo>
                      <a:pt x="423" y="176"/>
                    </a:lnTo>
                    <a:lnTo>
                      <a:pt x="423" y="160"/>
                    </a:lnTo>
                    <a:lnTo>
                      <a:pt x="423" y="150"/>
                    </a:lnTo>
                    <a:lnTo>
                      <a:pt x="416" y="150"/>
                    </a:lnTo>
                    <a:lnTo>
                      <a:pt x="408" y="150"/>
                    </a:lnTo>
                    <a:lnTo>
                      <a:pt x="408" y="147"/>
                    </a:lnTo>
                    <a:lnTo>
                      <a:pt x="408" y="137"/>
                    </a:lnTo>
                    <a:lnTo>
                      <a:pt x="406" y="135"/>
                    </a:lnTo>
                    <a:lnTo>
                      <a:pt x="382" y="135"/>
                    </a:lnTo>
                    <a:lnTo>
                      <a:pt x="373" y="133"/>
                    </a:lnTo>
                    <a:lnTo>
                      <a:pt x="367" y="133"/>
                    </a:lnTo>
                    <a:lnTo>
                      <a:pt x="355" y="147"/>
                    </a:lnTo>
                    <a:lnTo>
                      <a:pt x="353" y="152"/>
                    </a:lnTo>
                    <a:lnTo>
                      <a:pt x="349" y="154"/>
                    </a:lnTo>
                    <a:lnTo>
                      <a:pt x="345" y="156"/>
                    </a:lnTo>
                    <a:lnTo>
                      <a:pt x="343" y="156"/>
                    </a:lnTo>
                    <a:lnTo>
                      <a:pt x="343" y="154"/>
                    </a:lnTo>
                    <a:lnTo>
                      <a:pt x="343" y="154"/>
                    </a:lnTo>
                    <a:lnTo>
                      <a:pt x="343" y="156"/>
                    </a:lnTo>
                    <a:lnTo>
                      <a:pt x="343" y="160"/>
                    </a:lnTo>
                    <a:lnTo>
                      <a:pt x="339" y="160"/>
                    </a:lnTo>
                    <a:lnTo>
                      <a:pt x="337" y="154"/>
                    </a:lnTo>
                    <a:lnTo>
                      <a:pt x="337" y="145"/>
                    </a:lnTo>
                    <a:lnTo>
                      <a:pt x="339" y="139"/>
                    </a:lnTo>
                    <a:lnTo>
                      <a:pt x="337" y="137"/>
                    </a:lnTo>
                    <a:lnTo>
                      <a:pt x="337" y="135"/>
                    </a:lnTo>
                    <a:lnTo>
                      <a:pt x="335" y="133"/>
                    </a:lnTo>
                    <a:lnTo>
                      <a:pt x="333" y="133"/>
                    </a:lnTo>
                    <a:lnTo>
                      <a:pt x="329" y="131"/>
                    </a:lnTo>
                    <a:lnTo>
                      <a:pt x="322" y="131"/>
                    </a:lnTo>
                    <a:lnTo>
                      <a:pt x="316" y="131"/>
                    </a:lnTo>
                    <a:lnTo>
                      <a:pt x="310" y="131"/>
                    </a:lnTo>
                    <a:lnTo>
                      <a:pt x="310" y="131"/>
                    </a:lnTo>
                    <a:lnTo>
                      <a:pt x="308" y="129"/>
                    </a:lnTo>
                    <a:lnTo>
                      <a:pt x="308" y="125"/>
                    </a:lnTo>
                    <a:lnTo>
                      <a:pt x="308" y="125"/>
                    </a:lnTo>
                    <a:lnTo>
                      <a:pt x="314" y="123"/>
                    </a:lnTo>
                    <a:lnTo>
                      <a:pt x="314" y="121"/>
                    </a:lnTo>
                    <a:lnTo>
                      <a:pt x="310" y="119"/>
                    </a:lnTo>
                    <a:lnTo>
                      <a:pt x="310" y="115"/>
                    </a:lnTo>
                    <a:lnTo>
                      <a:pt x="304" y="115"/>
                    </a:lnTo>
                    <a:lnTo>
                      <a:pt x="306" y="103"/>
                    </a:lnTo>
                    <a:lnTo>
                      <a:pt x="306" y="100"/>
                    </a:lnTo>
                    <a:lnTo>
                      <a:pt x="302" y="98"/>
                    </a:lnTo>
                    <a:lnTo>
                      <a:pt x="302" y="96"/>
                    </a:lnTo>
                    <a:lnTo>
                      <a:pt x="288" y="88"/>
                    </a:lnTo>
                    <a:lnTo>
                      <a:pt x="279" y="84"/>
                    </a:lnTo>
                    <a:lnTo>
                      <a:pt x="277" y="82"/>
                    </a:lnTo>
                    <a:lnTo>
                      <a:pt x="275" y="86"/>
                    </a:lnTo>
                    <a:lnTo>
                      <a:pt x="271" y="86"/>
                    </a:lnTo>
                    <a:lnTo>
                      <a:pt x="269" y="80"/>
                    </a:lnTo>
                    <a:lnTo>
                      <a:pt x="265" y="80"/>
                    </a:lnTo>
                    <a:lnTo>
                      <a:pt x="261" y="84"/>
                    </a:lnTo>
                    <a:lnTo>
                      <a:pt x="255" y="84"/>
                    </a:lnTo>
                    <a:lnTo>
                      <a:pt x="253" y="82"/>
                    </a:lnTo>
                    <a:lnTo>
                      <a:pt x="253" y="78"/>
                    </a:lnTo>
                    <a:lnTo>
                      <a:pt x="251" y="76"/>
                    </a:lnTo>
                    <a:lnTo>
                      <a:pt x="245" y="74"/>
                    </a:lnTo>
                    <a:lnTo>
                      <a:pt x="249" y="68"/>
                    </a:lnTo>
                    <a:lnTo>
                      <a:pt x="243" y="60"/>
                    </a:lnTo>
                    <a:lnTo>
                      <a:pt x="241" y="58"/>
                    </a:lnTo>
                    <a:lnTo>
                      <a:pt x="243" y="47"/>
                    </a:lnTo>
                    <a:lnTo>
                      <a:pt x="235" y="43"/>
                    </a:lnTo>
                    <a:lnTo>
                      <a:pt x="232" y="37"/>
                    </a:lnTo>
                    <a:lnTo>
                      <a:pt x="230" y="31"/>
                    </a:lnTo>
                    <a:lnTo>
                      <a:pt x="228" y="27"/>
                    </a:lnTo>
                    <a:lnTo>
                      <a:pt x="222" y="23"/>
                    </a:lnTo>
                    <a:lnTo>
                      <a:pt x="214" y="21"/>
                    </a:lnTo>
                    <a:lnTo>
                      <a:pt x="210" y="23"/>
                    </a:lnTo>
                    <a:lnTo>
                      <a:pt x="194" y="15"/>
                    </a:lnTo>
                    <a:lnTo>
                      <a:pt x="183" y="15"/>
                    </a:lnTo>
                    <a:lnTo>
                      <a:pt x="173" y="17"/>
                    </a:lnTo>
                    <a:lnTo>
                      <a:pt x="163" y="19"/>
                    </a:lnTo>
                    <a:lnTo>
                      <a:pt x="163" y="23"/>
                    </a:lnTo>
                    <a:lnTo>
                      <a:pt x="159" y="31"/>
                    </a:lnTo>
                    <a:lnTo>
                      <a:pt x="155" y="33"/>
                    </a:lnTo>
                    <a:lnTo>
                      <a:pt x="151" y="35"/>
                    </a:lnTo>
                    <a:lnTo>
                      <a:pt x="145" y="31"/>
                    </a:lnTo>
                    <a:lnTo>
                      <a:pt x="128" y="35"/>
                    </a:lnTo>
                    <a:lnTo>
                      <a:pt x="126" y="35"/>
                    </a:lnTo>
                    <a:lnTo>
                      <a:pt x="126" y="39"/>
                    </a:lnTo>
                    <a:lnTo>
                      <a:pt x="114" y="41"/>
                    </a:lnTo>
                    <a:lnTo>
                      <a:pt x="112" y="41"/>
                    </a:lnTo>
                    <a:lnTo>
                      <a:pt x="108" y="39"/>
                    </a:lnTo>
                    <a:lnTo>
                      <a:pt x="98" y="35"/>
                    </a:lnTo>
                    <a:lnTo>
                      <a:pt x="100" y="31"/>
                    </a:lnTo>
                    <a:lnTo>
                      <a:pt x="98" y="27"/>
                    </a:lnTo>
                    <a:lnTo>
                      <a:pt x="89" y="23"/>
                    </a:lnTo>
                    <a:lnTo>
                      <a:pt x="73" y="17"/>
                    </a:lnTo>
                    <a:lnTo>
                      <a:pt x="73" y="15"/>
                    </a:lnTo>
                    <a:lnTo>
                      <a:pt x="73" y="13"/>
                    </a:lnTo>
                    <a:lnTo>
                      <a:pt x="73" y="13"/>
                    </a:lnTo>
                    <a:lnTo>
                      <a:pt x="73" y="13"/>
                    </a:lnTo>
                    <a:lnTo>
                      <a:pt x="75" y="10"/>
                    </a:lnTo>
                    <a:lnTo>
                      <a:pt x="75" y="8"/>
                    </a:lnTo>
                    <a:lnTo>
                      <a:pt x="75" y="4"/>
                    </a:lnTo>
                    <a:lnTo>
                      <a:pt x="75" y="2"/>
                    </a:lnTo>
                    <a:lnTo>
                      <a:pt x="69" y="0"/>
                    </a:lnTo>
                    <a:lnTo>
                      <a:pt x="63"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3" name="Freeform 584"/>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4" name="Freeform 585"/>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5" name="Freeform 586"/>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6" name="Freeform 587"/>
              <p:cNvSpPr>
                <a:spLocks/>
              </p:cNvSpPr>
              <p:nvPr/>
            </p:nvSpPr>
            <p:spPr bwMode="auto">
              <a:xfrm>
                <a:off x="4528" y="1929"/>
                <a:ext cx="366" cy="468"/>
              </a:xfrm>
              <a:custGeom>
                <a:avLst/>
                <a:gdLst>
                  <a:gd name="T0" fmla="*/ 135 w 366"/>
                  <a:gd name="T1" fmla="*/ 8 h 468"/>
                  <a:gd name="T2" fmla="*/ 94 w 366"/>
                  <a:gd name="T3" fmla="*/ 16 h 468"/>
                  <a:gd name="T4" fmla="*/ 121 w 366"/>
                  <a:gd name="T5" fmla="*/ 55 h 468"/>
                  <a:gd name="T6" fmla="*/ 115 w 366"/>
                  <a:gd name="T7" fmla="*/ 72 h 468"/>
                  <a:gd name="T8" fmla="*/ 84 w 366"/>
                  <a:gd name="T9" fmla="*/ 82 h 468"/>
                  <a:gd name="T10" fmla="*/ 80 w 366"/>
                  <a:gd name="T11" fmla="*/ 117 h 468"/>
                  <a:gd name="T12" fmla="*/ 92 w 366"/>
                  <a:gd name="T13" fmla="*/ 149 h 468"/>
                  <a:gd name="T14" fmla="*/ 86 w 366"/>
                  <a:gd name="T15" fmla="*/ 155 h 468"/>
                  <a:gd name="T16" fmla="*/ 88 w 366"/>
                  <a:gd name="T17" fmla="*/ 172 h 468"/>
                  <a:gd name="T18" fmla="*/ 88 w 366"/>
                  <a:gd name="T19" fmla="*/ 200 h 468"/>
                  <a:gd name="T20" fmla="*/ 102 w 366"/>
                  <a:gd name="T21" fmla="*/ 207 h 468"/>
                  <a:gd name="T22" fmla="*/ 127 w 366"/>
                  <a:gd name="T23" fmla="*/ 239 h 468"/>
                  <a:gd name="T24" fmla="*/ 115 w 366"/>
                  <a:gd name="T25" fmla="*/ 251 h 468"/>
                  <a:gd name="T26" fmla="*/ 135 w 366"/>
                  <a:gd name="T27" fmla="*/ 256 h 468"/>
                  <a:gd name="T28" fmla="*/ 125 w 366"/>
                  <a:gd name="T29" fmla="*/ 288 h 468"/>
                  <a:gd name="T30" fmla="*/ 106 w 366"/>
                  <a:gd name="T31" fmla="*/ 288 h 468"/>
                  <a:gd name="T32" fmla="*/ 104 w 366"/>
                  <a:gd name="T33" fmla="*/ 311 h 468"/>
                  <a:gd name="T34" fmla="*/ 68 w 366"/>
                  <a:gd name="T35" fmla="*/ 335 h 468"/>
                  <a:gd name="T36" fmla="*/ 33 w 366"/>
                  <a:gd name="T37" fmla="*/ 327 h 468"/>
                  <a:gd name="T38" fmla="*/ 13 w 366"/>
                  <a:gd name="T39" fmla="*/ 337 h 468"/>
                  <a:gd name="T40" fmla="*/ 27 w 366"/>
                  <a:gd name="T41" fmla="*/ 362 h 468"/>
                  <a:gd name="T42" fmla="*/ 15 w 366"/>
                  <a:gd name="T43" fmla="*/ 425 h 468"/>
                  <a:gd name="T44" fmla="*/ 2 w 366"/>
                  <a:gd name="T45" fmla="*/ 468 h 468"/>
                  <a:gd name="T46" fmla="*/ 88 w 366"/>
                  <a:gd name="T47" fmla="*/ 458 h 468"/>
                  <a:gd name="T48" fmla="*/ 115 w 366"/>
                  <a:gd name="T49" fmla="*/ 450 h 468"/>
                  <a:gd name="T50" fmla="*/ 133 w 366"/>
                  <a:gd name="T51" fmla="*/ 423 h 468"/>
                  <a:gd name="T52" fmla="*/ 151 w 366"/>
                  <a:gd name="T53" fmla="*/ 411 h 468"/>
                  <a:gd name="T54" fmla="*/ 160 w 366"/>
                  <a:gd name="T55" fmla="*/ 382 h 468"/>
                  <a:gd name="T56" fmla="*/ 168 w 366"/>
                  <a:gd name="T57" fmla="*/ 366 h 468"/>
                  <a:gd name="T58" fmla="*/ 225 w 366"/>
                  <a:gd name="T59" fmla="*/ 391 h 468"/>
                  <a:gd name="T60" fmla="*/ 247 w 366"/>
                  <a:gd name="T61" fmla="*/ 393 h 468"/>
                  <a:gd name="T62" fmla="*/ 266 w 366"/>
                  <a:gd name="T63" fmla="*/ 395 h 468"/>
                  <a:gd name="T64" fmla="*/ 315 w 366"/>
                  <a:gd name="T65" fmla="*/ 427 h 468"/>
                  <a:gd name="T66" fmla="*/ 358 w 366"/>
                  <a:gd name="T67" fmla="*/ 431 h 468"/>
                  <a:gd name="T68" fmla="*/ 364 w 366"/>
                  <a:gd name="T69" fmla="*/ 409 h 468"/>
                  <a:gd name="T70" fmla="*/ 354 w 366"/>
                  <a:gd name="T71" fmla="*/ 364 h 468"/>
                  <a:gd name="T72" fmla="*/ 329 w 366"/>
                  <a:gd name="T73" fmla="*/ 331 h 468"/>
                  <a:gd name="T74" fmla="*/ 297 w 366"/>
                  <a:gd name="T75" fmla="*/ 294 h 468"/>
                  <a:gd name="T76" fmla="*/ 250 w 366"/>
                  <a:gd name="T77" fmla="*/ 288 h 468"/>
                  <a:gd name="T78" fmla="*/ 252 w 366"/>
                  <a:gd name="T79" fmla="*/ 266 h 468"/>
                  <a:gd name="T80" fmla="*/ 223 w 366"/>
                  <a:gd name="T81" fmla="*/ 223 h 468"/>
                  <a:gd name="T82" fmla="*/ 227 w 366"/>
                  <a:gd name="T83" fmla="*/ 202 h 468"/>
                  <a:gd name="T84" fmla="*/ 258 w 366"/>
                  <a:gd name="T85" fmla="*/ 215 h 468"/>
                  <a:gd name="T86" fmla="*/ 280 w 366"/>
                  <a:gd name="T87" fmla="*/ 209 h 468"/>
                  <a:gd name="T88" fmla="*/ 286 w 366"/>
                  <a:gd name="T89" fmla="*/ 202 h 468"/>
                  <a:gd name="T90" fmla="*/ 276 w 366"/>
                  <a:gd name="T91" fmla="*/ 170 h 468"/>
                  <a:gd name="T92" fmla="*/ 284 w 366"/>
                  <a:gd name="T93" fmla="*/ 155 h 468"/>
                  <a:gd name="T94" fmla="*/ 270 w 366"/>
                  <a:gd name="T95" fmla="*/ 127 h 468"/>
                  <a:gd name="T96" fmla="*/ 256 w 366"/>
                  <a:gd name="T97" fmla="*/ 106 h 468"/>
                  <a:gd name="T98" fmla="*/ 239 w 366"/>
                  <a:gd name="T99" fmla="*/ 92 h 468"/>
                  <a:gd name="T100" fmla="*/ 233 w 366"/>
                  <a:gd name="T101" fmla="*/ 80 h 468"/>
                  <a:gd name="T102" fmla="*/ 200 w 366"/>
                  <a:gd name="T103" fmla="*/ 80 h 468"/>
                  <a:gd name="T104" fmla="*/ 166 w 366"/>
                  <a:gd name="T105" fmla="*/ 65 h 468"/>
                  <a:gd name="T106" fmla="*/ 153 w 366"/>
                  <a:gd name="T107" fmla="*/ 59 h 468"/>
                  <a:gd name="T108" fmla="*/ 147 w 366"/>
                  <a:gd name="T109" fmla="*/ 16 h 468"/>
                  <a:gd name="T110" fmla="*/ 149 w 366"/>
                  <a:gd name="T111"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468">
                    <a:moveTo>
                      <a:pt x="149" y="0"/>
                    </a:moveTo>
                    <a:lnTo>
                      <a:pt x="145" y="2"/>
                    </a:lnTo>
                    <a:lnTo>
                      <a:pt x="137" y="8"/>
                    </a:lnTo>
                    <a:lnTo>
                      <a:pt x="135" y="8"/>
                    </a:lnTo>
                    <a:lnTo>
                      <a:pt x="123" y="8"/>
                    </a:lnTo>
                    <a:lnTo>
                      <a:pt x="109" y="8"/>
                    </a:lnTo>
                    <a:lnTo>
                      <a:pt x="90" y="6"/>
                    </a:lnTo>
                    <a:lnTo>
                      <a:pt x="94" y="16"/>
                    </a:lnTo>
                    <a:lnTo>
                      <a:pt x="109" y="33"/>
                    </a:lnTo>
                    <a:lnTo>
                      <a:pt x="121" y="45"/>
                    </a:lnTo>
                    <a:lnTo>
                      <a:pt x="123" y="49"/>
                    </a:lnTo>
                    <a:lnTo>
                      <a:pt x="121" y="55"/>
                    </a:lnTo>
                    <a:lnTo>
                      <a:pt x="125" y="59"/>
                    </a:lnTo>
                    <a:lnTo>
                      <a:pt x="125" y="61"/>
                    </a:lnTo>
                    <a:lnTo>
                      <a:pt x="117" y="70"/>
                    </a:lnTo>
                    <a:lnTo>
                      <a:pt x="115" y="72"/>
                    </a:lnTo>
                    <a:lnTo>
                      <a:pt x="100" y="72"/>
                    </a:lnTo>
                    <a:lnTo>
                      <a:pt x="98" y="72"/>
                    </a:lnTo>
                    <a:lnTo>
                      <a:pt x="88" y="72"/>
                    </a:lnTo>
                    <a:lnTo>
                      <a:pt x="84" y="82"/>
                    </a:lnTo>
                    <a:lnTo>
                      <a:pt x="74" y="100"/>
                    </a:lnTo>
                    <a:lnTo>
                      <a:pt x="72" y="106"/>
                    </a:lnTo>
                    <a:lnTo>
                      <a:pt x="68" y="110"/>
                    </a:lnTo>
                    <a:lnTo>
                      <a:pt x="80" y="117"/>
                    </a:lnTo>
                    <a:lnTo>
                      <a:pt x="92" y="125"/>
                    </a:lnTo>
                    <a:lnTo>
                      <a:pt x="94" y="133"/>
                    </a:lnTo>
                    <a:lnTo>
                      <a:pt x="92" y="137"/>
                    </a:lnTo>
                    <a:lnTo>
                      <a:pt x="92" y="149"/>
                    </a:lnTo>
                    <a:lnTo>
                      <a:pt x="90" y="151"/>
                    </a:lnTo>
                    <a:lnTo>
                      <a:pt x="86" y="151"/>
                    </a:lnTo>
                    <a:lnTo>
                      <a:pt x="86" y="153"/>
                    </a:lnTo>
                    <a:lnTo>
                      <a:pt x="86" y="155"/>
                    </a:lnTo>
                    <a:lnTo>
                      <a:pt x="86" y="162"/>
                    </a:lnTo>
                    <a:lnTo>
                      <a:pt x="94" y="170"/>
                    </a:lnTo>
                    <a:lnTo>
                      <a:pt x="92" y="172"/>
                    </a:lnTo>
                    <a:lnTo>
                      <a:pt x="88" y="172"/>
                    </a:lnTo>
                    <a:lnTo>
                      <a:pt x="88" y="174"/>
                    </a:lnTo>
                    <a:lnTo>
                      <a:pt x="86" y="188"/>
                    </a:lnTo>
                    <a:lnTo>
                      <a:pt x="86" y="194"/>
                    </a:lnTo>
                    <a:lnTo>
                      <a:pt x="88" y="200"/>
                    </a:lnTo>
                    <a:lnTo>
                      <a:pt x="92" y="202"/>
                    </a:lnTo>
                    <a:lnTo>
                      <a:pt x="92" y="209"/>
                    </a:lnTo>
                    <a:lnTo>
                      <a:pt x="98" y="207"/>
                    </a:lnTo>
                    <a:lnTo>
                      <a:pt x="102" y="207"/>
                    </a:lnTo>
                    <a:lnTo>
                      <a:pt x="104" y="215"/>
                    </a:lnTo>
                    <a:lnTo>
                      <a:pt x="109" y="233"/>
                    </a:lnTo>
                    <a:lnTo>
                      <a:pt x="113" y="237"/>
                    </a:lnTo>
                    <a:lnTo>
                      <a:pt x="127" y="239"/>
                    </a:lnTo>
                    <a:lnTo>
                      <a:pt x="129" y="243"/>
                    </a:lnTo>
                    <a:lnTo>
                      <a:pt x="127" y="245"/>
                    </a:lnTo>
                    <a:lnTo>
                      <a:pt x="115" y="247"/>
                    </a:lnTo>
                    <a:lnTo>
                      <a:pt x="115" y="251"/>
                    </a:lnTo>
                    <a:lnTo>
                      <a:pt x="119" y="251"/>
                    </a:lnTo>
                    <a:lnTo>
                      <a:pt x="127" y="251"/>
                    </a:lnTo>
                    <a:lnTo>
                      <a:pt x="133" y="251"/>
                    </a:lnTo>
                    <a:lnTo>
                      <a:pt x="135" y="256"/>
                    </a:lnTo>
                    <a:lnTo>
                      <a:pt x="137" y="260"/>
                    </a:lnTo>
                    <a:lnTo>
                      <a:pt x="137" y="264"/>
                    </a:lnTo>
                    <a:lnTo>
                      <a:pt x="131" y="278"/>
                    </a:lnTo>
                    <a:lnTo>
                      <a:pt x="125" y="288"/>
                    </a:lnTo>
                    <a:lnTo>
                      <a:pt x="123" y="290"/>
                    </a:lnTo>
                    <a:lnTo>
                      <a:pt x="119" y="290"/>
                    </a:lnTo>
                    <a:lnTo>
                      <a:pt x="109" y="286"/>
                    </a:lnTo>
                    <a:lnTo>
                      <a:pt x="106" y="288"/>
                    </a:lnTo>
                    <a:lnTo>
                      <a:pt x="102" y="286"/>
                    </a:lnTo>
                    <a:lnTo>
                      <a:pt x="102" y="292"/>
                    </a:lnTo>
                    <a:lnTo>
                      <a:pt x="104" y="305"/>
                    </a:lnTo>
                    <a:lnTo>
                      <a:pt x="104" y="311"/>
                    </a:lnTo>
                    <a:lnTo>
                      <a:pt x="104" y="317"/>
                    </a:lnTo>
                    <a:lnTo>
                      <a:pt x="92" y="327"/>
                    </a:lnTo>
                    <a:lnTo>
                      <a:pt x="76" y="331"/>
                    </a:lnTo>
                    <a:lnTo>
                      <a:pt x="68" y="335"/>
                    </a:lnTo>
                    <a:lnTo>
                      <a:pt x="57" y="337"/>
                    </a:lnTo>
                    <a:lnTo>
                      <a:pt x="57" y="337"/>
                    </a:lnTo>
                    <a:lnTo>
                      <a:pt x="37" y="329"/>
                    </a:lnTo>
                    <a:lnTo>
                      <a:pt x="33" y="327"/>
                    </a:lnTo>
                    <a:lnTo>
                      <a:pt x="29" y="329"/>
                    </a:lnTo>
                    <a:lnTo>
                      <a:pt x="21" y="327"/>
                    </a:lnTo>
                    <a:lnTo>
                      <a:pt x="19" y="327"/>
                    </a:lnTo>
                    <a:lnTo>
                      <a:pt x="13" y="337"/>
                    </a:lnTo>
                    <a:lnTo>
                      <a:pt x="21" y="346"/>
                    </a:lnTo>
                    <a:lnTo>
                      <a:pt x="29" y="350"/>
                    </a:lnTo>
                    <a:lnTo>
                      <a:pt x="29" y="358"/>
                    </a:lnTo>
                    <a:lnTo>
                      <a:pt x="27" y="362"/>
                    </a:lnTo>
                    <a:lnTo>
                      <a:pt x="23" y="374"/>
                    </a:lnTo>
                    <a:lnTo>
                      <a:pt x="23" y="409"/>
                    </a:lnTo>
                    <a:lnTo>
                      <a:pt x="19" y="417"/>
                    </a:lnTo>
                    <a:lnTo>
                      <a:pt x="15" y="425"/>
                    </a:lnTo>
                    <a:lnTo>
                      <a:pt x="0" y="448"/>
                    </a:lnTo>
                    <a:lnTo>
                      <a:pt x="6" y="454"/>
                    </a:lnTo>
                    <a:lnTo>
                      <a:pt x="6" y="458"/>
                    </a:lnTo>
                    <a:lnTo>
                      <a:pt x="2" y="468"/>
                    </a:lnTo>
                    <a:lnTo>
                      <a:pt x="78" y="468"/>
                    </a:lnTo>
                    <a:lnTo>
                      <a:pt x="82" y="462"/>
                    </a:lnTo>
                    <a:lnTo>
                      <a:pt x="86" y="458"/>
                    </a:lnTo>
                    <a:lnTo>
                      <a:pt x="88" y="458"/>
                    </a:lnTo>
                    <a:lnTo>
                      <a:pt x="94" y="466"/>
                    </a:lnTo>
                    <a:lnTo>
                      <a:pt x="98" y="466"/>
                    </a:lnTo>
                    <a:lnTo>
                      <a:pt x="104" y="456"/>
                    </a:lnTo>
                    <a:lnTo>
                      <a:pt x="115" y="450"/>
                    </a:lnTo>
                    <a:lnTo>
                      <a:pt x="117" y="442"/>
                    </a:lnTo>
                    <a:lnTo>
                      <a:pt x="121" y="438"/>
                    </a:lnTo>
                    <a:lnTo>
                      <a:pt x="131" y="427"/>
                    </a:lnTo>
                    <a:lnTo>
                      <a:pt x="133" y="423"/>
                    </a:lnTo>
                    <a:lnTo>
                      <a:pt x="135" y="417"/>
                    </a:lnTo>
                    <a:lnTo>
                      <a:pt x="143" y="415"/>
                    </a:lnTo>
                    <a:lnTo>
                      <a:pt x="147" y="413"/>
                    </a:lnTo>
                    <a:lnTo>
                      <a:pt x="151" y="411"/>
                    </a:lnTo>
                    <a:lnTo>
                      <a:pt x="151" y="409"/>
                    </a:lnTo>
                    <a:lnTo>
                      <a:pt x="151" y="395"/>
                    </a:lnTo>
                    <a:lnTo>
                      <a:pt x="158" y="391"/>
                    </a:lnTo>
                    <a:lnTo>
                      <a:pt x="160" y="382"/>
                    </a:lnTo>
                    <a:lnTo>
                      <a:pt x="166" y="382"/>
                    </a:lnTo>
                    <a:lnTo>
                      <a:pt x="166" y="378"/>
                    </a:lnTo>
                    <a:lnTo>
                      <a:pt x="166" y="376"/>
                    </a:lnTo>
                    <a:lnTo>
                      <a:pt x="168" y="366"/>
                    </a:lnTo>
                    <a:lnTo>
                      <a:pt x="192" y="372"/>
                    </a:lnTo>
                    <a:lnTo>
                      <a:pt x="200" y="378"/>
                    </a:lnTo>
                    <a:lnTo>
                      <a:pt x="207" y="388"/>
                    </a:lnTo>
                    <a:lnTo>
                      <a:pt x="225" y="391"/>
                    </a:lnTo>
                    <a:lnTo>
                      <a:pt x="225" y="395"/>
                    </a:lnTo>
                    <a:lnTo>
                      <a:pt x="233" y="397"/>
                    </a:lnTo>
                    <a:lnTo>
                      <a:pt x="235" y="397"/>
                    </a:lnTo>
                    <a:lnTo>
                      <a:pt x="247" y="393"/>
                    </a:lnTo>
                    <a:lnTo>
                      <a:pt x="254" y="388"/>
                    </a:lnTo>
                    <a:lnTo>
                      <a:pt x="256" y="391"/>
                    </a:lnTo>
                    <a:lnTo>
                      <a:pt x="262" y="395"/>
                    </a:lnTo>
                    <a:lnTo>
                      <a:pt x="266" y="395"/>
                    </a:lnTo>
                    <a:lnTo>
                      <a:pt x="274" y="409"/>
                    </a:lnTo>
                    <a:lnTo>
                      <a:pt x="280" y="411"/>
                    </a:lnTo>
                    <a:lnTo>
                      <a:pt x="288" y="417"/>
                    </a:lnTo>
                    <a:lnTo>
                      <a:pt x="315" y="427"/>
                    </a:lnTo>
                    <a:lnTo>
                      <a:pt x="329" y="421"/>
                    </a:lnTo>
                    <a:lnTo>
                      <a:pt x="350" y="425"/>
                    </a:lnTo>
                    <a:lnTo>
                      <a:pt x="356" y="429"/>
                    </a:lnTo>
                    <a:lnTo>
                      <a:pt x="358" y="431"/>
                    </a:lnTo>
                    <a:lnTo>
                      <a:pt x="364" y="427"/>
                    </a:lnTo>
                    <a:lnTo>
                      <a:pt x="366" y="427"/>
                    </a:lnTo>
                    <a:lnTo>
                      <a:pt x="366" y="409"/>
                    </a:lnTo>
                    <a:lnTo>
                      <a:pt x="364" y="409"/>
                    </a:lnTo>
                    <a:lnTo>
                      <a:pt x="364" y="397"/>
                    </a:lnTo>
                    <a:lnTo>
                      <a:pt x="358" y="391"/>
                    </a:lnTo>
                    <a:lnTo>
                      <a:pt x="358" y="382"/>
                    </a:lnTo>
                    <a:lnTo>
                      <a:pt x="354" y="364"/>
                    </a:lnTo>
                    <a:lnTo>
                      <a:pt x="348" y="356"/>
                    </a:lnTo>
                    <a:lnTo>
                      <a:pt x="335" y="335"/>
                    </a:lnTo>
                    <a:lnTo>
                      <a:pt x="333" y="333"/>
                    </a:lnTo>
                    <a:lnTo>
                      <a:pt x="329" y="331"/>
                    </a:lnTo>
                    <a:lnTo>
                      <a:pt x="325" y="325"/>
                    </a:lnTo>
                    <a:lnTo>
                      <a:pt x="319" y="325"/>
                    </a:lnTo>
                    <a:lnTo>
                      <a:pt x="313" y="321"/>
                    </a:lnTo>
                    <a:lnTo>
                      <a:pt x="297" y="294"/>
                    </a:lnTo>
                    <a:lnTo>
                      <a:pt x="292" y="288"/>
                    </a:lnTo>
                    <a:lnTo>
                      <a:pt x="282" y="288"/>
                    </a:lnTo>
                    <a:lnTo>
                      <a:pt x="256" y="290"/>
                    </a:lnTo>
                    <a:lnTo>
                      <a:pt x="250" y="288"/>
                    </a:lnTo>
                    <a:lnTo>
                      <a:pt x="250" y="284"/>
                    </a:lnTo>
                    <a:lnTo>
                      <a:pt x="252" y="274"/>
                    </a:lnTo>
                    <a:lnTo>
                      <a:pt x="252" y="272"/>
                    </a:lnTo>
                    <a:lnTo>
                      <a:pt x="252" y="266"/>
                    </a:lnTo>
                    <a:lnTo>
                      <a:pt x="247" y="256"/>
                    </a:lnTo>
                    <a:lnTo>
                      <a:pt x="225" y="231"/>
                    </a:lnTo>
                    <a:lnTo>
                      <a:pt x="221" y="227"/>
                    </a:lnTo>
                    <a:lnTo>
                      <a:pt x="223" y="223"/>
                    </a:lnTo>
                    <a:lnTo>
                      <a:pt x="225" y="221"/>
                    </a:lnTo>
                    <a:lnTo>
                      <a:pt x="225" y="213"/>
                    </a:lnTo>
                    <a:lnTo>
                      <a:pt x="225" y="204"/>
                    </a:lnTo>
                    <a:lnTo>
                      <a:pt x="227" y="202"/>
                    </a:lnTo>
                    <a:lnTo>
                      <a:pt x="227" y="202"/>
                    </a:lnTo>
                    <a:lnTo>
                      <a:pt x="247" y="209"/>
                    </a:lnTo>
                    <a:lnTo>
                      <a:pt x="252" y="209"/>
                    </a:lnTo>
                    <a:lnTo>
                      <a:pt x="258" y="215"/>
                    </a:lnTo>
                    <a:lnTo>
                      <a:pt x="272" y="217"/>
                    </a:lnTo>
                    <a:lnTo>
                      <a:pt x="272" y="215"/>
                    </a:lnTo>
                    <a:lnTo>
                      <a:pt x="276" y="213"/>
                    </a:lnTo>
                    <a:lnTo>
                      <a:pt x="280" y="209"/>
                    </a:lnTo>
                    <a:lnTo>
                      <a:pt x="288" y="211"/>
                    </a:lnTo>
                    <a:lnTo>
                      <a:pt x="290" y="209"/>
                    </a:lnTo>
                    <a:lnTo>
                      <a:pt x="290" y="207"/>
                    </a:lnTo>
                    <a:lnTo>
                      <a:pt x="286" y="202"/>
                    </a:lnTo>
                    <a:lnTo>
                      <a:pt x="284" y="198"/>
                    </a:lnTo>
                    <a:lnTo>
                      <a:pt x="280" y="186"/>
                    </a:lnTo>
                    <a:lnTo>
                      <a:pt x="282" y="176"/>
                    </a:lnTo>
                    <a:lnTo>
                      <a:pt x="276" y="170"/>
                    </a:lnTo>
                    <a:lnTo>
                      <a:pt x="278" y="168"/>
                    </a:lnTo>
                    <a:lnTo>
                      <a:pt x="286" y="164"/>
                    </a:lnTo>
                    <a:lnTo>
                      <a:pt x="288" y="162"/>
                    </a:lnTo>
                    <a:lnTo>
                      <a:pt x="284" y="155"/>
                    </a:lnTo>
                    <a:lnTo>
                      <a:pt x="274" y="145"/>
                    </a:lnTo>
                    <a:lnTo>
                      <a:pt x="272" y="143"/>
                    </a:lnTo>
                    <a:lnTo>
                      <a:pt x="270" y="137"/>
                    </a:lnTo>
                    <a:lnTo>
                      <a:pt x="270" y="127"/>
                    </a:lnTo>
                    <a:lnTo>
                      <a:pt x="272" y="117"/>
                    </a:lnTo>
                    <a:lnTo>
                      <a:pt x="272" y="117"/>
                    </a:lnTo>
                    <a:lnTo>
                      <a:pt x="258" y="115"/>
                    </a:lnTo>
                    <a:lnTo>
                      <a:pt x="256" y="106"/>
                    </a:lnTo>
                    <a:lnTo>
                      <a:pt x="256" y="98"/>
                    </a:lnTo>
                    <a:lnTo>
                      <a:pt x="256" y="96"/>
                    </a:lnTo>
                    <a:lnTo>
                      <a:pt x="247" y="94"/>
                    </a:lnTo>
                    <a:lnTo>
                      <a:pt x="239" y="92"/>
                    </a:lnTo>
                    <a:lnTo>
                      <a:pt x="233" y="90"/>
                    </a:lnTo>
                    <a:lnTo>
                      <a:pt x="231" y="88"/>
                    </a:lnTo>
                    <a:lnTo>
                      <a:pt x="233" y="86"/>
                    </a:lnTo>
                    <a:lnTo>
                      <a:pt x="233" y="80"/>
                    </a:lnTo>
                    <a:lnTo>
                      <a:pt x="225" y="78"/>
                    </a:lnTo>
                    <a:lnTo>
                      <a:pt x="209" y="78"/>
                    </a:lnTo>
                    <a:lnTo>
                      <a:pt x="200" y="82"/>
                    </a:lnTo>
                    <a:lnTo>
                      <a:pt x="200" y="80"/>
                    </a:lnTo>
                    <a:lnTo>
                      <a:pt x="194" y="74"/>
                    </a:lnTo>
                    <a:lnTo>
                      <a:pt x="176" y="61"/>
                    </a:lnTo>
                    <a:lnTo>
                      <a:pt x="168" y="57"/>
                    </a:lnTo>
                    <a:lnTo>
                      <a:pt x="166" y="65"/>
                    </a:lnTo>
                    <a:lnTo>
                      <a:pt x="166" y="67"/>
                    </a:lnTo>
                    <a:lnTo>
                      <a:pt x="164" y="67"/>
                    </a:lnTo>
                    <a:lnTo>
                      <a:pt x="158" y="63"/>
                    </a:lnTo>
                    <a:lnTo>
                      <a:pt x="153" y="59"/>
                    </a:lnTo>
                    <a:lnTo>
                      <a:pt x="147" y="45"/>
                    </a:lnTo>
                    <a:lnTo>
                      <a:pt x="145" y="39"/>
                    </a:lnTo>
                    <a:lnTo>
                      <a:pt x="147" y="22"/>
                    </a:lnTo>
                    <a:lnTo>
                      <a:pt x="147" y="16"/>
                    </a:lnTo>
                    <a:lnTo>
                      <a:pt x="153" y="6"/>
                    </a:lnTo>
                    <a:lnTo>
                      <a:pt x="153" y="4"/>
                    </a:lnTo>
                    <a:lnTo>
                      <a:pt x="151" y="0"/>
                    </a:lnTo>
                    <a:lnTo>
                      <a:pt x="14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7" name="Freeform 588"/>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8" name="Freeform 589"/>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9" name="Freeform 590"/>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0" name="Freeform 591"/>
              <p:cNvSpPr>
                <a:spLocks/>
              </p:cNvSpPr>
              <p:nvPr/>
            </p:nvSpPr>
            <p:spPr bwMode="auto">
              <a:xfrm>
                <a:off x="4520" y="1285"/>
                <a:ext cx="72" cy="35"/>
              </a:xfrm>
              <a:custGeom>
                <a:avLst/>
                <a:gdLst>
                  <a:gd name="T0" fmla="*/ 41 w 72"/>
                  <a:gd name="T1" fmla="*/ 0 h 35"/>
                  <a:gd name="T2" fmla="*/ 33 w 72"/>
                  <a:gd name="T3" fmla="*/ 2 h 35"/>
                  <a:gd name="T4" fmla="*/ 27 w 72"/>
                  <a:gd name="T5" fmla="*/ 4 h 35"/>
                  <a:gd name="T6" fmla="*/ 18 w 72"/>
                  <a:gd name="T7" fmla="*/ 8 h 35"/>
                  <a:gd name="T8" fmla="*/ 14 w 72"/>
                  <a:gd name="T9" fmla="*/ 8 h 35"/>
                  <a:gd name="T10" fmla="*/ 6 w 72"/>
                  <a:gd name="T11" fmla="*/ 10 h 35"/>
                  <a:gd name="T12" fmla="*/ 2 w 72"/>
                  <a:gd name="T13" fmla="*/ 10 h 35"/>
                  <a:gd name="T14" fmla="*/ 0 w 72"/>
                  <a:gd name="T15" fmla="*/ 14 h 35"/>
                  <a:gd name="T16" fmla="*/ 2 w 72"/>
                  <a:gd name="T17" fmla="*/ 16 h 35"/>
                  <a:gd name="T18" fmla="*/ 4 w 72"/>
                  <a:gd name="T19" fmla="*/ 18 h 35"/>
                  <a:gd name="T20" fmla="*/ 6 w 72"/>
                  <a:gd name="T21" fmla="*/ 20 h 35"/>
                  <a:gd name="T22" fmla="*/ 8 w 72"/>
                  <a:gd name="T23" fmla="*/ 24 h 35"/>
                  <a:gd name="T24" fmla="*/ 12 w 72"/>
                  <a:gd name="T25" fmla="*/ 29 h 35"/>
                  <a:gd name="T26" fmla="*/ 14 w 72"/>
                  <a:gd name="T27" fmla="*/ 35 h 35"/>
                  <a:gd name="T28" fmla="*/ 49 w 72"/>
                  <a:gd name="T29" fmla="*/ 35 h 35"/>
                  <a:gd name="T30" fmla="*/ 49 w 72"/>
                  <a:gd name="T31" fmla="*/ 33 h 35"/>
                  <a:gd name="T32" fmla="*/ 51 w 72"/>
                  <a:gd name="T33" fmla="*/ 29 h 35"/>
                  <a:gd name="T34" fmla="*/ 53 w 72"/>
                  <a:gd name="T35" fmla="*/ 31 h 35"/>
                  <a:gd name="T36" fmla="*/ 53 w 72"/>
                  <a:gd name="T37" fmla="*/ 33 h 35"/>
                  <a:gd name="T38" fmla="*/ 55 w 72"/>
                  <a:gd name="T39" fmla="*/ 31 h 35"/>
                  <a:gd name="T40" fmla="*/ 59 w 72"/>
                  <a:gd name="T41" fmla="*/ 29 h 35"/>
                  <a:gd name="T42" fmla="*/ 61 w 72"/>
                  <a:gd name="T43" fmla="*/ 31 h 35"/>
                  <a:gd name="T44" fmla="*/ 65 w 72"/>
                  <a:gd name="T45" fmla="*/ 33 h 35"/>
                  <a:gd name="T46" fmla="*/ 72 w 72"/>
                  <a:gd name="T47" fmla="*/ 31 h 35"/>
                  <a:gd name="T48" fmla="*/ 72 w 72"/>
                  <a:gd name="T49" fmla="*/ 16 h 35"/>
                  <a:gd name="T50" fmla="*/ 72 w 72"/>
                  <a:gd name="T51" fmla="*/ 16 h 35"/>
                  <a:gd name="T52" fmla="*/ 72 w 72"/>
                  <a:gd name="T53" fmla="*/ 12 h 35"/>
                  <a:gd name="T54" fmla="*/ 72 w 72"/>
                  <a:gd name="T55" fmla="*/ 12 h 35"/>
                  <a:gd name="T56" fmla="*/ 72 w 72"/>
                  <a:gd name="T57" fmla="*/ 2 h 35"/>
                  <a:gd name="T58" fmla="*/ 70 w 72"/>
                  <a:gd name="T59" fmla="*/ 2 h 35"/>
                  <a:gd name="T60" fmla="*/ 63 w 72"/>
                  <a:gd name="T61" fmla="*/ 0 h 35"/>
                  <a:gd name="T62" fmla="*/ 57 w 72"/>
                  <a:gd name="T63" fmla="*/ 0 h 35"/>
                  <a:gd name="T64" fmla="*/ 49 w 72"/>
                  <a:gd name="T65" fmla="*/ 0 h 35"/>
                  <a:gd name="T66" fmla="*/ 41 w 72"/>
                  <a:gd name="T6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5">
                    <a:moveTo>
                      <a:pt x="41" y="0"/>
                    </a:moveTo>
                    <a:lnTo>
                      <a:pt x="33" y="2"/>
                    </a:lnTo>
                    <a:lnTo>
                      <a:pt x="27" y="4"/>
                    </a:lnTo>
                    <a:lnTo>
                      <a:pt x="18" y="8"/>
                    </a:lnTo>
                    <a:lnTo>
                      <a:pt x="14" y="8"/>
                    </a:lnTo>
                    <a:lnTo>
                      <a:pt x="6" y="10"/>
                    </a:lnTo>
                    <a:lnTo>
                      <a:pt x="2" y="10"/>
                    </a:lnTo>
                    <a:lnTo>
                      <a:pt x="0" y="14"/>
                    </a:lnTo>
                    <a:lnTo>
                      <a:pt x="2" y="16"/>
                    </a:lnTo>
                    <a:lnTo>
                      <a:pt x="4" y="18"/>
                    </a:lnTo>
                    <a:lnTo>
                      <a:pt x="6" y="20"/>
                    </a:lnTo>
                    <a:lnTo>
                      <a:pt x="8" y="24"/>
                    </a:lnTo>
                    <a:lnTo>
                      <a:pt x="12" y="29"/>
                    </a:lnTo>
                    <a:lnTo>
                      <a:pt x="14" y="35"/>
                    </a:lnTo>
                    <a:lnTo>
                      <a:pt x="49" y="35"/>
                    </a:lnTo>
                    <a:lnTo>
                      <a:pt x="49" y="33"/>
                    </a:lnTo>
                    <a:lnTo>
                      <a:pt x="51" y="29"/>
                    </a:lnTo>
                    <a:lnTo>
                      <a:pt x="53" y="31"/>
                    </a:lnTo>
                    <a:lnTo>
                      <a:pt x="53" y="33"/>
                    </a:lnTo>
                    <a:lnTo>
                      <a:pt x="55" y="31"/>
                    </a:lnTo>
                    <a:lnTo>
                      <a:pt x="59" y="29"/>
                    </a:lnTo>
                    <a:lnTo>
                      <a:pt x="61" y="31"/>
                    </a:lnTo>
                    <a:lnTo>
                      <a:pt x="65" y="33"/>
                    </a:lnTo>
                    <a:lnTo>
                      <a:pt x="72" y="31"/>
                    </a:lnTo>
                    <a:lnTo>
                      <a:pt x="72" y="16"/>
                    </a:lnTo>
                    <a:lnTo>
                      <a:pt x="72" y="16"/>
                    </a:lnTo>
                    <a:lnTo>
                      <a:pt x="72" y="12"/>
                    </a:lnTo>
                    <a:lnTo>
                      <a:pt x="72" y="12"/>
                    </a:lnTo>
                    <a:lnTo>
                      <a:pt x="72" y="2"/>
                    </a:lnTo>
                    <a:lnTo>
                      <a:pt x="70" y="2"/>
                    </a:lnTo>
                    <a:lnTo>
                      <a:pt x="63" y="0"/>
                    </a:lnTo>
                    <a:lnTo>
                      <a:pt x="57" y="0"/>
                    </a:lnTo>
                    <a:lnTo>
                      <a:pt x="49" y="0"/>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1" name="Freeform 592"/>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2" name="Freeform 593"/>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3" name="Freeform 594"/>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4" name="Freeform 595"/>
              <p:cNvSpPr>
                <a:spLocks/>
              </p:cNvSpPr>
              <p:nvPr/>
            </p:nvSpPr>
            <p:spPr bwMode="auto">
              <a:xfrm>
                <a:off x="4348" y="1332"/>
                <a:ext cx="374" cy="327"/>
              </a:xfrm>
              <a:custGeom>
                <a:avLst/>
                <a:gdLst>
                  <a:gd name="T0" fmla="*/ 221 w 374"/>
                  <a:gd name="T1" fmla="*/ 6 h 327"/>
                  <a:gd name="T2" fmla="*/ 227 w 374"/>
                  <a:gd name="T3" fmla="*/ 16 h 327"/>
                  <a:gd name="T4" fmla="*/ 205 w 374"/>
                  <a:gd name="T5" fmla="*/ 12 h 327"/>
                  <a:gd name="T6" fmla="*/ 180 w 374"/>
                  <a:gd name="T7" fmla="*/ 2 h 327"/>
                  <a:gd name="T8" fmla="*/ 141 w 374"/>
                  <a:gd name="T9" fmla="*/ 37 h 327"/>
                  <a:gd name="T10" fmla="*/ 119 w 374"/>
                  <a:gd name="T11" fmla="*/ 47 h 327"/>
                  <a:gd name="T12" fmla="*/ 105 w 374"/>
                  <a:gd name="T13" fmla="*/ 86 h 327"/>
                  <a:gd name="T14" fmla="*/ 107 w 374"/>
                  <a:gd name="T15" fmla="*/ 108 h 327"/>
                  <a:gd name="T16" fmla="*/ 125 w 374"/>
                  <a:gd name="T17" fmla="*/ 108 h 327"/>
                  <a:gd name="T18" fmla="*/ 133 w 374"/>
                  <a:gd name="T19" fmla="*/ 98 h 327"/>
                  <a:gd name="T20" fmla="*/ 152 w 374"/>
                  <a:gd name="T21" fmla="*/ 108 h 327"/>
                  <a:gd name="T22" fmla="*/ 143 w 374"/>
                  <a:gd name="T23" fmla="*/ 125 h 327"/>
                  <a:gd name="T24" fmla="*/ 131 w 374"/>
                  <a:gd name="T25" fmla="*/ 117 h 327"/>
                  <a:gd name="T26" fmla="*/ 121 w 374"/>
                  <a:gd name="T27" fmla="*/ 125 h 327"/>
                  <a:gd name="T28" fmla="*/ 109 w 374"/>
                  <a:gd name="T29" fmla="*/ 123 h 327"/>
                  <a:gd name="T30" fmla="*/ 101 w 374"/>
                  <a:gd name="T31" fmla="*/ 129 h 327"/>
                  <a:gd name="T32" fmla="*/ 72 w 374"/>
                  <a:gd name="T33" fmla="*/ 141 h 327"/>
                  <a:gd name="T34" fmla="*/ 60 w 374"/>
                  <a:gd name="T35" fmla="*/ 172 h 327"/>
                  <a:gd name="T36" fmla="*/ 35 w 374"/>
                  <a:gd name="T37" fmla="*/ 200 h 327"/>
                  <a:gd name="T38" fmla="*/ 11 w 374"/>
                  <a:gd name="T39" fmla="*/ 200 h 327"/>
                  <a:gd name="T40" fmla="*/ 0 w 374"/>
                  <a:gd name="T41" fmla="*/ 219 h 327"/>
                  <a:gd name="T42" fmla="*/ 11 w 374"/>
                  <a:gd name="T43" fmla="*/ 235 h 327"/>
                  <a:gd name="T44" fmla="*/ 37 w 374"/>
                  <a:gd name="T45" fmla="*/ 268 h 327"/>
                  <a:gd name="T46" fmla="*/ 62 w 374"/>
                  <a:gd name="T47" fmla="*/ 284 h 327"/>
                  <a:gd name="T48" fmla="*/ 76 w 374"/>
                  <a:gd name="T49" fmla="*/ 278 h 327"/>
                  <a:gd name="T50" fmla="*/ 99 w 374"/>
                  <a:gd name="T51" fmla="*/ 280 h 327"/>
                  <a:gd name="T52" fmla="*/ 109 w 374"/>
                  <a:gd name="T53" fmla="*/ 315 h 327"/>
                  <a:gd name="T54" fmla="*/ 186 w 374"/>
                  <a:gd name="T55" fmla="*/ 317 h 327"/>
                  <a:gd name="T56" fmla="*/ 211 w 374"/>
                  <a:gd name="T57" fmla="*/ 315 h 327"/>
                  <a:gd name="T58" fmla="*/ 227 w 374"/>
                  <a:gd name="T59" fmla="*/ 315 h 327"/>
                  <a:gd name="T60" fmla="*/ 262 w 374"/>
                  <a:gd name="T61" fmla="*/ 309 h 327"/>
                  <a:gd name="T62" fmla="*/ 286 w 374"/>
                  <a:gd name="T63" fmla="*/ 323 h 327"/>
                  <a:gd name="T64" fmla="*/ 309 w 374"/>
                  <a:gd name="T65" fmla="*/ 319 h 327"/>
                  <a:gd name="T66" fmla="*/ 340 w 374"/>
                  <a:gd name="T67" fmla="*/ 298 h 327"/>
                  <a:gd name="T68" fmla="*/ 354 w 374"/>
                  <a:gd name="T69" fmla="*/ 272 h 327"/>
                  <a:gd name="T70" fmla="*/ 364 w 374"/>
                  <a:gd name="T71" fmla="*/ 243 h 327"/>
                  <a:gd name="T72" fmla="*/ 370 w 374"/>
                  <a:gd name="T73" fmla="*/ 204 h 327"/>
                  <a:gd name="T74" fmla="*/ 356 w 374"/>
                  <a:gd name="T75" fmla="*/ 202 h 327"/>
                  <a:gd name="T76" fmla="*/ 325 w 374"/>
                  <a:gd name="T77" fmla="*/ 209 h 327"/>
                  <a:gd name="T78" fmla="*/ 301 w 374"/>
                  <a:gd name="T79" fmla="*/ 190 h 327"/>
                  <a:gd name="T80" fmla="*/ 297 w 374"/>
                  <a:gd name="T81" fmla="*/ 166 h 327"/>
                  <a:gd name="T82" fmla="*/ 291 w 374"/>
                  <a:gd name="T83" fmla="*/ 194 h 327"/>
                  <a:gd name="T84" fmla="*/ 268 w 374"/>
                  <a:gd name="T85" fmla="*/ 211 h 327"/>
                  <a:gd name="T86" fmla="*/ 297 w 374"/>
                  <a:gd name="T87" fmla="*/ 213 h 327"/>
                  <a:gd name="T88" fmla="*/ 280 w 374"/>
                  <a:gd name="T89" fmla="*/ 227 h 327"/>
                  <a:gd name="T90" fmla="*/ 262 w 374"/>
                  <a:gd name="T91" fmla="*/ 251 h 327"/>
                  <a:gd name="T92" fmla="*/ 250 w 374"/>
                  <a:gd name="T93" fmla="*/ 282 h 327"/>
                  <a:gd name="T94" fmla="*/ 237 w 374"/>
                  <a:gd name="T95" fmla="*/ 266 h 327"/>
                  <a:gd name="T96" fmla="*/ 233 w 374"/>
                  <a:gd name="T97" fmla="*/ 221 h 327"/>
                  <a:gd name="T98" fmla="*/ 260 w 374"/>
                  <a:gd name="T99" fmla="*/ 184 h 327"/>
                  <a:gd name="T100" fmla="*/ 266 w 374"/>
                  <a:gd name="T101" fmla="*/ 166 h 327"/>
                  <a:gd name="T102" fmla="*/ 280 w 374"/>
                  <a:gd name="T103" fmla="*/ 149 h 327"/>
                  <a:gd name="T104" fmla="*/ 289 w 374"/>
                  <a:gd name="T105" fmla="*/ 131 h 327"/>
                  <a:gd name="T106" fmla="*/ 307 w 374"/>
                  <a:gd name="T107" fmla="*/ 112 h 327"/>
                  <a:gd name="T108" fmla="*/ 313 w 374"/>
                  <a:gd name="T109" fmla="*/ 102 h 327"/>
                  <a:gd name="T110" fmla="*/ 282 w 374"/>
                  <a:gd name="T111" fmla="*/ 57 h 327"/>
                  <a:gd name="T112" fmla="*/ 272 w 374"/>
                  <a:gd name="T113" fmla="*/ 22 h 327"/>
                  <a:gd name="T114" fmla="*/ 246 w 374"/>
                  <a:gd name="T11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27">
                    <a:moveTo>
                      <a:pt x="235" y="2"/>
                    </a:moveTo>
                    <a:lnTo>
                      <a:pt x="231" y="0"/>
                    </a:lnTo>
                    <a:lnTo>
                      <a:pt x="227" y="2"/>
                    </a:lnTo>
                    <a:lnTo>
                      <a:pt x="225" y="2"/>
                    </a:lnTo>
                    <a:lnTo>
                      <a:pt x="221" y="6"/>
                    </a:lnTo>
                    <a:lnTo>
                      <a:pt x="221" y="8"/>
                    </a:lnTo>
                    <a:lnTo>
                      <a:pt x="223" y="8"/>
                    </a:lnTo>
                    <a:lnTo>
                      <a:pt x="225" y="10"/>
                    </a:lnTo>
                    <a:lnTo>
                      <a:pt x="227" y="12"/>
                    </a:lnTo>
                    <a:lnTo>
                      <a:pt x="227" y="16"/>
                    </a:lnTo>
                    <a:lnTo>
                      <a:pt x="227" y="18"/>
                    </a:lnTo>
                    <a:lnTo>
                      <a:pt x="223" y="18"/>
                    </a:lnTo>
                    <a:lnTo>
                      <a:pt x="219" y="16"/>
                    </a:lnTo>
                    <a:lnTo>
                      <a:pt x="215" y="16"/>
                    </a:lnTo>
                    <a:lnTo>
                      <a:pt x="205" y="12"/>
                    </a:lnTo>
                    <a:lnTo>
                      <a:pt x="195" y="8"/>
                    </a:lnTo>
                    <a:lnTo>
                      <a:pt x="193" y="4"/>
                    </a:lnTo>
                    <a:lnTo>
                      <a:pt x="188" y="2"/>
                    </a:lnTo>
                    <a:lnTo>
                      <a:pt x="184" y="0"/>
                    </a:lnTo>
                    <a:lnTo>
                      <a:pt x="180" y="2"/>
                    </a:lnTo>
                    <a:lnTo>
                      <a:pt x="170" y="8"/>
                    </a:lnTo>
                    <a:lnTo>
                      <a:pt x="158" y="16"/>
                    </a:lnTo>
                    <a:lnTo>
                      <a:pt x="154" y="27"/>
                    </a:lnTo>
                    <a:lnTo>
                      <a:pt x="148" y="33"/>
                    </a:lnTo>
                    <a:lnTo>
                      <a:pt x="141" y="37"/>
                    </a:lnTo>
                    <a:lnTo>
                      <a:pt x="133" y="41"/>
                    </a:lnTo>
                    <a:lnTo>
                      <a:pt x="129" y="43"/>
                    </a:lnTo>
                    <a:lnTo>
                      <a:pt x="125" y="43"/>
                    </a:lnTo>
                    <a:lnTo>
                      <a:pt x="121" y="43"/>
                    </a:lnTo>
                    <a:lnTo>
                      <a:pt x="119" y="47"/>
                    </a:lnTo>
                    <a:lnTo>
                      <a:pt x="119" y="49"/>
                    </a:lnTo>
                    <a:lnTo>
                      <a:pt x="121" y="51"/>
                    </a:lnTo>
                    <a:lnTo>
                      <a:pt x="119" y="59"/>
                    </a:lnTo>
                    <a:lnTo>
                      <a:pt x="109" y="76"/>
                    </a:lnTo>
                    <a:lnTo>
                      <a:pt x="105" y="86"/>
                    </a:lnTo>
                    <a:lnTo>
                      <a:pt x="101" y="94"/>
                    </a:lnTo>
                    <a:lnTo>
                      <a:pt x="99" y="100"/>
                    </a:lnTo>
                    <a:lnTo>
                      <a:pt x="96" y="106"/>
                    </a:lnTo>
                    <a:lnTo>
                      <a:pt x="101" y="110"/>
                    </a:lnTo>
                    <a:lnTo>
                      <a:pt x="107" y="108"/>
                    </a:lnTo>
                    <a:lnTo>
                      <a:pt x="113" y="106"/>
                    </a:lnTo>
                    <a:lnTo>
                      <a:pt x="117" y="104"/>
                    </a:lnTo>
                    <a:lnTo>
                      <a:pt x="119" y="104"/>
                    </a:lnTo>
                    <a:lnTo>
                      <a:pt x="123" y="108"/>
                    </a:lnTo>
                    <a:lnTo>
                      <a:pt x="125" y="108"/>
                    </a:lnTo>
                    <a:lnTo>
                      <a:pt x="127" y="106"/>
                    </a:lnTo>
                    <a:lnTo>
                      <a:pt x="129" y="104"/>
                    </a:lnTo>
                    <a:lnTo>
                      <a:pt x="131" y="98"/>
                    </a:lnTo>
                    <a:lnTo>
                      <a:pt x="131" y="98"/>
                    </a:lnTo>
                    <a:lnTo>
                      <a:pt x="133" y="98"/>
                    </a:lnTo>
                    <a:lnTo>
                      <a:pt x="135" y="100"/>
                    </a:lnTo>
                    <a:lnTo>
                      <a:pt x="139" y="102"/>
                    </a:lnTo>
                    <a:lnTo>
                      <a:pt x="143" y="104"/>
                    </a:lnTo>
                    <a:lnTo>
                      <a:pt x="148" y="104"/>
                    </a:lnTo>
                    <a:lnTo>
                      <a:pt x="152" y="108"/>
                    </a:lnTo>
                    <a:lnTo>
                      <a:pt x="152" y="112"/>
                    </a:lnTo>
                    <a:lnTo>
                      <a:pt x="152" y="119"/>
                    </a:lnTo>
                    <a:lnTo>
                      <a:pt x="152" y="121"/>
                    </a:lnTo>
                    <a:lnTo>
                      <a:pt x="148" y="123"/>
                    </a:lnTo>
                    <a:lnTo>
                      <a:pt x="143" y="125"/>
                    </a:lnTo>
                    <a:lnTo>
                      <a:pt x="137" y="125"/>
                    </a:lnTo>
                    <a:lnTo>
                      <a:pt x="133" y="123"/>
                    </a:lnTo>
                    <a:lnTo>
                      <a:pt x="133" y="121"/>
                    </a:lnTo>
                    <a:lnTo>
                      <a:pt x="131" y="119"/>
                    </a:lnTo>
                    <a:lnTo>
                      <a:pt x="131" y="117"/>
                    </a:lnTo>
                    <a:lnTo>
                      <a:pt x="127" y="117"/>
                    </a:lnTo>
                    <a:lnTo>
                      <a:pt x="125" y="117"/>
                    </a:lnTo>
                    <a:lnTo>
                      <a:pt x="123" y="117"/>
                    </a:lnTo>
                    <a:lnTo>
                      <a:pt x="121" y="119"/>
                    </a:lnTo>
                    <a:lnTo>
                      <a:pt x="121" y="125"/>
                    </a:lnTo>
                    <a:lnTo>
                      <a:pt x="119" y="125"/>
                    </a:lnTo>
                    <a:lnTo>
                      <a:pt x="115" y="125"/>
                    </a:lnTo>
                    <a:lnTo>
                      <a:pt x="113" y="123"/>
                    </a:lnTo>
                    <a:lnTo>
                      <a:pt x="111" y="123"/>
                    </a:lnTo>
                    <a:lnTo>
                      <a:pt x="109" y="123"/>
                    </a:lnTo>
                    <a:lnTo>
                      <a:pt x="107" y="125"/>
                    </a:lnTo>
                    <a:lnTo>
                      <a:pt x="107" y="127"/>
                    </a:lnTo>
                    <a:lnTo>
                      <a:pt x="107" y="129"/>
                    </a:lnTo>
                    <a:lnTo>
                      <a:pt x="105" y="131"/>
                    </a:lnTo>
                    <a:lnTo>
                      <a:pt x="101" y="129"/>
                    </a:lnTo>
                    <a:lnTo>
                      <a:pt x="92" y="123"/>
                    </a:lnTo>
                    <a:lnTo>
                      <a:pt x="88" y="123"/>
                    </a:lnTo>
                    <a:lnTo>
                      <a:pt x="84" y="125"/>
                    </a:lnTo>
                    <a:lnTo>
                      <a:pt x="76" y="137"/>
                    </a:lnTo>
                    <a:lnTo>
                      <a:pt x="72" y="141"/>
                    </a:lnTo>
                    <a:lnTo>
                      <a:pt x="68" y="145"/>
                    </a:lnTo>
                    <a:lnTo>
                      <a:pt x="66" y="153"/>
                    </a:lnTo>
                    <a:lnTo>
                      <a:pt x="64" y="157"/>
                    </a:lnTo>
                    <a:lnTo>
                      <a:pt x="64" y="166"/>
                    </a:lnTo>
                    <a:lnTo>
                      <a:pt x="60" y="172"/>
                    </a:lnTo>
                    <a:lnTo>
                      <a:pt x="56" y="180"/>
                    </a:lnTo>
                    <a:lnTo>
                      <a:pt x="54" y="184"/>
                    </a:lnTo>
                    <a:lnTo>
                      <a:pt x="47" y="192"/>
                    </a:lnTo>
                    <a:lnTo>
                      <a:pt x="41" y="196"/>
                    </a:lnTo>
                    <a:lnTo>
                      <a:pt x="35" y="200"/>
                    </a:lnTo>
                    <a:lnTo>
                      <a:pt x="33" y="204"/>
                    </a:lnTo>
                    <a:lnTo>
                      <a:pt x="27" y="206"/>
                    </a:lnTo>
                    <a:lnTo>
                      <a:pt x="19" y="206"/>
                    </a:lnTo>
                    <a:lnTo>
                      <a:pt x="15" y="204"/>
                    </a:lnTo>
                    <a:lnTo>
                      <a:pt x="11" y="200"/>
                    </a:lnTo>
                    <a:lnTo>
                      <a:pt x="7" y="200"/>
                    </a:lnTo>
                    <a:lnTo>
                      <a:pt x="2" y="204"/>
                    </a:lnTo>
                    <a:lnTo>
                      <a:pt x="0" y="209"/>
                    </a:lnTo>
                    <a:lnTo>
                      <a:pt x="0" y="215"/>
                    </a:lnTo>
                    <a:lnTo>
                      <a:pt x="0" y="219"/>
                    </a:lnTo>
                    <a:lnTo>
                      <a:pt x="0" y="221"/>
                    </a:lnTo>
                    <a:lnTo>
                      <a:pt x="5" y="223"/>
                    </a:lnTo>
                    <a:lnTo>
                      <a:pt x="7" y="223"/>
                    </a:lnTo>
                    <a:lnTo>
                      <a:pt x="9" y="229"/>
                    </a:lnTo>
                    <a:lnTo>
                      <a:pt x="11" y="235"/>
                    </a:lnTo>
                    <a:lnTo>
                      <a:pt x="13" y="243"/>
                    </a:lnTo>
                    <a:lnTo>
                      <a:pt x="15" y="249"/>
                    </a:lnTo>
                    <a:lnTo>
                      <a:pt x="19" y="256"/>
                    </a:lnTo>
                    <a:lnTo>
                      <a:pt x="27" y="262"/>
                    </a:lnTo>
                    <a:lnTo>
                      <a:pt x="37" y="268"/>
                    </a:lnTo>
                    <a:lnTo>
                      <a:pt x="47" y="276"/>
                    </a:lnTo>
                    <a:lnTo>
                      <a:pt x="54" y="280"/>
                    </a:lnTo>
                    <a:lnTo>
                      <a:pt x="54" y="282"/>
                    </a:lnTo>
                    <a:lnTo>
                      <a:pt x="56" y="282"/>
                    </a:lnTo>
                    <a:lnTo>
                      <a:pt x="62" y="284"/>
                    </a:lnTo>
                    <a:lnTo>
                      <a:pt x="64" y="284"/>
                    </a:lnTo>
                    <a:lnTo>
                      <a:pt x="66" y="280"/>
                    </a:lnTo>
                    <a:lnTo>
                      <a:pt x="68" y="278"/>
                    </a:lnTo>
                    <a:lnTo>
                      <a:pt x="72" y="280"/>
                    </a:lnTo>
                    <a:lnTo>
                      <a:pt x="76" y="278"/>
                    </a:lnTo>
                    <a:lnTo>
                      <a:pt x="80" y="278"/>
                    </a:lnTo>
                    <a:lnTo>
                      <a:pt x="82" y="272"/>
                    </a:lnTo>
                    <a:lnTo>
                      <a:pt x="86" y="272"/>
                    </a:lnTo>
                    <a:lnTo>
                      <a:pt x="94" y="276"/>
                    </a:lnTo>
                    <a:lnTo>
                      <a:pt x="99" y="280"/>
                    </a:lnTo>
                    <a:lnTo>
                      <a:pt x="101" y="284"/>
                    </a:lnTo>
                    <a:lnTo>
                      <a:pt x="105" y="294"/>
                    </a:lnTo>
                    <a:lnTo>
                      <a:pt x="107" y="296"/>
                    </a:lnTo>
                    <a:lnTo>
                      <a:pt x="107" y="298"/>
                    </a:lnTo>
                    <a:lnTo>
                      <a:pt x="109" y="315"/>
                    </a:lnTo>
                    <a:lnTo>
                      <a:pt x="115" y="327"/>
                    </a:lnTo>
                    <a:lnTo>
                      <a:pt x="186" y="327"/>
                    </a:lnTo>
                    <a:lnTo>
                      <a:pt x="186" y="325"/>
                    </a:lnTo>
                    <a:lnTo>
                      <a:pt x="184" y="321"/>
                    </a:lnTo>
                    <a:lnTo>
                      <a:pt x="186" y="317"/>
                    </a:lnTo>
                    <a:lnTo>
                      <a:pt x="195" y="321"/>
                    </a:lnTo>
                    <a:lnTo>
                      <a:pt x="199" y="325"/>
                    </a:lnTo>
                    <a:lnTo>
                      <a:pt x="207" y="323"/>
                    </a:lnTo>
                    <a:lnTo>
                      <a:pt x="211" y="319"/>
                    </a:lnTo>
                    <a:lnTo>
                      <a:pt x="211" y="315"/>
                    </a:lnTo>
                    <a:lnTo>
                      <a:pt x="215" y="315"/>
                    </a:lnTo>
                    <a:lnTo>
                      <a:pt x="217" y="315"/>
                    </a:lnTo>
                    <a:lnTo>
                      <a:pt x="217" y="317"/>
                    </a:lnTo>
                    <a:lnTo>
                      <a:pt x="219" y="317"/>
                    </a:lnTo>
                    <a:lnTo>
                      <a:pt x="227" y="315"/>
                    </a:lnTo>
                    <a:lnTo>
                      <a:pt x="229" y="317"/>
                    </a:lnTo>
                    <a:lnTo>
                      <a:pt x="237" y="313"/>
                    </a:lnTo>
                    <a:lnTo>
                      <a:pt x="252" y="303"/>
                    </a:lnTo>
                    <a:lnTo>
                      <a:pt x="260" y="309"/>
                    </a:lnTo>
                    <a:lnTo>
                      <a:pt x="262" y="309"/>
                    </a:lnTo>
                    <a:lnTo>
                      <a:pt x="270" y="315"/>
                    </a:lnTo>
                    <a:lnTo>
                      <a:pt x="276" y="323"/>
                    </a:lnTo>
                    <a:lnTo>
                      <a:pt x="278" y="325"/>
                    </a:lnTo>
                    <a:lnTo>
                      <a:pt x="282" y="325"/>
                    </a:lnTo>
                    <a:lnTo>
                      <a:pt x="286" y="323"/>
                    </a:lnTo>
                    <a:lnTo>
                      <a:pt x="289" y="321"/>
                    </a:lnTo>
                    <a:lnTo>
                      <a:pt x="293" y="321"/>
                    </a:lnTo>
                    <a:lnTo>
                      <a:pt x="299" y="317"/>
                    </a:lnTo>
                    <a:lnTo>
                      <a:pt x="303" y="319"/>
                    </a:lnTo>
                    <a:lnTo>
                      <a:pt x="309" y="319"/>
                    </a:lnTo>
                    <a:lnTo>
                      <a:pt x="313" y="317"/>
                    </a:lnTo>
                    <a:lnTo>
                      <a:pt x="323" y="315"/>
                    </a:lnTo>
                    <a:lnTo>
                      <a:pt x="325" y="311"/>
                    </a:lnTo>
                    <a:lnTo>
                      <a:pt x="329" y="309"/>
                    </a:lnTo>
                    <a:lnTo>
                      <a:pt x="340" y="298"/>
                    </a:lnTo>
                    <a:lnTo>
                      <a:pt x="340" y="294"/>
                    </a:lnTo>
                    <a:lnTo>
                      <a:pt x="346" y="288"/>
                    </a:lnTo>
                    <a:lnTo>
                      <a:pt x="346" y="278"/>
                    </a:lnTo>
                    <a:lnTo>
                      <a:pt x="348" y="274"/>
                    </a:lnTo>
                    <a:lnTo>
                      <a:pt x="354" y="272"/>
                    </a:lnTo>
                    <a:lnTo>
                      <a:pt x="356" y="262"/>
                    </a:lnTo>
                    <a:lnTo>
                      <a:pt x="358" y="260"/>
                    </a:lnTo>
                    <a:lnTo>
                      <a:pt x="360" y="260"/>
                    </a:lnTo>
                    <a:lnTo>
                      <a:pt x="362" y="251"/>
                    </a:lnTo>
                    <a:lnTo>
                      <a:pt x="364" y="243"/>
                    </a:lnTo>
                    <a:lnTo>
                      <a:pt x="368" y="241"/>
                    </a:lnTo>
                    <a:lnTo>
                      <a:pt x="370" y="241"/>
                    </a:lnTo>
                    <a:lnTo>
                      <a:pt x="374" y="241"/>
                    </a:lnTo>
                    <a:lnTo>
                      <a:pt x="374" y="204"/>
                    </a:lnTo>
                    <a:lnTo>
                      <a:pt x="370" y="204"/>
                    </a:lnTo>
                    <a:lnTo>
                      <a:pt x="368" y="202"/>
                    </a:lnTo>
                    <a:lnTo>
                      <a:pt x="368" y="200"/>
                    </a:lnTo>
                    <a:lnTo>
                      <a:pt x="366" y="200"/>
                    </a:lnTo>
                    <a:lnTo>
                      <a:pt x="360" y="200"/>
                    </a:lnTo>
                    <a:lnTo>
                      <a:pt x="356" y="202"/>
                    </a:lnTo>
                    <a:lnTo>
                      <a:pt x="346" y="200"/>
                    </a:lnTo>
                    <a:lnTo>
                      <a:pt x="340" y="200"/>
                    </a:lnTo>
                    <a:lnTo>
                      <a:pt x="333" y="200"/>
                    </a:lnTo>
                    <a:lnTo>
                      <a:pt x="329" y="204"/>
                    </a:lnTo>
                    <a:lnTo>
                      <a:pt x="325" y="209"/>
                    </a:lnTo>
                    <a:lnTo>
                      <a:pt x="321" y="211"/>
                    </a:lnTo>
                    <a:lnTo>
                      <a:pt x="313" y="209"/>
                    </a:lnTo>
                    <a:lnTo>
                      <a:pt x="305" y="204"/>
                    </a:lnTo>
                    <a:lnTo>
                      <a:pt x="301" y="196"/>
                    </a:lnTo>
                    <a:lnTo>
                      <a:pt x="301" y="190"/>
                    </a:lnTo>
                    <a:lnTo>
                      <a:pt x="301" y="182"/>
                    </a:lnTo>
                    <a:lnTo>
                      <a:pt x="303" y="176"/>
                    </a:lnTo>
                    <a:lnTo>
                      <a:pt x="301" y="170"/>
                    </a:lnTo>
                    <a:lnTo>
                      <a:pt x="297" y="164"/>
                    </a:lnTo>
                    <a:lnTo>
                      <a:pt x="297" y="166"/>
                    </a:lnTo>
                    <a:lnTo>
                      <a:pt x="297" y="176"/>
                    </a:lnTo>
                    <a:lnTo>
                      <a:pt x="293" y="178"/>
                    </a:lnTo>
                    <a:lnTo>
                      <a:pt x="293" y="184"/>
                    </a:lnTo>
                    <a:lnTo>
                      <a:pt x="293" y="186"/>
                    </a:lnTo>
                    <a:lnTo>
                      <a:pt x="291" y="194"/>
                    </a:lnTo>
                    <a:lnTo>
                      <a:pt x="289" y="196"/>
                    </a:lnTo>
                    <a:lnTo>
                      <a:pt x="286" y="204"/>
                    </a:lnTo>
                    <a:lnTo>
                      <a:pt x="274" y="209"/>
                    </a:lnTo>
                    <a:lnTo>
                      <a:pt x="270" y="209"/>
                    </a:lnTo>
                    <a:lnTo>
                      <a:pt x="268" y="211"/>
                    </a:lnTo>
                    <a:lnTo>
                      <a:pt x="274" y="211"/>
                    </a:lnTo>
                    <a:lnTo>
                      <a:pt x="280" y="213"/>
                    </a:lnTo>
                    <a:lnTo>
                      <a:pt x="286" y="215"/>
                    </a:lnTo>
                    <a:lnTo>
                      <a:pt x="293" y="213"/>
                    </a:lnTo>
                    <a:lnTo>
                      <a:pt x="297" y="213"/>
                    </a:lnTo>
                    <a:lnTo>
                      <a:pt x="299" y="217"/>
                    </a:lnTo>
                    <a:lnTo>
                      <a:pt x="297" y="225"/>
                    </a:lnTo>
                    <a:lnTo>
                      <a:pt x="293" y="231"/>
                    </a:lnTo>
                    <a:lnTo>
                      <a:pt x="286" y="231"/>
                    </a:lnTo>
                    <a:lnTo>
                      <a:pt x="280" y="227"/>
                    </a:lnTo>
                    <a:lnTo>
                      <a:pt x="272" y="225"/>
                    </a:lnTo>
                    <a:lnTo>
                      <a:pt x="266" y="227"/>
                    </a:lnTo>
                    <a:lnTo>
                      <a:pt x="262" y="233"/>
                    </a:lnTo>
                    <a:lnTo>
                      <a:pt x="260" y="243"/>
                    </a:lnTo>
                    <a:lnTo>
                      <a:pt x="262" y="251"/>
                    </a:lnTo>
                    <a:lnTo>
                      <a:pt x="266" y="258"/>
                    </a:lnTo>
                    <a:lnTo>
                      <a:pt x="264" y="266"/>
                    </a:lnTo>
                    <a:lnTo>
                      <a:pt x="260" y="274"/>
                    </a:lnTo>
                    <a:lnTo>
                      <a:pt x="254" y="280"/>
                    </a:lnTo>
                    <a:lnTo>
                      <a:pt x="250" y="282"/>
                    </a:lnTo>
                    <a:lnTo>
                      <a:pt x="244" y="282"/>
                    </a:lnTo>
                    <a:lnTo>
                      <a:pt x="239" y="278"/>
                    </a:lnTo>
                    <a:lnTo>
                      <a:pt x="239" y="276"/>
                    </a:lnTo>
                    <a:lnTo>
                      <a:pt x="237" y="272"/>
                    </a:lnTo>
                    <a:lnTo>
                      <a:pt x="237" y="266"/>
                    </a:lnTo>
                    <a:lnTo>
                      <a:pt x="235" y="258"/>
                    </a:lnTo>
                    <a:lnTo>
                      <a:pt x="233" y="249"/>
                    </a:lnTo>
                    <a:lnTo>
                      <a:pt x="231" y="233"/>
                    </a:lnTo>
                    <a:lnTo>
                      <a:pt x="233" y="221"/>
                    </a:lnTo>
                    <a:lnTo>
                      <a:pt x="233" y="221"/>
                    </a:lnTo>
                    <a:lnTo>
                      <a:pt x="237" y="217"/>
                    </a:lnTo>
                    <a:lnTo>
                      <a:pt x="237" y="209"/>
                    </a:lnTo>
                    <a:lnTo>
                      <a:pt x="237" y="202"/>
                    </a:lnTo>
                    <a:lnTo>
                      <a:pt x="239" y="198"/>
                    </a:lnTo>
                    <a:lnTo>
                      <a:pt x="260" y="184"/>
                    </a:lnTo>
                    <a:lnTo>
                      <a:pt x="268" y="184"/>
                    </a:lnTo>
                    <a:lnTo>
                      <a:pt x="270" y="180"/>
                    </a:lnTo>
                    <a:lnTo>
                      <a:pt x="268" y="178"/>
                    </a:lnTo>
                    <a:lnTo>
                      <a:pt x="268" y="170"/>
                    </a:lnTo>
                    <a:lnTo>
                      <a:pt x="266" y="166"/>
                    </a:lnTo>
                    <a:lnTo>
                      <a:pt x="264" y="159"/>
                    </a:lnTo>
                    <a:lnTo>
                      <a:pt x="268" y="155"/>
                    </a:lnTo>
                    <a:lnTo>
                      <a:pt x="274" y="155"/>
                    </a:lnTo>
                    <a:lnTo>
                      <a:pt x="280" y="153"/>
                    </a:lnTo>
                    <a:lnTo>
                      <a:pt x="280" y="149"/>
                    </a:lnTo>
                    <a:lnTo>
                      <a:pt x="280" y="149"/>
                    </a:lnTo>
                    <a:lnTo>
                      <a:pt x="280" y="143"/>
                    </a:lnTo>
                    <a:lnTo>
                      <a:pt x="282" y="141"/>
                    </a:lnTo>
                    <a:lnTo>
                      <a:pt x="284" y="137"/>
                    </a:lnTo>
                    <a:lnTo>
                      <a:pt x="289" y="131"/>
                    </a:lnTo>
                    <a:lnTo>
                      <a:pt x="289" y="127"/>
                    </a:lnTo>
                    <a:lnTo>
                      <a:pt x="291" y="123"/>
                    </a:lnTo>
                    <a:lnTo>
                      <a:pt x="297" y="117"/>
                    </a:lnTo>
                    <a:lnTo>
                      <a:pt x="301" y="114"/>
                    </a:lnTo>
                    <a:lnTo>
                      <a:pt x="307" y="112"/>
                    </a:lnTo>
                    <a:lnTo>
                      <a:pt x="311" y="112"/>
                    </a:lnTo>
                    <a:lnTo>
                      <a:pt x="315" y="110"/>
                    </a:lnTo>
                    <a:lnTo>
                      <a:pt x="319" y="110"/>
                    </a:lnTo>
                    <a:lnTo>
                      <a:pt x="315" y="106"/>
                    </a:lnTo>
                    <a:lnTo>
                      <a:pt x="313" y="102"/>
                    </a:lnTo>
                    <a:lnTo>
                      <a:pt x="297" y="80"/>
                    </a:lnTo>
                    <a:lnTo>
                      <a:pt x="289" y="76"/>
                    </a:lnTo>
                    <a:lnTo>
                      <a:pt x="286" y="72"/>
                    </a:lnTo>
                    <a:lnTo>
                      <a:pt x="284" y="65"/>
                    </a:lnTo>
                    <a:lnTo>
                      <a:pt x="282" y="57"/>
                    </a:lnTo>
                    <a:lnTo>
                      <a:pt x="278" y="51"/>
                    </a:lnTo>
                    <a:lnTo>
                      <a:pt x="274" y="43"/>
                    </a:lnTo>
                    <a:lnTo>
                      <a:pt x="274" y="35"/>
                    </a:lnTo>
                    <a:lnTo>
                      <a:pt x="272" y="29"/>
                    </a:lnTo>
                    <a:lnTo>
                      <a:pt x="272" y="22"/>
                    </a:lnTo>
                    <a:lnTo>
                      <a:pt x="274" y="18"/>
                    </a:lnTo>
                    <a:lnTo>
                      <a:pt x="274" y="16"/>
                    </a:lnTo>
                    <a:lnTo>
                      <a:pt x="262" y="8"/>
                    </a:lnTo>
                    <a:lnTo>
                      <a:pt x="252" y="2"/>
                    </a:lnTo>
                    <a:lnTo>
                      <a:pt x="246" y="0"/>
                    </a:lnTo>
                    <a:lnTo>
                      <a:pt x="23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5" name="Freeform 596"/>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6" name="Freeform 597"/>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7" name="Freeform 598"/>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8" name="Freeform 599"/>
              <p:cNvSpPr>
                <a:spLocks/>
              </p:cNvSpPr>
              <p:nvPr/>
            </p:nvSpPr>
            <p:spPr bwMode="auto">
              <a:xfrm>
                <a:off x="4532" y="1463"/>
                <a:ext cx="491" cy="501"/>
              </a:xfrm>
              <a:custGeom>
                <a:avLst/>
                <a:gdLst>
                  <a:gd name="T0" fmla="*/ 305 w 491"/>
                  <a:gd name="T1" fmla="*/ 47 h 501"/>
                  <a:gd name="T2" fmla="*/ 282 w 491"/>
                  <a:gd name="T3" fmla="*/ 53 h 501"/>
                  <a:gd name="T4" fmla="*/ 266 w 491"/>
                  <a:gd name="T5" fmla="*/ 26 h 501"/>
                  <a:gd name="T6" fmla="*/ 248 w 491"/>
                  <a:gd name="T7" fmla="*/ 31 h 501"/>
                  <a:gd name="T8" fmla="*/ 221 w 491"/>
                  <a:gd name="T9" fmla="*/ 20 h 501"/>
                  <a:gd name="T10" fmla="*/ 223 w 491"/>
                  <a:gd name="T11" fmla="*/ 55 h 501"/>
                  <a:gd name="T12" fmla="*/ 215 w 491"/>
                  <a:gd name="T13" fmla="*/ 84 h 501"/>
                  <a:gd name="T14" fmla="*/ 205 w 491"/>
                  <a:gd name="T15" fmla="*/ 96 h 501"/>
                  <a:gd name="T16" fmla="*/ 203 w 491"/>
                  <a:gd name="T17" fmla="*/ 151 h 501"/>
                  <a:gd name="T18" fmla="*/ 252 w 491"/>
                  <a:gd name="T19" fmla="*/ 141 h 501"/>
                  <a:gd name="T20" fmla="*/ 252 w 491"/>
                  <a:gd name="T21" fmla="*/ 172 h 501"/>
                  <a:gd name="T22" fmla="*/ 225 w 491"/>
                  <a:gd name="T23" fmla="*/ 176 h 501"/>
                  <a:gd name="T24" fmla="*/ 211 w 491"/>
                  <a:gd name="T25" fmla="*/ 184 h 501"/>
                  <a:gd name="T26" fmla="*/ 190 w 491"/>
                  <a:gd name="T27" fmla="*/ 165 h 501"/>
                  <a:gd name="T28" fmla="*/ 174 w 491"/>
                  <a:gd name="T29" fmla="*/ 133 h 501"/>
                  <a:gd name="T30" fmla="*/ 162 w 491"/>
                  <a:gd name="T31" fmla="*/ 147 h 501"/>
                  <a:gd name="T32" fmla="*/ 139 w 491"/>
                  <a:gd name="T33" fmla="*/ 184 h 501"/>
                  <a:gd name="T34" fmla="*/ 105 w 491"/>
                  <a:gd name="T35" fmla="*/ 190 h 501"/>
                  <a:gd name="T36" fmla="*/ 78 w 491"/>
                  <a:gd name="T37" fmla="*/ 178 h 501"/>
                  <a:gd name="T38" fmla="*/ 35 w 491"/>
                  <a:gd name="T39" fmla="*/ 186 h 501"/>
                  <a:gd name="T40" fmla="*/ 23 w 491"/>
                  <a:gd name="T41" fmla="*/ 192 h 501"/>
                  <a:gd name="T42" fmla="*/ 2 w 491"/>
                  <a:gd name="T43" fmla="*/ 202 h 501"/>
                  <a:gd name="T44" fmla="*/ 11 w 491"/>
                  <a:gd name="T45" fmla="*/ 268 h 501"/>
                  <a:gd name="T46" fmla="*/ 19 w 491"/>
                  <a:gd name="T47" fmla="*/ 311 h 501"/>
                  <a:gd name="T48" fmla="*/ 62 w 491"/>
                  <a:gd name="T49" fmla="*/ 352 h 501"/>
                  <a:gd name="T50" fmla="*/ 82 w 491"/>
                  <a:gd name="T51" fmla="*/ 405 h 501"/>
                  <a:gd name="T52" fmla="*/ 45 w 491"/>
                  <a:gd name="T53" fmla="*/ 401 h 501"/>
                  <a:gd name="T54" fmla="*/ 60 w 491"/>
                  <a:gd name="T55" fmla="*/ 452 h 501"/>
                  <a:gd name="T56" fmla="*/ 88 w 491"/>
                  <a:gd name="T57" fmla="*/ 464 h 501"/>
                  <a:gd name="T58" fmla="*/ 141 w 491"/>
                  <a:gd name="T59" fmla="*/ 468 h 501"/>
                  <a:gd name="T60" fmla="*/ 143 w 491"/>
                  <a:gd name="T61" fmla="*/ 488 h 501"/>
                  <a:gd name="T62" fmla="*/ 178 w 491"/>
                  <a:gd name="T63" fmla="*/ 472 h 501"/>
                  <a:gd name="T64" fmla="*/ 184 w 491"/>
                  <a:gd name="T65" fmla="*/ 458 h 501"/>
                  <a:gd name="T66" fmla="*/ 205 w 491"/>
                  <a:gd name="T67" fmla="*/ 429 h 501"/>
                  <a:gd name="T68" fmla="*/ 217 w 491"/>
                  <a:gd name="T69" fmla="*/ 405 h 501"/>
                  <a:gd name="T70" fmla="*/ 223 w 491"/>
                  <a:gd name="T71" fmla="*/ 392 h 501"/>
                  <a:gd name="T72" fmla="*/ 252 w 491"/>
                  <a:gd name="T73" fmla="*/ 368 h 501"/>
                  <a:gd name="T74" fmla="*/ 305 w 491"/>
                  <a:gd name="T75" fmla="*/ 368 h 501"/>
                  <a:gd name="T76" fmla="*/ 321 w 491"/>
                  <a:gd name="T77" fmla="*/ 390 h 501"/>
                  <a:gd name="T78" fmla="*/ 323 w 491"/>
                  <a:gd name="T79" fmla="*/ 411 h 501"/>
                  <a:gd name="T80" fmla="*/ 342 w 491"/>
                  <a:gd name="T81" fmla="*/ 429 h 501"/>
                  <a:gd name="T82" fmla="*/ 403 w 491"/>
                  <a:gd name="T83" fmla="*/ 433 h 501"/>
                  <a:gd name="T84" fmla="*/ 444 w 491"/>
                  <a:gd name="T85" fmla="*/ 419 h 501"/>
                  <a:gd name="T86" fmla="*/ 462 w 491"/>
                  <a:gd name="T87" fmla="*/ 407 h 501"/>
                  <a:gd name="T88" fmla="*/ 462 w 491"/>
                  <a:gd name="T89" fmla="*/ 374 h 501"/>
                  <a:gd name="T90" fmla="*/ 476 w 491"/>
                  <a:gd name="T91" fmla="*/ 343 h 501"/>
                  <a:gd name="T92" fmla="*/ 489 w 491"/>
                  <a:gd name="T93" fmla="*/ 311 h 501"/>
                  <a:gd name="T94" fmla="*/ 468 w 491"/>
                  <a:gd name="T95" fmla="*/ 120 h 501"/>
                  <a:gd name="T96" fmla="*/ 440 w 491"/>
                  <a:gd name="T97" fmla="*/ 112 h 501"/>
                  <a:gd name="T98" fmla="*/ 423 w 491"/>
                  <a:gd name="T99" fmla="*/ 110 h 501"/>
                  <a:gd name="T100" fmla="*/ 446 w 491"/>
                  <a:gd name="T101" fmla="*/ 78 h 501"/>
                  <a:gd name="T102" fmla="*/ 401 w 491"/>
                  <a:gd name="T103" fmla="*/ 63 h 501"/>
                  <a:gd name="T104" fmla="*/ 370 w 491"/>
                  <a:gd name="T105" fmla="*/ 65 h 501"/>
                  <a:gd name="T106" fmla="*/ 344 w 491"/>
                  <a:gd name="T107" fmla="*/ 57 h 501"/>
                  <a:gd name="T108" fmla="*/ 333 w 491"/>
                  <a:gd name="T109" fmla="*/ 1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501">
                    <a:moveTo>
                      <a:pt x="309" y="10"/>
                    </a:moveTo>
                    <a:lnTo>
                      <a:pt x="315" y="22"/>
                    </a:lnTo>
                    <a:lnTo>
                      <a:pt x="317" y="26"/>
                    </a:lnTo>
                    <a:lnTo>
                      <a:pt x="309" y="35"/>
                    </a:lnTo>
                    <a:lnTo>
                      <a:pt x="309" y="43"/>
                    </a:lnTo>
                    <a:lnTo>
                      <a:pt x="305" y="47"/>
                    </a:lnTo>
                    <a:lnTo>
                      <a:pt x="305" y="53"/>
                    </a:lnTo>
                    <a:lnTo>
                      <a:pt x="301" y="57"/>
                    </a:lnTo>
                    <a:lnTo>
                      <a:pt x="297" y="57"/>
                    </a:lnTo>
                    <a:lnTo>
                      <a:pt x="293" y="57"/>
                    </a:lnTo>
                    <a:lnTo>
                      <a:pt x="286" y="55"/>
                    </a:lnTo>
                    <a:lnTo>
                      <a:pt x="282" y="53"/>
                    </a:lnTo>
                    <a:lnTo>
                      <a:pt x="284" y="49"/>
                    </a:lnTo>
                    <a:lnTo>
                      <a:pt x="276" y="45"/>
                    </a:lnTo>
                    <a:lnTo>
                      <a:pt x="264" y="39"/>
                    </a:lnTo>
                    <a:lnTo>
                      <a:pt x="262" y="37"/>
                    </a:lnTo>
                    <a:lnTo>
                      <a:pt x="264" y="33"/>
                    </a:lnTo>
                    <a:lnTo>
                      <a:pt x="266" y="26"/>
                    </a:lnTo>
                    <a:lnTo>
                      <a:pt x="266" y="24"/>
                    </a:lnTo>
                    <a:lnTo>
                      <a:pt x="264" y="24"/>
                    </a:lnTo>
                    <a:lnTo>
                      <a:pt x="262" y="24"/>
                    </a:lnTo>
                    <a:lnTo>
                      <a:pt x="252" y="26"/>
                    </a:lnTo>
                    <a:lnTo>
                      <a:pt x="250" y="28"/>
                    </a:lnTo>
                    <a:lnTo>
                      <a:pt x="248" y="31"/>
                    </a:lnTo>
                    <a:lnTo>
                      <a:pt x="243" y="28"/>
                    </a:lnTo>
                    <a:lnTo>
                      <a:pt x="239" y="20"/>
                    </a:lnTo>
                    <a:lnTo>
                      <a:pt x="231" y="20"/>
                    </a:lnTo>
                    <a:lnTo>
                      <a:pt x="227" y="24"/>
                    </a:lnTo>
                    <a:lnTo>
                      <a:pt x="225" y="20"/>
                    </a:lnTo>
                    <a:lnTo>
                      <a:pt x="221" y="20"/>
                    </a:lnTo>
                    <a:lnTo>
                      <a:pt x="221" y="20"/>
                    </a:lnTo>
                    <a:lnTo>
                      <a:pt x="223" y="26"/>
                    </a:lnTo>
                    <a:lnTo>
                      <a:pt x="223" y="35"/>
                    </a:lnTo>
                    <a:lnTo>
                      <a:pt x="223" y="41"/>
                    </a:lnTo>
                    <a:lnTo>
                      <a:pt x="223" y="47"/>
                    </a:lnTo>
                    <a:lnTo>
                      <a:pt x="223" y="55"/>
                    </a:lnTo>
                    <a:lnTo>
                      <a:pt x="221" y="57"/>
                    </a:lnTo>
                    <a:lnTo>
                      <a:pt x="217" y="61"/>
                    </a:lnTo>
                    <a:lnTo>
                      <a:pt x="215" y="67"/>
                    </a:lnTo>
                    <a:lnTo>
                      <a:pt x="215" y="71"/>
                    </a:lnTo>
                    <a:lnTo>
                      <a:pt x="217" y="73"/>
                    </a:lnTo>
                    <a:lnTo>
                      <a:pt x="215" y="84"/>
                    </a:lnTo>
                    <a:lnTo>
                      <a:pt x="213" y="90"/>
                    </a:lnTo>
                    <a:lnTo>
                      <a:pt x="211" y="92"/>
                    </a:lnTo>
                    <a:lnTo>
                      <a:pt x="207" y="94"/>
                    </a:lnTo>
                    <a:lnTo>
                      <a:pt x="207" y="96"/>
                    </a:lnTo>
                    <a:lnTo>
                      <a:pt x="207" y="96"/>
                    </a:lnTo>
                    <a:lnTo>
                      <a:pt x="205" y="96"/>
                    </a:lnTo>
                    <a:lnTo>
                      <a:pt x="205" y="100"/>
                    </a:lnTo>
                    <a:lnTo>
                      <a:pt x="207" y="104"/>
                    </a:lnTo>
                    <a:lnTo>
                      <a:pt x="205" y="110"/>
                    </a:lnTo>
                    <a:lnTo>
                      <a:pt x="203" y="125"/>
                    </a:lnTo>
                    <a:lnTo>
                      <a:pt x="201" y="143"/>
                    </a:lnTo>
                    <a:lnTo>
                      <a:pt x="203" y="151"/>
                    </a:lnTo>
                    <a:lnTo>
                      <a:pt x="207" y="157"/>
                    </a:lnTo>
                    <a:lnTo>
                      <a:pt x="215" y="157"/>
                    </a:lnTo>
                    <a:lnTo>
                      <a:pt x="223" y="155"/>
                    </a:lnTo>
                    <a:lnTo>
                      <a:pt x="231" y="151"/>
                    </a:lnTo>
                    <a:lnTo>
                      <a:pt x="241" y="141"/>
                    </a:lnTo>
                    <a:lnTo>
                      <a:pt x="252" y="141"/>
                    </a:lnTo>
                    <a:lnTo>
                      <a:pt x="256" y="143"/>
                    </a:lnTo>
                    <a:lnTo>
                      <a:pt x="254" y="147"/>
                    </a:lnTo>
                    <a:lnTo>
                      <a:pt x="252" y="151"/>
                    </a:lnTo>
                    <a:lnTo>
                      <a:pt x="250" y="157"/>
                    </a:lnTo>
                    <a:lnTo>
                      <a:pt x="250" y="165"/>
                    </a:lnTo>
                    <a:lnTo>
                      <a:pt x="252" y="172"/>
                    </a:lnTo>
                    <a:lnTo>
                      <a:pt x="252" y="174"/>
                    </a:lnTo>
                    <a:lnTo>
                      <a:pt x="250" y="176"/>
                    </a:lnTo>
                    <a:lnTo>
                      <a:pt x="243" y="176"/>
                    </a:lnTo>
                    <a:lnTo>
                      <a:pt x="237" y="172"/>
                    </a:lnTo>
                    <a:lnTo>
                      <a:pt x="231" y="172"/>
                    </a:lnTo>
                    <a:lnTo>
                      <a:pt x="225" y="176"/>
                    </a:lnTo>
                    <a:lnTo>
                      <a:pt x="221" y="180"/>
                    </a:lnTo>
                    <a:lnTo>
                      <a:pt x="217" y="188"/>
                    </a:lnTo>
                    <a:lnTo>
                      <a:pt x="213" y="192"/>
                    </a:lnTo>
                    <a:lnTo>
                      <a:pt x="211" y="192"/>
                    </a:lnTo>
                    <a:lnTo>
                      <a:pt x="209" y="188"/>
                    </a:lnTo>
                    <a:lnTo>
                      <a:pt x="211" y="184"/>
                    </a:lnTo>
                    <a:lnTo>
                      <a:pt x="213" y="182"/>
                    </a:lnTo>
                    <a:lnTo>
                      <a:pt x="215" y="180"/>
                    </a:lnTo>
                    <a:lnTo>
                      <a:pt x="211" y="178"/>
                    </a:lnTo>
                    <a:lnTo>
                      <a:pt x="205" y="178"/>
                    </a:lnTo>
                    <a:lnTo>
                      <a:pt x="199" y="174"/>
                    </a:lnTo>
                    <a:lnTo>
                      <a:pt x="190" y="165"/>
                    </a:lnTo>
                    <a:lnTo>
                      <a:pt x="184" y="157"/>
                    </a:lnTo>
                    <a:lnTo>
                      <a:pt x="182" y="151"/>
                    </a:lnTo>
                    <a:lnTo>
                      <a:pt x="182" y="141"/>
                    </a:lnTo>
                    <a:lnTo>
                      <a:pt x="178" y="137"/>
                    </a:lnTo>
                    <a:lnTo>
                      <a:pt x="174" y="137"/>
                    </a:lnTo>
                    <a:lnTo>
                      <a:pt x="174" y="133"/>
                    </a:lnTo>
                    <a:lnTo>
                      <a:pt x="176" y="129"/>
                    </a:lnTo>
                    <a:lnTo>
                      <a:pt x="174" y="129"/>
                    </a:lnTo>
                    <a:lnTo>
                      <a:pt x="172" y="131"/>
                    </a:lnTo>
                    <a:lnTo>
                      <a:pt x="170" y="141"/>
                    </a:lnTo>
                    <a:lnTo>
                      <a:pt x="164" y="143"/>
                    </a:lnTo>
                    <a:lnTo>
                      <a:pt x="162" y="147"/>
                    </a:lnTo>
                    <a:lnTo>
                      <a:pt x="162" y="157"/>
                    </a:lnTo>
                    <a:lnTo>
                      <a:pt x="156" y="163"/>
                    </a:lnTo>
                    <a:lnTo>
                      <a:pt x="156" y="167"/>
                    </a:lnTo>
                    <a:lnTo>
                      <a:pt x="145" y="178"/>
                    </a:lnTo>
                    <a:lnTo>
                      <a:pt x="141" y="180"/>
                    </a:lnTo>
                    <a:lnTo>
                      <a:pt x="139" y="184"/>
                    </a:lnTo>
                    <a:lnTo>
                      <a:pt x="129" y="186"/>
                    </a:lnTo>
                    <a:lnTo>
                      <a:pt x="125" y="188"/>
                    </a:lnTo>
                    <a:lnTo>
                      <a:pt x="119" y="188"/>
                    </a:lnTo>
                    <a:lnTo>
                      <a:pt x="115" y="186"/>
                    </a:lnTo>
                    <a:lnTo>
                      <a:pt x="109" y="190"/>
                    </a:lnTo>
                    <a:lnTo>
                      <a:pt x="105" y="190"/>
                    </a:lnTo>
                    <a:lnTo>
                      <a:pt x="102" y="192"/>
                    </a:lnTo>
                    <a:lnTo>
                      <a:pt x="98" y="194"/>
                    </a:lnTo>
                    <a:lnTo>
                      <a:pt x="94" y="194"/>
                    </a:lnTo>
                    <a:lnTo>
                      <a:pt x="92" y="192"/>
                    </a:lnTo>
                    <a:lnTo>
                      <a:pt x="86" y="184"/>
                    </a:lnTo>
                    <a:lnTo>
                      <a:pt x="78" y="178"/>
                    </a:lnTo>
                    <a:lnTo>
                      <a:pt x="76" y="178"/>
                    </a:lnTo>
                    <a:lnTo>
                      <a:pt x="68" y="172"/>
                    </a:lnTo>
                    <a:lnTo>
                      <a:pt x="53" y="182"/>
                    </a:lnTo>
                    <a:lnTo>
                      <a:pt x="45" y="186"/>
                    </a:lnTo>
                    <a:lnTo>
                      <a:pt x="43" y="184"/>
                    </a:lnTo>
                    <a:lnTo>
                      <a:pt x="35" y="186"/>
                    </a:lnTo>
                    <a:lnTo>
                      <a:pt x="33" y="186"/>
                    </a:lnTo>
                    <a:lnTo>
                      <a:pt x="33" y="184"/>
                    </a:lnTo>
                    <a:lnTo>
                      <a:pt x="31" y="184"/>
                    </a:lnTo>
                    <a:lnTo>
                      <a:pt x="27" y="184"/>
                    </a:lnTo>
                    <a:lnTo>
                      <a:pt x="27" y="188"/>
                    </a:lnTo>
                    <a:lnTo>
                      <a:pt x="23" y="192"/>
                    </a:lnTo>
                    <a:lnTo>
                      <a:pt x="15" y="194"/>
                    </a:lnTo>
                    <a:lnTo>
                      <a:pt x="11" y="190"/>
                    </a:lnTo>
                    <a:lnTo>
                      <a:pt x="2" y="186"/>
                    </a:lnTo>
                    <a:lnTo>
                      <a:pt x="0" y="190"/>
                    </a:lnTo>
                    <a:lnTo>
                      <a:pt x="2" y="194"/>
                    </a:lnTo>
                    <a:lnTo>
                      <a:pt x="2" y="202"/>
                    </a:lnTo>
                    <a:lnTo>
                      <a:pt x="6" y="215"/>
                    </a:lnTo>
                    <a:lnTo>
                      <a:pt x="4" y="223"/>
                    </a:lnTo>
                    <a:lnTo>
                      <a:pt x="13" y="231"/>
                    </a:lnTo>
                    <a:lnTo>
                      <a:pt x="9" y="249"/>
                    </a:lnTo>
                    <a:lnTo>
                      <a:pt x="11" y="264"/>
                    </a:lnTo>
                    <a:lnTo>
                      <a:pt x="11" y="268"/>
                    </a:lnTo>
                    <a:lnTo>
                      <a:pt x="13" y="272"/>
                    </a:lnTo>
                    <a:lnTo>
                      <a:pt x="19" y="278"/>
                    </a:lnTo>
                    <a:lnTo>
                      <a:pt x="21" y="278"/>
                    </a:lnTo>
                    <a:lnTo>
                      <a:pt x="23" y="286"/>
                    </a:lnTo>
                    <a:lnTo>
                      <a:pt x="17" y="300"/>
                    </a:lnTo>
                    <a:lnTo>
                      <a:pt x="19" y="311"/>
                    </a:lnTo>
                    <a:lnTo>
                      <a:pt x="21" y="313"/>
                    </a:lnTo>
                    <a:lnTo>
                      <a:pt x="21" y="317"/>
                    </a:lnTo>
                    <a:lnTo>
                      <a:pt x="31" y="333"/>
                    </a:lnTo>
                    <a:lnTo>
                      <a:pt x="37" y="333"/>
                    </a:lnTo>
                    <a:lnTo>
                      <a:pt x="47" y="339"/>
                    </a:lnTo>
                    <a:lnTo>
                      <a:pt x="62" y="352"/>
                    </a:lnTo>
                    <a:lnTo>
                      <a:pt x="68" y="360"/>
                    </a:lnTo>
                    <a:lnTo>
                      <a:pt x="70" y="364"/>
                    </a:lnTo>
                    <a:lnTo>
                      <a:pt x="76" y="376"/>
                    </a:lnTo>
                    <a:lnTo>
                      <a:pt x="84" y="386"/>
                    </a:lnTo>
                    <a:lnTo>
                      <a:pt x="84" y="399"/>
                    </a:lnTo>
                    <a:lnTo>
                      <a:pt x="82" y="405"/>
                    </a:lnTo>
                    <a:lnTo>
                      <a:pt x="76" y="407"/>
                    </a:lnTo>
                    <a:lnTo>
                      <a:pt x="68" y="415"/>
                    </a:lnTo>
                    <a:lnTo>
                      <a:pt x="66" y="413"/>
                    </a:lnTo>
                    <a:lnTo>
                      <a:pt x="53" y="399"/>
                    </a:lnTo>
                    <a:lnTo>
                      <a:pt x="51" y="396"/>
                    </a:lnTo>
                    <a:lnTo>
                      <a:pt x="45" y="401"/>
                    </a:lnTo>
                    <a:lnTo>
                      <a:pt x="41" y="411"/>
                    </a:lnTo>
                    <a:lnTo>
                      <a:pt x="43" y="417"/>
                    </a:lnTo>
                    <a:lnTo>
                      <a:pt x="53" y="431"/>
                    </a:lnTo>
                    <a:lnTo>
                      <a:pt x="51" y="437"/>
                    </a:lnTo>
                    <a:lnTo>
                      <a:pt x="58" y="452"/>
                    </a:lnTo>
                    <a:lnTo>
                      <a:pt x="60" y="452"/>
                    </a:lnTo>
                    <a:lnTo>
                      <a:pt x="62" y="448"/>
                    </a:lnTo>
                    <a:lnTo>
                      <a:pt x="64" y="448"/>
                    </a:lnTo>
                    <a:lnTo>
                      <a:pt x="68" y="450"/>
                    </a:lnTo>
                    <a:lnTo>
                      <a:pt x="70" y="454"/>
                    </a:lnTo>
                    <a:lnTo>
                      <a:pt x="70" y="462"/>
                    </a:lnTo>
                    <a:lnTo>
                      <a:pt x="88" y="464"/>
                    </a:lnTo>
                    <a:lnTo>
                      <a:pt x="86" y="472"/>
                    </a:lnTo>
                    <a:lnTo>
                      <a:pt x="105" y="474"/>
                    </a:lnTo>
                    <a:lnTo>
                      <a:pt x="119" y="474"/>
                    </a:lnTo>
                    <a:lnTo>
                      <a:pt x="131" y="474"/>
                    </a:lnTo>
                    <a:lnTo>
                      <a:pt x="133" y="474"/>
                    </a:lnTo>
                    <a:lnTo>
                      <a:pt x="141" y="468"/>
                    </a:lnTo>
                    <a:lnTo>
                      <a:pt x="145" y="466"/>
                    </a:lnTo>
                    <a:lnTo>
                      <a:pt x="147" y="466"/>
                    </a:lnTo>
                    <a:lnTo>
                      <a:pt x="149" y="470"/>
                    </a:lnTo>
                    <a:lnTo>
                      <a:pt x="149" y="472"/>
                    </a:lnTo>
                    <a:lnTo>
                      <a:pt x="143" y="482"/>
                    </a:lnTo>
                    <a:lnTo>
                      <a:pt x="143" y="488"/>
                    </a:lnTo>
                    <a:lnTo>
                      <a:pt x="143" y="501"/>
                    </a:lnTo>
                    <a:lnTo>
                      <a:pt x="160" y="501"/>
                    </a:lnTo>
                    <a:lnTo>
                      <a:pt x="162" y="488"/>
                    </a:lnTo>
                    <a:lnTo>
                      <a:pt x="168" y="472"/>
                    </a:lnTo>
                    <a:lnTo>
                      <a:pt x="176" y="474"/>
                    </a:lnTo>
                    <a:lnTo>
                      <a:pt x="178" y="472"/>
                    </a:lnTo>
                    <a:lnTo>
                      <a:pt x="176" y="466"/>
                    </a:lnTo>
                    <a:lnTo>
                      <a:pt x="170" y="462"/>
                    </a:lnTo>
                    <a:lnTo>
                      <a:pt x="168" y="460"/>
                    </a:lnTo>
                    <a:lnTo>
                      <a:pt x="174" y="458"/>
                    </a:lnTo>
                    <a:lnTo>
                      <a:pt x="182" y="460"/>
                    </a:lnTo>
                    <a:lnTo>
                      <a:pt x="184" y="458"/>
                    </a:lnTo>
                    <a:lnTo>
                      <a:pt x="184" y="456"/>
                    </a:lnTo>
                    <a:lnTo>
                      <a:pt x="184" y="448"/>
                    </a:lnTo>
                    <a:lnTo>
                      <a:pt x="184" y="444"/>
                    </a:lnTo>
                    <a:lnTo>
                      <a:pt x="194" y="435"/>
                    </a:lnTo>
                    <a:lnTo>
                      <a:pt x="194" y="431"/>
                    </a:lnTo>
                    <a:lnTo>
                      <a:pt x="205" y="429"/>
                    </a:lnTo>
                    <a:lnTo>
                      <a:pt x="207" y="427"/>
                    </a:lnTo>
                    <a:lnTo>
                      <a:pt x="205" y="419"/>
                    </a:lnTo>
                    <a:lnTo>
                      <a:pt x="213" y="415"/>
                    </a:lnTo>
                    <a:lnTo>
                      <a:pt x="217" y="413"/>
                    </a:lnTo>
                    <a:lnTo>
                      <a:pt x="219" y="409"/>
                    </a:lnTo>
                    <a:lnTo>
                      <a:pt x="217" y="405"/>
                    </a:lnTo>
                    <a:lnTo>
                      <a:pt x="213" y="407"/>
                    </a:lnTo>
                    <a:lnTo>
                      <a:pt x="213" y="405"/>
                    </a:lnTo>
                    <a:lnTo>
                      <a:pt x="217" y="399"/>
                    </a:lnTo>
                    <a:lnTo>
                      <a:pt x="217" y="396"/>
                    </a:lnTo>
                    <a:lnTo>
                      <a:pt x="221" y="392"/>
                    </a:lnTo>
                    <a:lnTo>
                      <a:pt x="223" y="392"/>
                    </a:lnTo>
                    <a:lnTo>
                      <a:pt x="233" y="392"/>
                    </a:lnTo>
                    <a:lnTo>
                      <a:pt x="246" y="390"/>
                    </a:lnTo>
                    <a:lnTo>
                      <a:pt x="252" y="388"/>
                    </a:lnTo>
                    <a:lnTo>
                      <a:pt x="254" y="380"/>
                    </a:lnTo>
                    <a:lnTo>
                      <a:pt x="250" y="372"/>
                    </a:lnTo>
                    <a:lnTo>
                      <a:pt x="252" y="368"/>
                    </a:lnTo>
                    <a:lnTo>
                      <a:pt x="274" y="382"/>
                    </a:lnTo>
                    <a:lnTo>
                      <a:pt x="278" y="380"/>
                    </a:lnTo>
                    <a:lnTo>
                      <a:pt x="288" y="368"/>
                    </a:lnTo>
                    <a:lnTo>
                      <a:pt x="297" y="364"/>
                    </a:lnTo>
                    <a:lnTo>
                      <a:pt x="305" y="366"/>
                    </a:lnTo>
                    <a:lnTo>
                      <a:pt x="305" y="368"/>
                    </a:lnTo>
                    <a:lnTo>
                      <a:pt x="309" y="372"/>
                    </a:lnTo>
                    <a:lnTo>
                      <a:pt x="313" y="370"/>
                    </a:lnTo>
                    <a:lnTo>
                      <a:pt x="317" y="374"/>
                    </a:lnTo>
                    <a:lnTo>
                      <a:pt x="331" y="380"/>
                    </a:lnTo>
                    <a:lnTo>
                      <a:pt x="325" y="388"/>
                    </a:lnTo>
                    <a:lnTo>
                      <a:pt x="321" y="390"/>
                    </a:lnTo>
                    <a:lnTo>
                      <a:pt x="315" y="390"/>
                    </a:lnTo>
                    <a:lnTo>
                      <a:pt x="313" y="390"/>
                    </a:lnTo>
                    <a:lnTo>
                      <a:pt x="313" y="399"/>
                    </a:lnTo>
                    <a:lnTo>
                      <a:pt x="317" y="409"/>
                    </a:lnTo>
                    <a:lnTo>
                      <a:pt x="321" y="411"/>
                    </a:lnTo>
                    <a:lnTo>
                      <a:pt x="323" y="411"/>
                    </a:lnTo>
                    <a:lnTo>
                      <a:pt x="323" y="415"/>
                    </a:lnTo>
                    <a:lnTo>
                      <a:pt x="325" y="417"/>
                    </a:lnTo>
                    <a:lnTo>
                      <a:pt x="327" y="421"/>
                    </a:lnTo>
                    <a:lnTo>
                      <a:pt x="331" y="421"/>
                    </a:lnTo>
                    <a:lnTo>
                      <a:pt x="333" y="425"/>
                    </a:lnTo>
                    <a:lnTo>
                      <a:pt x="342" y="429"/>
                    </a:lnTo>
                    <a:lnTo>
                      <a:pt x="344" y="429"/>
                    </a:lnTo>
                    <a:lnTo>
                      <a:pt x="346" y="425"/>
                    </a:lnTo>
                    <a:lnTo>
                      <a:pt x="362" y="421"/>
                    </a:lnTo>
                    <a:lnTo>
                      <a:pt x="380" y="419"/>
                    </a:lnTo>
                    <a:lnTo>
                      <a:pt x="393" y="427"/>
                    </a:lnTo>
                    <a:lnTo>
                      <a:pt x="403" y="433"/>
                    </a:lnTo>
                    <a:lnTo>
                      <a:pt x="405" y="435"/>
                    </a:lnTo>
                    <a:lnTo>
                      <a:pt x="411" y="431"/>
                    </a:lnTo>
                    <a:lnTo>
                      <a:pt x="421" y="427"/>
                    </a:lnTo>
                    <a:lnTo>
                      <a:pt x="436" y="425"/>
                    </a:lnTo>
                    <a:lnTo>
                      <a:pt x="442" y="421"/>
                    </a:lnTo>
                    <a:lnTo>
                      <a:pt x="444" y="419"/>
                    </a:lnTo>
                    <a:lnTo>
                      <a:pt x="440" y="411"/>
                    </a:lnTo>
                    <a:lnTo>
                      <a:pt x="442" y="407"/>
                    </a:lnTo>
                    <a:lnTo>
                      <a:pt x="444" y="407"/>
                    </a:lnTo>
                    <a:lnTo>
                      <a:pt x="450" y="411"/>
                    </a:lnTo>
                    <a:lnTo>
                      <a:pt x="458" y="409"/>
                    </a:lnTo>
                    <a:lnTo>
                      <a:pt x="462" y="407"/>
                    </a:lnTo>
                    <a:lnTo>
                      <a:pt x="474" y="407"/>
                    </a:lnTo>
                    <a:lnTo>
                      <a:pt x="470" y="396"/>
                    </a:lnTo>
                    <a:lnTo>
                      <a:pt x="464" y="392"/>
                    </a:lnTo>
                    <a:lnTo>
                      <a:pt x="462" y="388"/>
                    </a:lnTo>
                    <a:lnTo>
                      <a:pt x="464" y="378"/>
                    </a:lnTo>
                    <a:lnTo>
                      <a:pt x="462" y="374"/>
                    </a:lnTo>
                    <a:lnTo>
                      <a:pt x="462" y="372"/>
                    </a:lnTo>
                    <a:lnTo>
                      <a:pt x="462" y="368"/>
                    </a:lnTo>
                    <a:lnTo>
                      <a:pt x="458" y="354"/>
                    </a:lnTo>
                    <a:lnTo>
                      <a:pt x="468" y="347"/>
                    </a:lnTo>
                    <a:lnTo>
                      <a:pt x="474" y="345"/>
                    </a:lnTo>
                    <a:lnTo>
                      <a:pt x="476" y="343"/>
                    </a:lnTo>
                    <a:lnTo>
                      <a:pt x="470" y="337"/>
                    </a:lnTo>
                    <a:lnTo>
                      <a:pt x="472" y="335"/>
                    </a:lnTo>
                    <a:lnTo>
                      <a:pt x="478" y="331"/>
                    </a:lnTo>
                    <a:lnTo>
                      <a:pt x="483" y="319"/>
                    </a:lnTo>
                    <a:lnTo>
                      <a:pt x="485" y="319"/>
                    </a:lnTo>
                    <a:lnTo>
                      <a:pt x="489" y="311"/>
                    </a:lnTo>
                    <a:lnTo>
                      <a:pt x="491" y="311"/>
                    </a:lnTo>
                    <a:lnTo>
                      <a:pt x="491" y="151"/>
                    </a:lnTo>
                    <a:lnTo>
                      <a:pt x="491" y="151"/>
                    </a:lnTo>
                    <a:lnTo>
                      <a:pt x="491" y="145"/>
                    </a:lnTo>
                    <a:lnTo>
                      <a:pt x="483" y="137"/>
                    </a:lnTo>
                    <a:lnTo>
                      <a:pt x="468" y="120"/>
                    </a:lnTo>
                    <a:lnTo>
                      <a:pt x="466" y="118"/>
                    </a:lnTo>
                    <a:lnTo>
                      <a:pt x="464" y="112"/>
                    </a:lnTo>
                    <a:lnTo>
                      <a:pt x="462" y="112"/>
                    </a:lnTo>
                    <a:lnTo>
                      <a:pt x="456" y="112"/>
                    </a:lnTo>
                    <a:lnTo>
                      <a:pt x="448" y="110"/>
                    </a:lnTo>
                    <a:lnTo>
                      <a:pt x="440" y="112"/>
                    </a:lnTo>
                    <a:lnTo>
                      <a:pt x="438" y="114"/>
                    </a:lnTo>
                    <a:lnTo>
                      <a:pt x="434" y="118"/>
                    </a:lnTo>
                    <a:lnTo>
                      <a:pt x="425" y="120"/>
                    </a:lnTo>
                    <a:lnTo>
                      <a:pt x="423" y="123"/>
                    </a:lnTo>
                    <a:lnTo>
                      <a:pt x="423" y="123"/>
                    </a:lnTo>
                    <a:lnTo>
                      <a:pt x="423" y="110"/>
                    </a:lnTo>
                    <a:lnTo>
                      <a:pt x="421" y="106"/>
                    </a:lnTo>
                    <a:lnTo>
                      <a:pt x="423" y="98"/>
                    </a:lnTo>
                    <a:lnTo>
                      <a:pt x="429" y="92"/>
                    </a:lnTo>
                    <a:lnTo>
                      <a:pt x="440" y="88"/>
                    </a:lnTo>
                    <a:lnTo>
                      <a:pt x="444" y="86"/>
                    </a:lnTo>
                    <a:lnTo>
                      <a:pt x="446" y="78"/>
                    </a:lnTo>
                    <a:lnTo>
                      <a:pt x="444" y="73"/>
                    </a:lnTo>
                    <a:lnTo>
                      <a:pt x="442" y="65"/>
                    </a:lnTo>
                    <a:lnTo>
                      <a:pt x="436" y="67"/>
                    </a:lnTo>
                    <a:lnTo>
                      <a:pt x="417" y="65"/>
                    </a:lnTo>
                    <a:lnTo>
                      <a:pt x="413" y="61"/>
                    </a:lnTo>
                    <a:lnTo>
                      <a:pt x="401" y="63"/>
                    </a:lnTo>
                    <a:lnTo>
                      <a:pt x="389" y="67"/>
                    </a:lnTo>
                    <a:lnTo>
                      <a:pt x="384" y="65"/>
                    </a:lnTo>
                    <a:lnTo>
                      <a:pt x="380" y="65"/>
                    </a:lnTo>
                    <a:lnTo>
                      <a:pt x="374" y="69"/>
                    </a:lnTo>
                    <a:lnTo>
                      <a:pt x="372" y="67"/>
                    </a:lnTo>
                    <a:lnTo>
                      <a:pt x="370" y="65"/>
                    </a:lnTo>
                    <a:lnTo>
                      <a:pt x="368" y="63"/>
                    </a:lnTo>
                    <a:lnTo>
                      <a:pt x="362" y="63"/>
                    </a:lnTo>
                    <a:lnTo>
                      <a:pt x="358" y="63"/>
                    </a:lnTo>
                    <a:lnTo>
                      <a:pt x="356" y="59"/>
                    </a:lnTo>
                    <a:lnTo>
                      <a:pt x="346" y="57"/>
                    </a:lnTo>
                    <a:lnTo>
                      <a:pt x="344" y="57"/>
                    </a:lnTo>
                    <a:lnTo>
                      <a:pt x="342" y="57"/>
                    </a:lnTo>
                    <a:lnTo>
                      <a:pt x="340" y="55"/>
                    </a:lnTo>
                    <a:lnTo>
                      <a:pt x="335" y="49"/>
                    </a:lnTo>
                    <a:lnTo>
                      <a:pt x="342" y="33"/>
                    </a:lnTo>
                    <a:lnTo>
                      <a:pt x="342" y="18"/>
                    </a:lnTo>
                    <a:lnTo>
                      <a:pt x="333" y="18"/>
                    </a:lnTo>
                    <a:lnTo>
                      <a:pt x="340" y="0"/>
                    </a:lnTo>
                    <a:lnTo>
                      <a:pt x="309"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9" name="Freeform 600"/>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0" name="Freeform 601"/>
              <p:cNvSpPr>
                <a:spLocks/>
              </p:cNvSpPr>
              <p:nvPr/>
            </p:nvSpPr>
            <p:spPr bwMode="auto">
              <a:xfrm>
                <a:off x="4277" y="1463"/>
                <a:ext cx="511" cy="533"/>
              </a:xfrm>
              <a:custGeom>
                <a:avLst/>
                <a:gdLst>
                  <a:gd name="T0" fmla="*/ 26 w 511"/>
                  <a:gd name="T1" fmla="*/ 188 h 533"/>
                  <a:gd name="T2" fmla="*/ 43 w 511"/>
                  <a:gd name="T3" fmla="*/ 184 h 533"/>
                  <a:gd name="T4" fmla="*/ 86 w 511"/>
                  <a:gd name="T5" fmla="*/ 184 h 533"/>
                  <a:gd name="T6" fmla="*/ 108 w 511"/>
                  <a:gd name="T7" fmla="*/ 190 h 533"/>
                  <a:gd name="T8" fmla="*/ 141 w 511"/>
                  <a:gd name="T9" fmla="*/ 180 h 533"/>
                  <a:gd name="T10" fmla="*/ 163 w 511"/>
                  <a:gd name="T11" fmla="*/ 143 h 533"/>
                  <a:gd name="T12" fmla="*/ 174 w 511"/>
                  <a:gd name="T13" fmla="*/ 137 h 533"/>
                  <a:gd name="T14" fmla="*/ 198 w 511"/>
                  <a:gd name="T15" fmla="*/ 174 h 533"/>
                  <a:gd name="T16" fmla="*/ 208 w 511"/>
                  <a:gd name="T17" fmla="*/ 188 h 533"/>
                  <a:gd name="T18" fmla="*/ 231 w 511"/>
                  <a:gd name="T19" fmla="*/ 172 h 533"/>
                  <a:gd name="T20" fmla="*/ 249 w 511"/>
                  <a:gd name="T21" fmla="*/ 165 h 533"/>
                  <a:gd name="T22" fmla="*/ 243 w 511"/>
                  <a:gd name="T23" fmla="*/ 141 h 533"/>
                  <a:gd name="T24" fmla="*/ 200 w 511"/>
                  <a:gd name="T25" fmla="*/ 143 h 533"/>
                  <a:gd name="T26" fmla="*/ 206 w 511"/>
                  <a:gd name="T27" fmla="*/ 96 h 533"/>
                  <a:gd name="T28" fmla="*/ 217 w 511"/>
                  <a:gd name="T29" fmla="*/ 73 h 533"/>
                  <a:gd name="T30" fmla="*/ 223 w 511"/>
                  <a:gd name="T31" fmla="*/ 47 h 533"/>
                  <a:gd name="T32" fmla="*/ 225 w 511"/>
                  <a:gd name="T33" fmla="*/ 20 h 533"/>
                  <a:gd name="T34" fmla="*/ 249 w 511"/>
                  <a:gd name="T35" fmla="*/ 28 h 533"/>
                  <a:gd name="T36" fmla="*/ 264 w 511"/>
                  <a:gd name="T37" fmla="*/ 33 h 533"/>
                  <a:gd name="T38" fmla="*/ 286 w 511"/>
                  <a:gd name="T39" fmla="*/ 55 h 533"/>
                  <a:gd name="T40" fmla="*/ 308 w 511"/>
                  <a:gd name="T41" fmla="*/ 43 h 533"/>
                  <a:gd name="T42" fmla="*/ 333 w 511"/>
                  <a:gd name="T43" fmla="*/ 18 h 533"/>
                  <a:gd name="T44" fmla="*/ 345 w 511"/>
                  <a:gd name="T45" fmla="*/ 57 h 533"/>
                  <a:gd name="T46" fmla="*/ 372 w 511"/>
                  <a:gd name="T47" fmla="*/ 65 h 533"/>
                  <a:gd name="T48" fmla="*/ 400 w 511"/>
                  <a:gd name="T49" fmla="*/ 63 h 533"/>
                  <a:gd name="T50" fmla="*/ 445 w 511"/>
                  <a:gd name="T51" fmla="*/ 78 h 533"/>
                  <a:gd name="T52" fmla="*/ 423 w 511"/>
                  <a:gd name="T53" fmla="*/ 110 h 533"/>
                  <a:gd name="T54" fmla="*/ 439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6 w 511"/>
                  <a:gd name="T67" fmla="*/ 300 h 533"/>
                  <a:gd name="T68" fmla="*/ 482 w 511"/>
                  <a:gd name="T69" fmla="*/ 319 h 533"/>
                  <a:gd name="T70" fmla="*/ 468 w 511"/>
                  <a:gd name="T71" fmla="*/ 347 h 533"/>
                  <a:gd name="T72" fmla="*/ 462 w 511"/>
                  <a:gd name="T73" fmla="*/ 388 h 533"/>
                  <a:gd name="T74" fmla="*/ 449 w 511"/>
                  <a:gd name="T75" fmla="*/ 411 h 533"/>
                  <a:gd name="T76" fmla="*/ 435 w 511"/>
                  <a:gd name="T77" fmla="*/ 425 h 533"/>
                  <a:gd name="T78" fmla="*/ 380 w 511"/>
                  <a:gd name="T79" fmla="*/ 419 h 533"/>
                  <a:gd name="T80" fmla="*/ 331 w 511"/>
                  <a:gd name="T81" fmla="*/ 421 h 533"/>
                  <a:gd name="T82" fmla="*/ 317 w 511"/>
                  <a:gd name="T83" fmla="*/ 409 h 533"/>
                  <a:gd name="T84" fmla="*/ 331 w 511"/>
                  <a:gd name="T85" fmla="*/ 380 h 533"/>
                  <a:gd name="T86" fmla="*/ 296 w 511"/>
                  <a:gd name="T87" fmla="*/ 364 h 533"/>
                  <a:gd name="T88" fmla="*/ 253 w 511"/>
                  <a:gd name="T89" fmla="*/ 380 h 533"/>
                  <a:gd name="T90" fmla="*/ 219 w 511"/>
                  <a:gd name="T91" fmla="*/ 396 h 533"/>
                  <a:gd name="T92" fmla="*/ 217 w 511"/>
                  <a:gd name="T93" fmla="*/ 413 h 533"/>
                  <a:gd name="T94" fmla="*/ 194 w 511"/>
                  <a:gd name="T95" fmla="*/ 435 h 533"/>
                  <a:gd name="T96" fmla="*/ 174 w 511"/>
                  <a:gd name="T97" fmla="*/ 458 h 533"/>
                  <a:gd name="T98" fmla="*/ 170 w 511"/>
                  <a:gd name="T99" fmla="*/ 472 h 533"/>
                  <a:gd name="T100" fmla="*/ 159 w 511"/>
                  <a:gd name="T101" fmla="*/ 533 h 533"/>
                  <a:gd name="T102" fmla="*/ 143 w 511"/>
                  <a:gd name="T103" fmla="*/ 482 h 533"/>
                  <a:gd name="T104" fmla="*/ 133 w 511"/>
                  <a:gd name="T105" fmla="*/ 474 h 533"/>
                  <a:gd name="T106" fmla="*/ 71 w 511"/>
                  <a:gd name="T107" fmla="*/ 462 h 533"/>
                  <a:gd name="T108" fmla="*/ 57 w 511"/>
                  <a:gd name="T109" fmla="*/ 452 h 533"/>
                  <a:gd name="T110" fmla="*/ 51 w 511"/>
                  <a:gd name="T111" fmla="*/ 396 h 533"/>
                  <a:gd name="T112" fmla="*/ 86 w 511"/>
                  <a:gd name="T113" fmla="*/ 399 h 533"/>
                  <a:gd name="T114" fmla="*/ 47 w 511"/>
                  <a:gd name="T115" fmla="*/ 339 h 533"/>
                  <a:gd name="T116" fmla="*/ 18 w 511"/>
                  <a:gd name="T117" fmla="*/ 300 h 533"/>
                  <a:gd name="T118" fmla="*/ 10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4" y="186"/>
                    </a:lnTo>
                    <a:lnTo>
                      <a:pt x="10" y="190"/>
                    </a:lnTo>
                    <a:lnTo>
                      <a:pt x="14" y="194"/>
                    </a:lnTo>
                    <a:lnTo>
                      <a:pt x="22" y="192"/>
                    </a:lnTo>
                    <a:lnTo>
                      <a:pt x="26" y="188"/>
                    </a:lnTo>
                    <a:lnTo>
                      <a:pt x="29" y="184"/>
                    </a:lnTo>
                    <a:lnTo>
                      <a:pt x="31" y="184"/>
                    </a:lnTo>
                    <a:lnTo>
                      <a:pt x="33" y="184"/>
                    </a:lnTo>
                    <a:lnTo>
                      <a:pt x="35" y="186"/>
                    </a:lnTo>
                    <a:lnTo>
                      <a:pt x="35" y="186"/>
                    </a:lnTo>
                    <a:lnTo>
                      <a:pt x="43" y="184"/>
                    </a:lnTo>
                    <a:lnTo>
                      <a:pt x="45" y="186"/>
                    </a:lnTo>
                    <a:lnTo>
                      <a:pt x="53" y="182"/>
                    </a:lnTo>
                    <a:lnTo>
                      <a:pt x="67" y="172"/>
                    </a:lnTo>
                    <a:lnTo>
                      <a:pt x="76" y="178"/>
                    </a:lnTo>
                    <a:lnTo>
                      <a:pt x="78" y="178"/>
                    </a:lnTo>
                    <a:lnTo>
                      <a:pt x="86" y="184"/>
                    </a:lnTo>
                    <a:lnTo>
                      <a:pt x="92" y="192"/>
                    </a:lnTo>
                    <a:lnTo>
                      <a:pt x="94" y="194"/>
                    </a:lnTo>
                    <a:lnTo>
                      <a:pt x="98" y="194"/>
                    </a:lnTo>
                    <a:lnTo>
                      <a:pt x="102" y="192"/>
                    </a:lnTo>
                    <a:lnTo>
                      <a:pt x="104" y="190"/>
                    </a:lnTo>
                    <a:lnTo>
                      <a:pt x="108" y="190"/>
                    </a:lnTo>
                    <a:lnTo>
                      <a:pt x="114" y="186"/>
                    </a:lnTo>
                    <a:lnTo>
                      <a:pt x="118" y="188"/>
                    </a:lnTo>
                    <a:lnTo>
                      <a:pt x="125" y="188"/>
                    </a:lnTo>
                    <a:lnTo>
                      <a:pt x="129" y="186"/>
                    </a:lnTo>
                    <a:lnTo>
                      <a:pt x="139" y="184"/>
                    </a:lnTo>
                    <a:lnTo>
                      <a:pt x="141" y="180"/>
                    </a:lnTo>
                    <a:lnTo>
                      <a:pt x="145" y="178"/>
                    </a:lnTo>
                    <a:lnTo>
                      <a:pt x="155" y="167"/>
                    </a:lnTo>
                    <a:lnTo>
                      <a:pt x="155" y="163"/>
                    </a:lnTo>
                    <a:lnTo>
                      <a:pt x="161" y="157"/>
                    </a:lnTo>
                    <a:lnTo>
                      <a:pt x="161" y="147"/>
                    </a:lnTo>
                    <a:lnTo>
                      <a:pt x="163"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2" y="165"/>
                    </a:lnTo>
                    <a:lnTo>
                      <a:pt x="198" y="174"/>
                    </a:lnTo>
                    <a:lnTo>
                      <a:pt x="204" y="178"/>
                    </a:lnTo>
                    <a:lnTo>
                      <a:pt x="210" y="178"/>
                    </a:lnTo>
                    <a:lnTo>
                      <a:pt x="214" y="180"/>
                    </a:lnTo>
                    <a:lnTo>
                      <a:pt x="212" y="182"/>
                    </a:lnTo>
                    <a:lnTo>
                      <a:pt x="210" y="184"/>
                    </a:lnTo>
                    <a:lnTo>
                      <a:pt x="208" y="188"/>
                    </a:lnTo>
                    <a:lnTo>
                      <a:pt x="210" y="192"/>
                    </a:lnTo>
                    <a:lnTo>
                      <a:pt x="212" y="192"/>
                    </a:lnTo>
                    <a:lnTo>
                      <a:pt x="217" y="188"/>
                    </a:lnTo>
                    <a:lnTo>
                      <a:pt x="221" y="180"/>
                    </a:lnTo>
                    <a:lnTo>
                      <a:pt x="225" y="176"/>
                    </a:lnTo>
                    <a:lnTo>
                      <a:pt x="231" y="172"/>
                    </a:lnTo>
                    <a:lnTo>
                      <a:pt x="237" y="172"/>
                    </a:lnTo>
                    <a:lnTo>
                      <a:pt x="245" y="176"/>
                    </a:lnTo>
                    <a:lnTo>
                      <a:pt x="249" y="176"/>
                    </a:lnTo>
                    <a:lnTo>
                      <a:pt x="251" y="174"/>
                    </a:lnTo>
                    <a:lnTo>
                      <a:pt x="251" y="172"/>
                    </a:lnTo>
                    <a:lnTo>
                      <a:pt x="249" y="165"/>
                    </a:lnTo>
                    <a:lnTo>
                      <a:pt x="249" y="157"/>
                    </a:lnTo>
                    <a:lnTo>
                      <a:pt x="251" y="151"/>
                    </a:lnTo>
                    <a:lnTo>
                      <a:pt x="253" y="147"/>
                    </a:lnTo>
                    <a:lnTo>
                      <a:pt x="255" y="143"/>
                    </a:lnTo>
                    <a:lnTo>
                      <a:pt x="251" y="141"/>
                    </a:lnTo>
                    <a:lnTo>
                      <a:pt x="243" y="141"/>
                    </a:lnTo>
                    <a:lnTo>
                      <a:pt x="231" y="151"/>
                    </a:lnTo>
                    <a:lnTo>
                      <a:pt x="223" y="155"/>
                    </a:lnTo>
                    <a:lnTo>
                      <a:pt x="214" y="157"/>
                    </a:lnTo>
                    <a:lnTo>
                      <a:pt x="206" y="157"/>
                    </a:lnTo>
                    <a:lnTo>
                      <a:pt x="202" y="151"/>
                    </a:lnTo>
                    <a:lnTo>
                      <a:pt x="200" y="143"/>
                    </a:lnTo>
                    <a:lnTo>
                      <a:pt x="202" y="125"/>
                    </a:lnTo>
                    <a:lnTo>
                      <a:pt x="204" y="110"/>
                    </a:lnTo>
                    <a:lnTo>
                      <a:pt x="206" y="104"/>
                    </a:lnTo>
                    <a:lnTo>
                      <a:pt x="206" y="100"/>
                    </a:lnTo>
                    <a:lnTo>
                      <a:pt x="204" y="96"/>
                    </a:lnTo>
                    <a:lnTo>
                      <a:pt x="206" y="96"/>
                    </a:lnTo>
                    <a:lnTo>
                      <a:pt x="206" y="94"/>
                    </a:lnTo>
                    <a:lnTo>
                      <a:pt x="206" y="94"/>
                    </a:lnTo>
                    <a:lnTo>
                      <a:pt x="210" y="92"/>
                    </a:lnTo>
                    <a:lnTo>
                      <a:pt x="212" y="90"/>
                    </a:lnTo>
                    <a:lnTo>
                      <a:pt x="217" y="84"/>
                    </a:lnTo>
                    <a:lnTo>
                      <a:pt x="217" y="73"/>
                    </a:lnTo>
                    <a:lnTo>
                      <a:pt x="214" y="71"/>
                    </a:lnTo>
                    <a:lnTo>
                      <a:pt x="214" y="67"/>
                    </a:lnTo>
                    <a:lnTo>
                      <a:pt x="217" y="61"/>
                    </a:lnTo>
                    <a:lnTo>
                      <a:pt x="221" y="57"/>
                    </a:lnTo>
                    <a:lnTo>
                      <a:pt x="223" y="55"/>
                    </a:lnTo>
                    <a:lnTo>
                      <a:pt x="223" y="47"/>
                    </a:lnTo>
                    <a:lnTo>
                      <a:pt x="223" y="41"/>
                    </a:lnTo>
                    <a:lnTo>
                      <a:pt x="223" y="35"/>
                    </a:lnTo>
                    <a:lnTo>
                      <a:pt x="223" y="26"/>
                    </a:lnTo>
                    <a:lnTo>
                      <a:pt x="221" y="20"/>
                    </a:lnTo>
                    <a:lnTo>
                      <a:pt x="223" y="20"/>
                    </a:lnTo>
                    <a:lnTo>
                      <a:pt x="225" y="20"/>
                    </a:lnTo>
                    <a:lnTo>
                      <a:pt x="227" y="24"/>
                    </a:lnTo>
                    <a:lnTo>
                      <a:pt x="233" y="20"/>
                    </a:lnTo>
                    <a:lnTo>
                      <a:pt x="239" y="20"/>
                    </a:lnTo>
                    <a:lnTo>
                      <a:pt x="245" y="28"/>
                    </a:lnTo>
                    <a:lnTo>
                      <a:pt x="247" y="31"/>
                    </a:lnTo>
                    <a:lnTo>
                      <a:pt x="249" y="28"/>
                    </a:lnTo>
                    <a:lnTo>
                      <a:pt x="251" y="26"/>
                    </a:lnTo>
                    <a:lnTo>
                      <a:pt x="261" y="24"/>
                    </a:lnTo>
                    <a:lnTo>
                      <a:pt x="264" y="24"/>
                    </a:lnTo>
                    <a:lnTo>
                      <a:pt x="266" y="24"/>
                    </a:lnTo>
                    <a:lnTo>
                      <a:pt x="266" y="26"/>
                    </a:lnTo>
                    <a:lnTo>
                      <a:pt x="264" y="33"/>
                    </a:lnTo>
                    <a:lnTo>
                      <a:pt x="261" y="37"/>
                    </a:lnTo>
                    <a:lnTo>
                      <a:pt x="264" y="39"/>
                    </a:lnTo>
                    <a:lnTo>
                      <a:pt x="276" y="45"/>
                    </a:lnTo>
                    <a:lnTo>
                      <a:pt x="284" y="49"/>
                    </a:lnTo>
                    <a:lnTo>
                      <a:pt x="284" y="53"/>
                    </a:lnTo>
                    <a:lnTo>
                      <a:pt x="286" y="55"/>
                    </a:lnTo>
                    <a:lnTo>
                      <a:pt x="292" y="57"/>
                    </a:lnTo>
                    <a:lnTo>
                      <a:pt x="296" y="57"/>
                    </a:lnTo>
                    <a:lnTo>
                      <a:pt x="300" y="57"/>
                    </a:lnTo>
                    <a:lnTo>
                      <a:pt x="304" y="53"/>
                    </a:lnTo>
                    <a:lnTo>
                      <a:pt x="306" y="47"/>
                    </a:lnTo>
                    <a:lnTo>
                      <a:pt x="308" y="43"/>
                    </a:lnTo>
                    <a:lnTo>
                      <a:pt x="308" y="35"/>
                    </a:lnTo>
                    <a:lnTo>
                      <a:pt x="317" y="26"/>
                    </a:lnTo>
                    <a:lnTo>
                      <a:pt x="315" y="22"/>
                    </a:lnTo>
                    <a:lnTo>
                      <a:pt x="310" y="10"/>
                    </a:lnTo>
                    <a:lnTo>
                      <a:pt x="339" y="0"/>
                    </a:lnTo>
                    <a:lnTo>
                      <a:pt x="333" y="18"/>
                    </a:lnTo>
                    <a:lnTo>
                      <a:pt x="341" y="18"/>
                    </a:lnTo>
                    <a:lnTo>
                      <a:pt x="343" y="33"/>
                    </a:lnTo>
                    <a:lnTo>
                      <a:pt x="335" y="49"/>
                    </a:lnTo>
                    <a:lnTo>
                      <a:pt x="339" y="55"/>
                    </a:lnTo>
                    <a:lnTo>
                      <a:pt x="341" y="57"/>
                    </a:lnTo>
                    <a:lnTo>
                      <a:pt x="345" y="57"/>
                    </a:lnTo>
                    <a:lnTo>
                      <a:pt x="345" y="57"/>
                    </a:lnTo>
                    <a:lnTo>
                      <a:pt x="355" y="59"/>
                    </a:lnTo>
                    <a:lnTo>
                      <a:pt x="357" y="63"/>
                    </a:lnTo>
                    <a:lnTo>
                      <a:pt x="362" y="63"/>
                    </a:lnTo>
                    <a:lnTo>
                      <a:pt x="368" y="63"/>
                    </a:lnTo>
                    <a:lnTo>
                      <a:pt x="372" y="65"/>
                    </a:lnTo>
                    <a:lnTo>
                      <a:pt x="374" y="67"/>
                    </a:lnTo>
                    <a:lnTo>
                      <a:pt x="374" y="69"/>
                    </a:lnTo>
                    <a:lnTo>
                      <a:pt x="380" y="65"/>
                    </a:lnTo>
                    <a:lnTo>
                      <a:pt x="384" y="65"/>
                    </a:lnTo>
                    <a:lnTo>
                      <a:pt x="390" y="67"/>
                    </a:lnTo>
                    <a:lnTo>
                      <a:pt x="400" y="63"/>
                    </a:lnTo>
                    <a:lnTo>
                      <a:pt x="413" y="61"/>
                    </a:lnTo>
                    <a:lnTo>
                      <a:pt x="417" y="65"/>
                    </a:lnTo>
                    <a:lnTo>
                      <a:pt x="435" y="67"/>
                    </a:lnTo>
                    <a:lnTo>
                      <a:pt x="441" y="65"/>
                    </a:lnTo>
                    <a:lnTo>
                      <a:pt x="443" y="73"/>
                    </a:lnTo>
                    <a:lnTo>
                      <a:pt x="445" y="78"/>
                    </a:lnTo>
                    <a:lnTo>
                      <a:pt x="443" y="86"/>
                    </a:lnTo>
                    <a:lnTo>
                      <a:pt x="439" y="88"/>
                    </a:lnTo>
                    <a:lnTo>
                      <a:pt x="429" y="92"/>
                    </a:lnTo>
                    <a:lnTo>
                      <a:pt x="423" y="98"/>
                    </a:lnTo>
                    <a:lnTo>
                      <a:pt x="423" y="106"/>
                    </a:lnTo>
                    <a:lnTo>
                      <a:pt x="423" y="110"/>
                    </a:lnTo>
                    <a:lnTo>
                      <a:pt x="423" y="123"/>
                    </a:lnTo>
                    <a:lnTo>
                      <a:pt x="423" y="123"/>
                    </a:lnTo>
                    <a:lnTo>
                      <a:pt x="425" y="123"/>
                    </a:lnTo>
                    <a:lnTo>
                      <a:pt x="433" y="118"/>
                    </a:lnTo>
                    <a:lnTo>
                      <a:pt x="439" y="114"/>
                    </a:lnTo>
                    <a:lnTo>
                      <a:pt x="439" y="112"/>
                    </a:lnTo>
                    <a:lnTo>
                      <a:pt x="447" y="110"/>
                    </a:lnTo>
                    <a:lnTo>
                      <a:pt x="456" y="112"/>
                    </a:lnTo>
                    <a:lnTo>
                      <a:pt x="462" y="112"/>
                    </a:lnTo>
                    <a:lnTo>
                      <a:pt x="466" y="112"/>
                    </a:lnTo>
                    <a:lnTo>
                      <a:pt x="466" y="118"/>
                    </a:lnTo>
                    <a:lnTo>
                      <a:pt x="468" y="120"/>
                    </a:lnTo>
                    <a:lnTo>
                      <a:pt x="482" y="137"/>
                    </a:lnTo>
                    <a:lnTo>
                      <a:pt x="490" y="145"/>
                    </a:lnTo>
                    <a:lnTo>
                      <a:pt x="490" y="151"/>
                    </a:lnTo>
                    <a:lnTo>
                      <a:pt x="492" y="153"/>
                    </a:lnTo>
                    <a:lnTo>
                      <a:pt x="498"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6" y="288"/>
                    </a:lnTo>
                    <a:lnTo>
                      <a:pt x="494" y="294"/>
                    </a:lnTo>
                    <a:lnTo>
                      <a:pt x="494" y="296"/>
                    </a:lnTo>
                    <a:lnTo>
                      <a:pt x="494" y="298"/>
                    </a:lnTo>
                    <a:lnTo>
                      <a:pt x="496" y="300"/>
                    </a:lnTo>
                    <a:lnTo>
                      <a:pt x="498" y="304"/>
                    </a:lnTo>
                    <a:lnTo>
                      <a:pt x="498" y="309"/>
                    </a:lnTo>
                    <a:lnTo>
                      <a:pt x="492" y="311"/>
                    </a:lnTo>
                    <a:lnTo>
                      <a:pt x="488" y="311"/>
                    </a:lnTo>
                    <a:lnTo>
                      <a:pt x="484" y="319"/>
                    </a:lnTo>
                    <a:lnTo>
                      <a:pt x="482" y="319"/>
                    </a:lnTo>
                    <a:lnTo>
                      <a:pt x="480"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6" y="392"/>
                    </a:lnTo>
                    <a:lnTo>
                      <a:pt x="470" y="396"/>
                    </a:lnTo>
                    <a:lnTo>
                      <a:pt x="474" y="407"/>
                    </a:lnTo>
                    <a:lnTo>
                      <a:pt x="462" y="407"/>
                    </a:lnTo>
                    <a:lnTo>
                      <a:pt x="460" y="409"/>
                    </a:lnTo>
                    <a:lnTo>
                      <a:pt x="449" y="411"/>
                    </a:lnTo>
                    <a:lnTo>
                      <a:pt x="443" y="407"/>
                    </a:lnTo>
                    <a:lnTo>
                      <a:pt x="441" y="407"/>
                    </a:lnTo>
                    <a:lnTo>
                      <a:pt x="439" y="411"/>
                    </a:lnTo>
                    <a:lnTo>
                      <a:pt x="443" y="419"/>
                    </a:lnTo>
                    <a:lnTo>
                      <a:pt x="441" y="421"/>
                    </a:lnTo>
                    <a:lnTo>
                      <a:pt x="435" y="425"/>
                    </a:lnTo>
                    <a:lnTo>
                      <a:pt x="421" y="427"/>
                    </a:lnTo>
                    <a:lnTo>
                      <a:pt x="411" y="431"/>
                    </a:lnTo>
                    <a:lnTo>
                      <a:pt x="404" y="435"/>
                    </a:lnTo>
                    <a:lnTo>
                      <a:pt x="402" y="433"/>
                    </a:lnTo>
                    <a:lnTo>
                      <a:pt x="392" y="427"/>
                    </a:lnTo>
                    <a:lnTo>
                      <a:pt x="380" y="419"/>
                    </a:lnTo>
                    <a:lnTo>
                      <a:pt x="362" y="421"/>
                    </a:lnTo>
                    <a:lnTo>
                      <a:pt x="345" y="425"/>
                    </a:lnTo>
                    <a:lnTo>
                      <a:pt x="343" y="429"/>
                    </a:lnTo>
                    <a:lnTo>
                      <a:pt x="341" y="429"/>
                    </a:lnTo>
                    <a:lnTo>
                      <a:pt x="333" y="425"/>
                    </a:lnTo>
                    <a:lnTo>
                      <a:pt x="331" y="421"/>
                    </a:lnTo>
                    <a:lnTo>
                      <a:pt x="327" y="421"/>
                    </a:lnTo>
                    <a:lnTo>
                      <a:pt x="327"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8" y="372"/>
                    </a:lnTo>
                    <a:lnTo>
                      <a:pt x="306" y="368"/>
                    </a:lnTo>
                    <a:lnTo>
                      <a:pt x="304" y="366"/>
                    </a:lnTo>
                    <a:lnTo>
                      <a:pt x="296" y="364"/>
                    </a:lnTo>
                    <a:lnTo>
                      <a:pt x="288" y="368"/>
                    </a:lnTo>
                    <a:lnTo>
                      <a:pt x="278" y="380"/>
                    </a:lnTo>
                    <a:lnTo>
                      <a:pt x="274" y="382"/>
                    </a:lnTo>
                    <a:lnTo>
                      <a:pt x="251" y="368"/>
                    </a:lnTo>
                    <a:lnTo>
                      <a:pt x="249" y="372"/>
                    </a:lnTo>
                    <a:lnTo>
                      <a:pt x="253" y="380"/>
                    </a:lnTo>
                    <a:lnTo>
                      <a:pt x="251" y="388"/>
                    </a:lnTo>
                    <a:lnTo>
                      <a:pt x="245" y="390"/>
                    </a:lnTo>
                    <a:lnTo>
                      <a:pt x="233" y="392"/>
                    </a:lnTo>
                    <a:lnTo>
                      <a:pt x="223" y="392"/>
                    </a:lnTo>
                    <a:lnTo>
                      <a:pt x="221" y="392"/>
                    </a:lnTo>
                    <a:lnTo>
                      <a:pt x="219" y="396"/>
                    </a:lnTo>
                    <a:lnTo>
                      <a:pt x="217" y="399"/>
                    </a:lnTo>
                    <a:lnTo>
                      <a:pt x="212" y="405"/>
                    </a:lnTo>
                    <a:lnTo>
                      <a:pt x="212" y="407"/>
                    </a:lnTo>
                    <a:lnTo>
                      <a:pt x="217" y="405"/>
                    </a:lnTo>
                    <a:lnTo>
                      <a:pt x="219" y="409"/>
                    </a:lnTo>
                    <a:lnTo>
                      <a:pt x="217" y="413"/>
                    </a:lnTo>
                    <a:lnTo>
                      <a:pt x="212" y="415"/>
                    </a:lnTo>
                    <a:lnTo>
                      <a:pt x="204" y="419"/>
                    </a:lnTo>
                    <a:lnTo>
                      <a:pt x="206" y="427"/>
                    </a:lnTo>
                    <a:lnTo>
                      <a:pt x="206" y="429"/>
                    </a:lnTo>
                    <a:lnTo>
                      <a:pt x="194" y="431"/>
                    </a:lnTo>
                    <a:lnTo>
                      <a:pt x="194" y="435"/>
                    </a:lnTo>
                    <a:lnTo>
                      <a:pt x="186" y="444"/>
                    </a:lnTo>
                    <a:lnTo>
                      <a:pt x="184" y="448"/>
                    </a:lnTo>
                    <a:lnTo>
                      <a:pt x="184" y="456"/>
                    </a:lnTo>
                    <a:lnTo>
                      <a:pt x="184" y="458"/>
                    </a:lnTo>
                    <a:lnTo>
                      <a:pt x="182" y="460"/>
                    </a:lnTo>
                    <a:lnTo>
                      <a:pt x="174" y="458"/>
                    </a:lnTo>
                    <a:lnTo>
                      <a:pt x="167" y="460"/>
                    </a:lnTo>
                    <a:lnTo>
                      <a:pt x="170" y="462"/>
                    </a:lnTo>
                    <a:lnTo>
                      <a:pt x="176" y="466"/>
                    </a:lnTo>
                    <a:lnTo>
                      <a:pt x="178" y="472"/>
                    </a:lnTo>
                    <a:lnTo>
                      <a:pt x="176" y="474"/>
                    </a:lnTo>
                    <a:lnTo>
                      <a:pt x="170" y="472"/>
                    </a:lnTo>
                    <a:lnTo>
                      <a:pt x="161" y="488"/>
                    </a:lnTo>
                    <a:lnTo>
                      <a:pt x="159" y="509"/>
                    </a:lnTo>
                    <a:lnTo>
                      <a:pt x="163" y="523"/>
                    </a:lnTo>
                    <a:lnTo>
                      <a:pt x="161" y="531"/>
                    </a:lnTo>
                    <a:lnTo>
                      <a:pt x="161" y="533"/>
                    </a:lnTo>
                    <a:lnTo>
                      <a:pt x="159" y="533"/>
                    </a:lnTo>
                    <a:lnTo>
                      <a:pt x="153" y="529"/>
                    </a:lnTo>
                    <a:lnTo>
                      <a:pt x="151" y="525"/>
                    </a:lnTo>
                    <a:lnTo>
                      <a:pt x="143" y="511"/>
                    </a:lnTo>
                    <a:lnTo>
                      <a:pt x="143" y="505"/>
                    </a:lnTo>
                    <a:lnTo>
                      <a:pt x="143" y="488"/>
                    </a:lnTo>
                    <a:lnTo>
                      <a:pt x="143" y="482"/>
                    </a:lnTo>
                    <a:lnTo>
                      <a:pt x="151" y="472"/>
                    </a:lnTo>
                    <a:lnTo>
                      <a:pt x="149" y="470"/>
                    </a:lnTo>
                    <a:lnTo>
                      <a:pt x="147" y="466"/>
                    </a:lnTo>
                    <a:lnTo>
                      <a:pt x="145" y="466"/>
                    </a:lnTo>
                    <a:lnTo>
                      <a:pt x="141" y="468"/>
                    </a:lnTo>
                    <a:lnTo>
                      <a:pt x="133" y="474"/>
                    </a:lnTo>
                    <a:lnTo>
                      <a:pt x="133" y="474"/>
                    </a:lnTo>
                    <a:lnTo>
                      <a:pt x="118" y="474"/>
                    </a:lnTo>
                    <a:lnTo>
                      <a:pt x="104" y="474"/>
                    </a:lnTo>
                    <a:lnTo>
                      <a:pt x="86" y="472"/>
                    </a:lnTo>
                    <a:lnTo>
                      <a:pt x="88" y="464"/>
                    </a:lnTo>
                    <a:lnTo>
                      <a:pt x="71" y="462"/>
                    </a:lnTo>
                    <a:lnTo>
                      <a:pt x="69" y="454"/>
                    </a:lnTo>
                    <a:lnTo>
                      <a:pt x="67" y="450"/>
                    </a:lnTo>
                    <a:lnTo>
                      <a:pt x="63" y="448"/>
                    </a:lnTo>
                    <a:lnTo>
                      <a:pt x="61" y="448"/>
                    </a:lnTo>
                    <a:lnTo>
                      <a:pt x="59" y="452"/>
                    </a:lnTo>
                    <a:lnTo>
                      <a:pt x="57" y="452"/>
                    </a:lnTo>
                    <a:lnTo>
                      <a:pt x="51" y="437"/>
                    </a:lnTo>
                    <a:lnTo>
                      <a:pt x="55" y="431"/>
                    </a:lnTo>
                    <a:lnTo>
                      <a:pt x="45" y="417"/>
                    </a:lnTo>
                    <a:lnTo>
                      <a:pt x="43" y="411"/>
                    </a:lnTo>
                    <a:lnTo>
                      <a:pt x="45" y="401"/>
                    </a:lnTo>
                    <a:lnTo>
                      <a:pt x="51" y="396"/>
                    </a:lnTo>
                    <a:lnTo>
                      <a:pt x="53" y="399"/>
                    </a:lnTo>
                    <a:lnTo>
                      <a:pt x="65" y="413"/>
                    </a:lnTo>
                    <a:lnTo>
                      <a:pt x="67" y="415"/>
                    </a:lnTo>
                    <a:lnTo>
                      <a:pt x="76" y="407"/>
                    </a:lnTo>
                    <a:lnTo>
                      <a:pt x="82" y="405"/>
                    </a:lnTo>
                    <a:lnTo>
                      <a:pt x="86" y="399"/>
                    </a:lnTo>
                    <a:lnTo>
                      <a:pt x="84" y="386"/>
                    </a:lnTo>
                    <a:lnTo>
                      <a:pt x="76" y="376"/>
                    </a:lnTo>
                    <a:lnTo>
                      <a:pt x="69" y="364"/>
                    </a:lnTo>
                    <a:lnTo>
                      <a:pt x="67" y="360"/>
                    </a:lnTo>
                    <a:lnTo>
                      <a:pt x="61" y="352"/>
                    </a:lnTo>
                    <a:lnTo>
                      <a:pt x="47" y="339"/>
                    </a:lnTo>
                    <a:lnTo>
                      <a:pt x="37" y="333"/>
                    </a:lnTo>
                    <a:lnTo>
                      <a:pt x="33" y="333"/>
                    </a:lnTo>
                    <a:lnTo>
                      <a:pt x="20" y="317"/>
                    </a:lnTo>
                    <a:lnTo>
                      <a:pt x="20" y="313"/>
                    </a:lnTo>
                    <a:lnTo>
                      <a:pt x="18" y="311"/>
                    </a:lnTo>
                    <a:lnTo>
                      <a:pt x="18" y="300"/>
                    </a:lnTo>
                    <a:lnTo>
                      <a:pt x="22" y="286"/>
                    </a:lnTo>
                    <a:lnTo>
                      <a:pt x="20" y="278"/>
                    </a:lnTo>
                    <a:lnTo>
                      <a:pt x="18" y="278"/>
                    </a:lnTo>
                    <a:lnTo>
                      <a:pt x="12" y="272"/>
                    </a:lnTo>
                    <a:lnTo>
                      <a:pt x="10" y="268"/>
                    </a:lnTo>
                    <a:lnTo>
                      <a:pt x="10" y="264"/>
                    </a:lnTo>
                    <a:lnTo>
                      <a:pt x="10" y="249"/>
                    </a:lnTo>
                    <a:lnTo>
                      <a:pt x="12"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1" name="Freeform 602"/>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2" name="Freeform 603"/>
              <p:cNvSpPr>
                <a:spLocks noEditPoints="1"/>
              </p:cNvSpPr>
              <p:nvPr/>
            </p:nvSpPr>
            <p:spPr bwMode="auto">
              <a:xfrm>
                <a:off x="5037" y="1440"/>
                <a:ext cx="345" cy="358"/>
              </a:xfrm>
              <a:custGeom>
                <a:avLst/>
                <a:gdLst>
                  <a:gd name="T0" fmla="*/ 337 w 345"/>
                  <a:gd name="T1" fmla="*/ 0 h 358"/>
                  <a:gd name="T2" fmla="*/ 298 w 345"/>
                  <a:gd name="T3" fmla="*/ 9 h 358"/>
                  <a:gd name="T4" fmla="*/ 294 w 345"/>
                  <a:gd name="T5" fmla="*/ 9 h 358"/>
                  <a:gd name="T6" fmla="*/ 272 w 345"/>
                  <a:gd name="T7" fmla="*/ 21 h 358"/>
                  <a:gd name="T8" fmla="*/ 247 w 345"/>
                  <a:gd name="T9" fmla="*/ 39 h 358"/>
                  <a:gd name="T10" fmla="*/ 237 w 345"/>
                  <a:gd name="T11" fmla="*/ 54 h 358"/>
                  <a:gd name="T12" fmla="*/ 221 w 345"/>
                  <a:gd name="T13" fmla="*/ 76 h 358"/>
                  <a:gd name="T14" fmla="*/ 213 w 345"/>
                  <a:gd name="T15" fmla="*/ 82 h 358"/>
                  <a:gd name="T16" fmla="*/ 192 w 345"/>
                  <a:gd name="T17" fmla="*/ 101 h 358"/>
                  <a:gd name="T18" fmla="*/ 178 w 345"/>
                  <a:gd name="T19" fmla="*/ 113 h 358"/>
                  <a:gd name="T20" fmla="*/ 143 w 345"/>
                  <a:gd name="T21" fmla="*/ 129 h 358"/>
                  <a:gd name="T22" fmla="*/ 114 w 345"/>
                  <a:gd name="T23" fmla="*/ 129 h 358"/>
                  <a:gd name="T24" fmla="*/ 88 w 345"/>
                  <a:gd name="T25" fmla="*/ 154 h 358"/>
                  <a:gd name="T26" fmla="*/ 80 w 345"/>
                  <a:gd name="T27" fmla="*/ 152 h 358"/>
                  <a:gd name="T28" fmla="*/ 61 w 345"/>
                  <a:gd name="T29" fmla="*/ 158 h 358"/>
                  <a:gd name="T30" fmla="*/ 37 w 345"/>
                  <a:gd name="T31" fmla="*/ 178 h 358"/>
                  <a:gd name="T32" fmla="*/ 14 w 345"/>
                  <a:gd name="T33" fmla="*/ 170 h 358"/>
                  <a:gd name="T34" fmla="*/ 4 w 345"/>
                  <a:gd name="T35" fmla="*/ 180 h 358"/>
                  <a:gd name="T36" fmla="*/ 6 w 345"/>
                  <a:gd name="T37" fmla="*/ 199 h 358"/>
                  <a:gd name="T38" fmla="*/ 4 w 345"/>
                  <a:gd name="T39" fmla="*/ 221 h 358"/>
                  <a:gd name="T40" fmla="*/ 4 w 345"/>
                  <a:gd name="T41" fmla="*/ 266 h 358"/>
                  <a:gd name="T42" fmla="*/ 14 w 345"/>
                  <a:gd name="T43" fmla="*/ 301 h 358"/>
                  <a:gd name="T44" fmla="*/ 43 w 345"/>
                  <a:gd name="T45" fmla="*/ 293 h 358"/>
                  <a:gd name="T46" fmla="*/ 39 w 345"/>
                  <a:gd name="T47" fmla="*/ 330 h 358"/>
                  <a:gd name="T48" fmla="*/ 29 w 345"/>
                  <a:gd name="T49" fmla="*/ 327 h 358"/>
                  <a:gd name="T50" fmla="*/ 12 w 345"/>
                  <a:gd name="T51" fmla="*/ 338 h 358"/>
                  <a:gd name="T52" fmla="*/ 20 w 345"/>
                  <a:gd name="T53" fmla="*/ 354 h 358"/>
                  <a:gd name="T54" fmla="*/ 39 w 345"/>
                  <a:gd name="T55" fmla="*/ 358 h 358"/>
                  <a:gd name="T56" fmla="*/ 233 w 345"/>
                  <a:gd name="T57" fmla="*/ 358 h 358"/>
                  <a:gd name="T58" fmla="*/ 255 w 345"/>
                  <a:gd name="T59" fmla="*/ 356 h 358"/>
                  <a:gd name="T60" fmla="*/ 278 w 345"/>
                  <a:gd name="T61" fmla="*/ 348 h 358"/>
                  <a:gd name="T62" fmla="*/ 294 w 345"/>
                  <a:gd name="T63" fmla="*/ 338 h 358"/>
                  <a:gd name="T64" fmla="*/ 311 w 345"/>
                  <a:gd name="T65" fmla="*/ 344 h 358"/>
                  <a:gd name="T66" fmla="*/ 313 w 345"/>
                  <a:gd name="T67" fmla="*/ 321 h 358"/>
                  <a:gd name="T68" fmla="*/ 296 w 345"/>
                  <a:gd name="T69" fmla="*/ 303 h 358"/>
                  <a:gd name="T70" fmla="*/ 294 w 345"/>
                  <a:gd name="T71" fmla="*/ 285 h 358"/>
                  <a:gd name="T72" fmla="*/ 274 w 345"/>
                  <a:gd name="T73" fmla="*/ 268 h 358"/>
                  <a:gd name="T74" fmla="*/ 251 w 345"/>
                  <a:gd name="T75" fmla="*/ 276 h 358"/>
                  <a:gd name="T76" fmla="*/ 223 w 345"/>
                  <a:gd name="T77" fmla="*/ 280 h 358"/>
                  <a:gd name="T78" fmla="*/ 188 w 345"/>
                  <a:gd name="T79" fmla="*/ 278 h 358"/>
                  <a:gd name="T80" fmla="*/ 196 w 345"/>
                  <a:gd name="T81" fmla="*/ 270 h 358"/>
                  <a:gd name="T82" fmla="*/ 223 w 345"/>
                  <a:gd name="T83" fmla="*/ 272 h 358"/>
                  <a:gd name="T84" fmla="*/ 253 w 345"/>
                  <a:gd name="T85" fmla="*/ 266 h 358"/>
                  <a:gd name="T86" fmla="*/ 282 w 345"/>
                  <a:gd name="T87" fmla="*/ 254 h 358"/>
                  <a:gd name="T88" fmla="*/ 288 w 345"/>
                  <a:gd name="T89" fmla="*/ 221 h 358"/>
                  <a:gd name="T90" fmla="*/ 282 w 345"/>
                  <a:gd name="T91" fmla="*/ 186 h 358"/>
                  <a:gd name="T92" fmla="*/ 292 w 345"/>
                  <a:gd name="T93" fmla="*/ 162 h 358"/>
                  <a:gd name="T94" fmla="*/ 300 w 345"/>
                  <a:gd name="T95" fmla="*/ 139 h 358"/>
                  <a:gd name="T96" fmla="*/ 315 w 345"/>
                  <a:gd name="T97" fmla="*/ 129 h 358"/>
                  <a:gd name="T98" fmla="*/ 319 w 345"/>
                  <a:gd name="T99" fmla="*/ 121 h 358"/>
                  <a:gd name="T100" fmla="*/ 335 w 345"/>
                  <a:gd name="T101" fmla="*/ 103 h 358"/>
                  <a:gd name="T102" fmla="*/ 337 w 345"/>
                  <a:gd name="T10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5" h="358">
                    <a:moveTo>
                      <a:pt x="94" y="150"/>
                    </a:moveTo>
                    <a:lnTo>
                      <a:pt x="96" y="150"/>
                    </a:lnTo>
                    <a:lnTo>
                      <a:pt x="94" y="150"/>
                    </a:lnTo>
                    <a:close/>
                    <a:moveTo>
                      <a:pt x="337" y="0"/>
                    </a:moveTo>
                    <a:lnTo>
                      <a:pt x="319" y="9"/>
                    </a:lnTo>
                    <a:lnTo>
                      <a:pt x="311" y="4"/>
                    </a:lnTo>
                    <a:lnTo>
                      <a:pt x="296" y="9"/>
                    </a:lnTo>
                    <a:lnTo>
                      <a:pt x="298" y="9"/>
                    </a:lnTo>
                    <a:lnTo>
                      <a:pt x="296" y="9"/>
                    </a:lnTo>
                    <a:lnTo>
                      <a:pt x="296" y="9"/>
                    </a:lnTo>
                    <a:lnTo>
                      <a:pt x="296" y="9"/>
                    </a:lnTo>
                    <a:lnTo>
                      <a:pt x="294" y="9"/>
                    </a:lnTo>
                    <a:lnTo>
                      <a:pt x="294" y="9"/>
                    </a:lnTo>
                    <a:lnTo>
                      <a:pt x="286" y="11"/>
                    </a:lnTo>
                    <a:lnTo>
                      <a:pt x="274" y="21"/>
                    </a:lnTo>
                    <a:lnTo>
                      <a:pt x="272" y="21"/>
                    </a:lnTo>
                    <a:lnTo>
                      <a:pt x="264" y="23"/>
                    </a:lnTo>
                    <a:lnTo>
                      <a:pt x="266" y="27"/>
                    </a:lnTo>
                    <a:lnTo>
                      <a:pt x="253" y="35"/>
                    </a:lnTo>
                    <a:lnTo>
                      <a:pt x="247" y="39"/>
                    </a:lnTo>
                    <a:lnTo>
                      <a:pt x="247" y="45"/>
                    </a:lnTo>
                    <a:lnTo>
                      <a:pt x="241" y="45"/>
                    </a:lnTo>
                    <a:lnTo>
                      <a:pt x="239" y="51"/>
                    </a:lnTo>
                    <a:lnTo>
                      <a:pt x="237" y="54"/>
                    </a:lnTo>
                    <a:lnTo>
                      <a:pt x="229" y="66"/>
                    </a:lnTo>
                    <a:lnTo>
                      <a:pt x="221" y="62"/>
                    </a:lnTo>
                    <a:lnTo>
                      <a:pt x="215" y="68"/>
                    </a:lnTo>
                    <a:lnTo>
                      <a:pt x="221" y="76"/>
                    </a:lnTo>
                    <a:lnTo>
                      <a:pt x="223" y="82"/>
                    </a:lnTo>
                    <a:lnTo>
                      <a:pt x="221" y="76"/>
                    </a:lnTo>
                    <a:lnTo>
                      <a:pt x="217" y="78"/>
                    </a:lnTo>
                    <a:lnTo>
                      <a:pt x="213" y="82"/>
                    </a:lnTo>
                    <a:lnTo>
                      <a:pt x="211" y="88"/>
                    </a:lnTo>
                    <a:lnTo>
                      <a:pt x="204" y="94"/>
                    </a:lnTo>
                    <a:lnTo>
                      <a:pt x="198" y="94"/>
                    </a:lnTo>
                    <a:lnTo>
                      <a:pt x="192" y="101"/>
                    </a:lnTo>
                    <a:lnTo>
                      <a:pt x="188" y="101"/>
                    </a:lnTo>
                    <a:lnTo>
                      <a:pt x="184" y="105"/>
                    </a:lnTo>
                    <a:lnTo>
                      <a:pt x="180" y="109"/>
                    </a:lnTo>
                    <a:lnTo>
                      <a:pt x="178" y="113"/>
                    </a:lnTo>
                    <a:lnTo>
                      <a:pt x="176" y="113"/>
                    </a:lnTo>
                    <a:lnTo>
                      <a:pt x="164" y="121"/>
                    </a:lnTo>
                    <a:lnTo>
                      <a:pt x="155" y="125"/>
                    </a:lnTo>
                    <a:lnTo>
                      <a:pt x="143" y="129"/>
                    </a:lnTo>
                    <a:lnTo>
                      <a:pt x="129" y="133"/>
                    </a:lnTo>
                    <a:lnTo>
                      <a:pt x="125" y="131"/>
                    </a:lnTo>
                    <a:lnTo>
                      <a:pt x="119" y="127"/>
                    </a:lnTo>
                    <a:lnTo>
                      <a:pt x="114" y="129"/>
                    </a:lnTo>
                    <a:lnTo>
                      <a:pt x="110" y="131"/>
                    </a:lnTo>
                    <a:lnTo>
                      <a:pt x="104" y="146"/>
                    </a:lnTo>
                    <a:lnTo>
                      <a:pt x="96" y="150"/>
                    </a:lnTo>
                    <a:lnTo>
                      <a:pt x="88" y="154"/>
                    </a:lnTo>
                    <a:lnTo>
                      <a:pt x="84" y="154"/>
                    </a:lnTo>
                    <a:lnTo>
                      <a:pt x="84" y="154"/>
                    </a:lnTo>
                    <a:lnTo>
                      <a:pt x="82" y="154"/>
                    </a:lnTo>
                    <a:lnTo>
                      <a:pt x="80" y="152"/>
                    </a:lnTo>
                    <a:lnTo>
                      <a:pt x="78" y="154"/>
                    </a:lnTo>
                    <a:lnTo>
                      <a:pt x="67" y="158"/>
                    </a:lnTo>
                    <a:lnTo>
                      <a:pt x="65" y="156"/>
                    </a:lnTo>
                    <a:lnTo>
                      <a:pt x="61" y="158"/>
                    </a:lnTo>
                    <a:lnTo>
                      <a:pt x="61" y="162"/>
                    </a:lnTo>
                    <a:lnTo>
                      <a:pt x="57" y="174"/>
                    </a:lnTo>
                    <a:lnTo>
                      <a:pt x="53" y="176"/>
                    </a:lnTo>
                    <a:lnTo>
                      <a:pt x="37" y="178"/>
                    </a:lnTo>
                    <a:lnTo>
                      <a:pt x="31" y="176"/>
                    </a:lnTo>
                    <a:lnTo>
                      <a:pt x="27" y="176"/>
                    </a:lnTo>
                    <a:lnTo>
                      <a:pt x="23" y="172"/>
                    </a:lnTo>
                    <a:lnTo>
                      <a:pt x="14" y="170"/>
                    </a:lnTo>
                    <a:lnTo>
                      <a:pt x="6" y="170"/>
                    </a:lnTo>
                    <a:lnTo>
                      <a:pt x="2" y="172"/>
                    </a:lnTo>
                    <a:lnTo>
                      <a:pt x="4" y="176"/>
                    </a:lnTo>
                    <a:lnTo>
                      <a:pt x="4" y="180"/>
                    </a:lnTo>
                    <a:lnTo>
                      <a:pt x="2" y="182"/>
                    </a:lnTo>
                    <a:lnTo>
                      <a:pt x="0" y="188"/>
                    </a:lnTo>
                    <a:lnTo>
                      <a:pt x="0" y="193"/>
                    </a:lnTo>
                    <a:lnTo>
                      <a:pt x="6" y="199"/>
                    </a:lnTo>
                    <a:lnTo>
                      <a:pt x="6" y="203"/>
                    </a:lnTo>
                    <a:lnTo>
                      <a:pt x="6" y="211"/>
                    </a:lnTo>
                    <a:lnTo>
                      <a:pt x="4" y="217"/>
                    </a:lnTo>
                    <a:lnTo>
                      <a:pt x="4" y="221"/>
                    </a:lnTo>
                    <a:lnTo>
                      <a:pt x="2" y="227"/>
                    </a:lnTo>
                    <a:lnTo>
                      <a:pt x="4" y="229"/>
                    </a:lnTo>
                    <a:lnTo>
                      <a:pt x="4" y="260"/>
                    </a:lnTo>
                    <a:lnTo>
                      <a:pt x="4" y="266"/>
                    </a:lnTo>
                    <a:lnTo>
                      <a:pt x="6" y="274"/>
                    </a:lnTo>
                    <a:lnTo>
                      <a:pt x="2" y="297"/>
                    </a:lnTo>
                    <a:lnTo>
                      <a:pt x="8" y="299"/>
                    </a:lnTo>
                    <a:lnTo>
                      <a:pt x="14" y="301"/>
                    </a:lnTo>
                    <a:lnTo>
                      <a:pt x="27" y="297"/>
                    </a:lnTo>
                    <a:lnTo>
                      <a:pt x="33" y="297"/>
                    </a:lnTo>
                    <a:lnTo>
                      <a:pt x="35" y="295"/>
                    </a:lnTo>
                    <a:lnTo>
                      <a:pt x="43" y="293"/>
                    </a:lnTo>
                    <a:lnTo>
                      <a:pt x="45" y="307"/>
                    </a:lnTo>
                    <a:lnTo>
                      <a:pt x="45" y="315"/>
                    </a:lnTo>
                    <a:lnTo>
                      <a:pt x="41" y="321"/>
                    </a:lnTo>
                    <a:lnTo>
                      <a:pt x="39" y="330"/>
                    </a:lnTo>
                    <a:lnTo>
                      <a:pt x="35" y="334"/>
                    </a:lnTo>
                    <a:lnTo>
                      <a:pt x="33" y="336"/>
                    </a:lnTo>
                    <a:lnTo>
                      <a:pt x="31" y="334"/>
                    </a:lnTo>
                    <a:lnTo>
                      <a:pt x="29" y="327"/>
                    </a:lnTo>
                    <a:lnTo>
                      <a:pt x="25" y="325"/>
                    </a:lnTo>
                    <a:lnTo>
                      <a:pt x="18" y="327"/>
                    </a:lnTo>
                    <a:lnTo>
                      <a:pt x="14" y="334"/>
                    </a:lnTo>
                    <a:lnTo>
                      <a:pt x="12" y="338"/>
                    </a:lnTo>
                    <a:lnTo>
                      <a:pt x="12" y="346"/>
                    </a:lnTo>
                    <a:lnTo>
                      <a:pt x="14" y="352"/>
                    </a:lnTo>
                    <a:lnTo>
                      <a:pt x="16" y="356"/>
                    </a:lnTo>
                    <a:lnTo>
                      <a:pt x="20" y="354"/>
                    </a:lnTo>
                    <a:lnTo>
                      <a:pt x="23" y="352"/>
                    </a:lnTo>
                    <a:lnTo>
                      <a:pt x="27" y="352"/>
                    </a:lnTo>
                    <a:lnTo>
                      <a:pt x="37" y="356"/>
                    </a:lnTo>
                    <a:lnTo>
                      <a:pt x="39" y="358"/>
                    </a:lnTo>
                    <a:lnTo>
                      <a:pt x="227" y="358"/>
                    </a:lnTo>
                    <a:lnTo>
                      <a:pt x="227" y="356"/>
                    </a:lnTo>
                    <a:lnTo>
                      <a:pt x="231" y="358"/>
                    </a:lnTo>
                    <a:lnTo>
                      <a:pt x="233" y="358"/>
                    </a:lnTo>
                    <a:lnTo>
                      <a:pt x="241" y="356"/>
                    </a:lnTo>
                    <a:lnTo>
                      <a:pt x="241" y="354"/>
                    </a:lnTo>
                    <a:lnTo>
                      <a:pt x="247" y="356"/>
                    </a:lnTo>
                    <a:lnTo>
                      <a:pt x="255" y="356"/>
                    </a:lnTo>
                    <a:lnTo>
                      <a:pt x="266" y="354"/>
                    </a:lnTo>
                    <a:lnTo>
                      <a:pt x="268" y="352"/>
                    </a:lnTo>
                    <a:lnTo>
                      <a:pt x="276" y="350"/>
                    </a:lnTo>
                    <a:lnTo>
                      <a:pt x="278" y="348"/>
                    </a:lnTo>
                    <a:lnTo>
                      <a:pt x="284" y="346"/>
                    </a:lnTo>
                    <a:lnTo>
                      <a:pt x="284" y="344"/>
                    </a:lnTo>
                    <a:lnTo>
                      <a:pt x="292" y="338"/>
                    </a:lnTo>
                    <a:lnTo>
                      <a:pt x="294" y="338"/>
                    </a:lnTo>
                    <a:lnTo>
                      <a:pt x="298" y="340"/>
                    </a:lnTo>
                    <a:lnTo>
                      <a:pt x="300" y="342"/>
                    </a:lnTo>
                    <a:lnTo>
                      <a:pt x="307" y="342"/>
                    </a:lnTo>
                    <a:lnTo>
                      <a:pt x="311" y="344"/>
                    </a:lnTo>
                    <a:lnTo>
                      <a:pt x="311" y="344"/>
                    </a:lnTo>
                    <a:lnTo>
                      <a:pt x="313" y="342"/>
                    </a:lnTo>
                    <a:lnTo>
                      <a:pt x="313" y="340"/>
                    </a:lnTo>
                    <a:lnTo>
                      <a:pt x="313" y="321"/>
                    </a:lnTo>
                    <a:lnTo>
                      <a:pt x="311" y="317"/>
                    </a:lnTo>
                    <a:lnTo>
                      <a:pt x="307" y="315"/>
                    </a:lnTo>
                    <a:lnTo>
                      <a:pt x="309" y="309"/>
                    </a:lnTo>
                    <a:lnTo>
                      <a:pt x="296" y="303"/>
                    </a:lnTo>
                    <a:lnTo>
                      <a:pt x="294" y="297"/>
                    </a:lnTo>
                    <a:lnTo>
                      <a:pt x="292" y="291"/>
                    </a:lnTo>
                    <a:lnTo>
                      <a:pt x="292" y="289"/>
                    </a:lnTo>
                    <a:lnTo>
                      <a:pt x="294" y="285"/>
                    </a:lnTo>
                    <a:lnTo>
                      <a:pt x="290" y="268"/>
                    </a:lnTo>
                    <a:lnTo>
                      <a:pt x="290" y="262"/>
                    </a:lnTo>
                    <a:lnTo>
                      <a:pt x="284" y="262"/>
                    </a:lnTo>
                    <a:lnTo>
                      <a:pt x="274" y="268"/>
                    </a:lnTo>
                    <a:lnTo>
                      <a:pt x="266" y="270"/>
                    </a:lnTo>
                    <a:lnTo>
                      <a:pt x="264" y="274"/>
                    </a:lnTo>
                    <a:lnTo>
                      <a:pt x="260" y="272"/>
                    </a:lnTo>
                    <a:lnTo>
                      <a:pt x="251" y="276"/>
                    </a:lnTo>
                    <a:lnTo>
                      <a:pt x="241" y="280"/>
                    </a:lnTo>
                    <a:lnTo>
                      <a:pt x="233" y="280"/>
                    </a:lnTo>
                    <a:lnTo>
                      <a:pt x="225" y="280"/>
                    </a:lnTo>
                    <a:lnTo>
                      <a:pt x="223" y="280"/>
                    </a:lnTo>
                    <a:lnTo>
                      <a:pt x="217" y="276"/>
                    </a:lnTo>
                    <a:lnTo>
                      <a:pt x="208" y="274"/>
                    </a:lnTo>
                    <a:lnTo>
                      <a:pt x="198" y="276"/>
                    </a:lnTo>
                    <a:lnTo>
                      <a:pt x="188" y="278"/>
                    </a:lnTo>
                    <a:lnTo>
                      <a:pt x="176" y="280"/>
                    </a:lnTo>
                    <a:lnTo>
                      <a:pt x="174" y="278"/>
                    </a:lnTo>
                    <a:lnTo>
                      <a:pt x="184" y="274"/>
                    </a:lnTo>
                    <a:lnTo>
                      <a:pt x="196" y="270"/>
                    </a:lnTo>
                    <a:lnTo>
                      <a:pt x="206" y="268"/>
                    </a:lnTo>
                    <a:lnTo>
                      <a:pt x="213" y="268"/>
                    </a:lnTo>
                    <a:lnTo>
                      <a:pt x="221" y="270"/>
                    </a:lnTo>
                    <a:lnTo>
                      <a:pt x="223" y="272"/>
                    </a:lnTo>
                    <a:lnTo>
                      <a:pt x="231" y="274"/>
                    </a:lnTo>
                    <a:lnTo>
                      <a:pt x="237" y="274"/>
                    </a:lnTo>
                    <a:lnTo>
                      <a:pt x="247" y="268"/>
                    </a:lnTo>
                    <a:lnTo>
                      <a:pt x="253" y="266"/>
                    </a:lnTo>
                    <a:lnTo>
                      <a:pt x="262" y="262"/>
                    </a:lnTo>
                    <a:lnTo>
                      <a:pt x="270" y="262"/>
                    </a:lnTo>
                    <a:lnTo>
                      <a:pt x="278" y="260"/>
                    </a:lnTo>
                    <a:lnTo>
                      <a:pt x="282" y="254"/>
                    </a:lnTo>
                    <a:lnTo>
                      <a:pt x="284" y="246"/>
                    </a:lnTo>
                    <a:lnTo>
                      <a:pt x="288" y="240"/>
                    </a:lnTo>
                    <a:lnTo>
                      <a:pt x="288" y="229"/>
                    </a:lnTo>
                    <a:lnTo>
                      <a:pt x="288" y="221"/>
                    </a:lnTo>
                    <a:lnTo>
                      <a:pt x="290" y="215"/>
                    </a:lnTo>
                    <a:lnTo>
                      <a:pt x="288" y="207"/>
                    </a:lnTo>
                    <a:lnTo>
                      <a:pt x="286" y="199"/>
                    </a:lnTo>
                    <a:lnTo>
                      <a:pt x="282" y="186"/>
                    </a:lnTo>
                    <a:lnTo>
                      <a:pt x="284" y="172"/>
                    </a:lnTo>
                    <a:lnTo>
                      <a:pt x="288" y="166"/>
                    </a:lnTo>
                    <a:lnTo>
                      <a:pt x="290" y="166"/>
                    </a:lnTo>
                    <a:lnTo>
                      <a:pt x="292" y="162"/>
                    </a:lnTo>
                    <a:lnTo>
                      <a:pt x="294" y="160"/>
                    </a:lnTo>
                    <a:lnTo>
                      <a:pt x="298" y="154"/>
                    </a:lnTo>
                    <a:lnTo>
                      <a:pt x="298" y="146"/>
                    </a:lnTo>
                    <a:lnTo>
                      <a:pt x="300" y="139"/>
                    </a:lnTo>
                    <a:lnTo>
                      <a:pt x="305" y="137"/>
                    </a:lnTo>
                    <a:lnTo>
                      <a:pt x="307" y="135"/>
                    </a:lnTo>
                    <a:lnTo>
                      <a:pt x="309" y="131"/>
                    </a:lnTo>
                    <a:lnTo>
                      <a:pt x="315" y="129"/>
                    </a:lnTo>
                    <a:lnTo>
                      <a:pt x="319" y="127"/>
                    </a:lnTo>
                    <a:lnTo>
                      <a:pt x="319" y="123"/>
                    </a:lnTo>
                    <a:lnTo>
                      <a:pt x="319" y="123"/>
                    </a:lnTo>
                    <a:lnTo>
                      <a:pt x="319" y="121"/>
                    </a:lnTo>
                    <a:lnTo>
                      <a:pt x="321" y="117"/>
                    </a:lnTo>
                    <a:lnTo>
                      <a:pt x="327" y="113"/>
                    </a:lnTo>
                    <a:lnTo>
                      <a:pt x="329" y="109"/>
                    </a:lnTo>
                    <a:lnTo>
                      <a:pt x="335" y="103"/>
                    </a:lnTo>
                    <a:lnTo>
                      <a:pt x="343" y="98"/>
                    </a:lnTo>
                    <a:lnTo>
                      <a:pt x="345" y="98"/>
                    </a:lnTo>
                    <a:lnTo>
                      <a:pt x="345" y="0"/>
                    </a:lnTo>
                    <a:lnTo>
                      <a:pt x="33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3" name="Freeform 604"/>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4" name="Freeform 605"/>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5" name="Freeform 606"/>
              <p:cNvSpPr>
                <a:spLocks/>
              </p:cNvSpPr>
              <p:nvPr/>
            </p:nvSpPr>
            <p:spPr bwMode="auto">
              <a:xfrm>
                <a:off x="4692" y="1827"/>
                <a:ext cx="404" cy="427"/>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63" name="Freeform 608"/>
            <p:cNvSpPr>
              <a:spLocks/>
            </p:cNvSpPr>
            <p:nvPr/>
          </p:nvSpPr>
          <p:spPr bwMode="auto">
            <a:xfrm>
              <a:off x="7448550" y="2900363"/>
              <a:ext cx="609600" cy="619125"/>
            </a:xfrm>
            <a:custGeom>
              <a:avLst/>
              <a:gdLst>
                <a:gd name="T0" fmla="*/ 92 w 384"/>
                <a:gd name="T1" fmla="*/ 4 h 390"/>
                <a:gd name="T2" fmla="*/ 86 w 384"/>
                <a:gd name="T3" fmla="*/ 26 h 390"/>
                <a:gd name="T4" fmla="*/ 57 w 384"/>
                <a:gd name="T5" fmla="*/ 32 h 390"/>
                <a:gd name="T6" fmla="*/ 57 w 384"/>
                <a:gd name="T7" fmla="*/ 41 h 390"/>
                <a:gd name="T8" fmla="*/ 45 w 384"/>
                <a:gd name="T9" fmla="*/ 55 h 390"/>
                <a:gd name="T10" fmla="*/ 34 w 384"/>
                <a:gd name="T11" fmla="*/ 71 h 390"/>
                <a:gd name="T12" fmla="*/ 24 w 384"/>
                <a:gd name="T13" fmla="*/ 94 h 390"/>
                <a:gd name="T14" fmla="*/ 10 w 384"/>
                <a:gd name="T15" fmla="*/ 98 h 390"/>
                <a:gd name="T16" fmla="*/ 8 w 384"/>
                <a:gd name="T17" fmla="*/ 108 h 390"/>
                <a:gd name="T18" fmla="*/ 12 w 384"/>
                <a:gd name="T19" fmla="*/ 163 h 390"/>
                <a:gd name="T20" fmla="*/ 45 w 384"/>
                <a:gd name="T21" fmla="*/ 180 h 390"/>
                <a:gd name="T22" fmla="*/ 67 w 384"/>
                <a:gd name="T23" fmla="*/ 190 h 390"/>
                <a:gd name="T24" fmla="*/ 92 w 384"/>
                <a:gd name="T25" fmla="*/ 198 h 390"/>
                <a:gd name="T26" fmla="*/ 108 w 384"/>
                <a:gd name="T27" fmla="*/ 219 h 390"/>
                <a:gd name="T28" fmla="*/ 108 w 384"/>
                <a:gd name="T29" fmla="*/ 245 h 390"/>
                <a:gd name="T30" fmla="*/ 122 w 384"/>
                <a:gd name="T31" fmla="*/ 266 h 390"/>
                <a:gd name="T32" fmla="*/ 116 w 384"/>
                <a:gd name="T33" fmla="*/ 288 h 390"/>
                <a:gd name="T34" fmla="*/ 126 w 384"/>
                <a:gd name="T35" fmla="*/ 311 h 390"/>
                <a:gd name="T36" fmla="*/ 108 w 384"/>
                <a:gd name="T37" fmla="*/ 317 h 390"/>
                <a:gd name="T38" fmla="*/ 83 w 384"/>
                <a:gd name="T39" fmla="*/ 311 h 390"/>
                <a:gd name="T40" fmla="*/ 61 w 384"/>
                <a:gd name="T41" fmla="*/ 315 h 390"/>
                <a:gd name="T42" fmla="*/ 61 w 384"/>
                <a:gd name="T43" fmla="*/ 333 h 390"/>
                <a:gd name="T44" fmla="*/ 88 w 384"/>
                <a:gd name="T45" fmla="*/ 376 h 390"/>
                <a:gd name="T46" fmla="*/ 112 w 384"/>
                <a:gd name="T47" fmla="*/ 390 h 390"/>
                <a:gd name="T48" fmla="*/ 255 w 384"/>
                <a:gd name="T49" fmla="*/ 384 h 390"/>
                <a:gd name="T50" fmla="*/ 233 w 384"/>
                <a:gd name="T51" fmla="*/ 364 h 390"/>
                <a:gd name="T52" fmla="*/ 243 w 384"/>
                <a:gd name="T53" fmla="*/ 339 h 390"/>
                <a:gd name="T54" fmla="*/ 265 w 384"/>
                <a:gd name="T55" fmla="*/ 329 h 390"/>
                <a:gd name="T56" fmla="*/ 267 w 384"/>
                <a:gd name="T57" fmla="*/ 276 h 390"/>
                <a:gd name="T58" fmla="*/ 288 w 384"/>
                <a:gd name="T59" fmla="*/ 286 h 390"/>
                <a:gd name="T60" fmla="*/ 304 w 384"/>
                <a:gd name="T61" fmla="*/ 284 h 390"/>
                <a:gd name="T62" fmla="*/ 314 w 384"/>
                <a:gd name="T63" fmla="*/ 288 h 390"/>
                <a:gd name="T64" fmla="*/ 329 w 384"/>
                <a:gd name="T65" fmla="*/ 261 h 390"/>
                <a:gd name="T66" fmla="*/ 331 w 384"/>
                <a:gd name="T67" fmla="*/ 237 h 390"/>
                <a:gd name="T68" fmla="*/ 341 w 384"/>
                <a:gd name="T69" fmla="*/ 231 h 390"/>
                <a:gd name="T70" fmla="*/ 355 w 384"/>
                <a:gd name="T71" fmla="*/ 225 h 390"/>
                <a:gd name="T72" fmla="*/ 378 w 384"/>
                <a:gd name="T73" fmla="*/ 196 h 390"/>
                <a:gd name="T74" fmla="*/ 357 w 384"/>
                <a:gd name="T75" fmla="*/ 192 h 390"/>
                <a:gd name="T76" fmla="*/ 343 w 384"/>
                <a:gd name="T77" fmla="*/ 192 h 390"/>
                <a:gd name="T78" fmla="*/ 353 w 384"/>
                <a:gd name="T79" fmla="*/ 165 h 390"/>
                <a:gd name="T80" fmla="*/ 355 w 384"/>
                <a:gd name="T81" fmla="*/ 151 h 390"/>
                <a:gd name="T82" fmla="*/ 347 w 384"/>
                <a:gd name="T83" fmla="*/ 143 h 390"/>
                <a:gd name="T84" fmla="*/ 347 w 384"/>
                <a:gd name="T85" fmla="*/ 118 h 390"/>
                <a:gd name="T86" fmla="*/ 337 w 384"/>
                <a:gd name="T87" fmla="*/ 112 h 390"/>
                <a:gd name="T88" fmla="*/ 351 w 384"/>
                <a:gd name="T89" fmla="*/ 106 h 390"/>
                <a:gd name="T90" fmla="*/ 337 w 384"/>
                <a:gd name="T91" fmla="*/ 84 h 390"/>
                <a:gd name="T92" fmla="*/ 318 w 384"/>
                <a:gd name="T93" fmla="*/ 77 h 390"/>
                <a:gd name="T94" fmla="*/ 290 w 384"/>
                <a:gd name="T95" fmla="*/ 63 h 390"/>
                <a:gd name="T96" fmla="*/ 261 w 384"/>
                <a:gd name="T97" fmla="*/ 63 h 390"/>
                <a:gd name="T98" fmla="*/ 233 w 384"/>
                <a:gd name="T99" fmla="*/ 63 h 390"/>
                <a:gd name="T100" fmla="*/ 184 w 384"/>
                <a:gd name="T101" fmla="*/ 65 h 390"/>
                <a:gd name="T102" fmla="*/ 167 w 384"/>
                <a:gd name="T103" fmla="*/ 57 h 390"/>
                <a:gd name="T104" fmla="*/ 161 w 384"/>
                <a:gd name="T105" fmla="*/ 47 h 390"/>
                <a:gd name="T106" fmla="*/ 155 w 384"/>
                <a:gd name="T107" fmla="*/ 24 h 390"/>
                <a:gd name="T108" fmla="*/ 157 w 384"/>
                <a:gd name="T109" fmla="*/ 10 h 390"/>
                <a:gd name="T110" fmla="*/ 145 w 384"/>
                <a:gd name="T111"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4" h="390">
                  <a:moveTo>
                    <a:pt x="128" y="4"/>
                  </a:moveTo>
                  <a:lnTo>
                    <a:pt x="118" y="16"/>
                  </a:lnTo>
                  <a:lnTo>
                    <a:pt x="114" y="18"/>
                  </a:lnTo>
                  <a:lnTo>
                    <a:pt x="92" y="4"/>
                  </a:lnTo>
                  <a:lnTo>
                    <a:pt x="90" y="8"/>
                  </a:lnTo>
                  <a:lnTo>
                    <a:pt x="94" y="16"/>
                  </a:lnTo>
                  <a:lnTo>
                    <a:pt x="92" y="24"/>
                  </a:lnTo>
                  <a:lnTo>
                    <a:pt x="86" y="26"/>
                  </a:lnTo>
                  <a:lnTo>
                    <a:pt x="73" y="28"/>
                  </a:lnTo>
                  <a:lnTo>
                    <a:pt x="63" y="28"/>
                  </a:lnTo>
                  <a:lnTo>
                    <a:pt x="61" y="28"/>
                  </a:lnTo>
                  <a:lnTo>
                    <a:pt x="57" y="32"/>
                  </a:lnTo>
                  <a:lnTo>
                    <a:pt x="57" y="35"/>
                  </a:lnTo>
                  <a:lnTo>
                    <a:pt x="53" y="41"/>
                  </a:lnTo>
                  <a:lnTo>
                    <a:pt x="53" y="43"/>
                  </a:lnTo>
                  <a:lnTo>
                    <a:pt x="57" y="41"/>
                  </a:lnTo>
                  <a:lnTo>
                    <a:pt x="59" y="45"/>
                  </a:lnTo>
                  <a:lnTo>
                    <a:pt x="57" y="49"/>
                  </a:lnTo>
                  <a:lnTo>
                    <a:pt x="53" y="51"/>
                  </a:lnTo>
                  <a:lnTo>
                    <a:pt x="45" y="55"/>
                  </a:lnTo>
                  <a:lnTo>
                    <a:pt x="47" y="63"/>
                  </a:lnTo>
                  <a:lnTo>
                    <a:pt x="45" y="65"/>
                  </a:lnTo>
                  <a:lnTo>
                    <a:pt x="34" y="67"/>
                  </a:lnTo>
                  <a:lnTo>
                    <a:pt x="34" y="71"/>
                  </a:lnTo>
                  <a:lnTo>
                    <a:pt x="24" y="80"/>
                  </a:lnTo>
                  <a:lnTo>
                    <a:pt x="24" y="84"/>
                  </a:lnTo>
                  <a:lnTo>
                    <a:pt x="24" y="92"/>
                  </a:lnTo>
                  <a:lnTo>
                    <a:pt x="24" y="94"/>
                  </a:lnTo>
                  <a:lnTo>
                    <a:pt x="22" y="96"/>
                  </a:lnTo>
                  <a:lnTo>
                    <a:pt x="14" y="94"/>
                  </a:lnTo>
                  <a:lnTo>
                    <a:pt x="8" y="96"/>
                  </a:lnTo>
                  <a:lnTo>
                    <a:pt x="10" y="98"/>
                  </a:lnTo>
                  <a:lnTo>
                    <a:pt x="16" y="102"/>
                  </a:lnTo>
                  <a:lnTo>
                    <a:pt x="18" y="108"/>
                  </a:lnTo>
                  <a:lnTo>
                    <a:pt x="16" y="110"/>
                  </a:lnTo>
                  <a:lnTo>
                    <a:pt x="8" y="108"/>
                  </a:lnTo>
                  <a:lnTo>
                    <a:pt x="2" y="124"/>
                  </a:lnTo>
                  <a:lnTo>
                    <a:pt x="0" y="145"/>
                  </a:lnTo>
                  <a:lnTo>
                    <a:pt x="4" y="159"/>
                  </a:lnTo>
                  <a:lnTo>
                    <a:pt x="12" y="163"/>
                  </a:lnTo>
                  <a:lnTo>
                    <a:pt x="30" y="176"/>
                  </a:lnTo>
                  <a:lnTo>
                    <a:pt x="36" y="182"/>
                  </a:lnTo>
                  <a:lnTo>
                    <a:pt x="36" y="184"/>
                  </a:lnTo>
                  <a:lnTo>
                    <a:pt x="45" y="180"/>
                  </a:lnTo>
                  <a:lnTo>
                    <a:pt x="61" y="180"/>
                  </a:lnTo>
                  <a:lnTo>
                    <a:pt x="69" y="182"/>
                  </a:lnTo>
                  <a:lnTo>
                    <a:pt x="69" y="188"/>
                  </a:lnTo>
                  <a:lnTo>
                    <a:pt x="67" y="190"/>
                  </a:lnTo>
                  <a:lnTo>
                    <a:pt x="69" y="192"/>
                  </a:lnTo>
                  <a:lnTo>
                    <a:pt x="75" y="194"/>
                  </a:lnTo>
                  <a:lnTo>
                    <a:pt x="83" y="196"/>
                  </a:lnTo>
                  <a:lnTo>
                    <a:pt x="92" y="198"/>
                  </a:lnTo>
                  <a:lnTo>
                    <a:pt x="92" y="200"/>
                  </a:lnTo>
                  <a:lnTo>
                    <a:pt x="92" y="208"/>
                  </a:lnTo>
                  <a:lnTo>
                    <a:pt x="94" y="217"/>
                  </a:lnTo>
                  <a:lnTo>
                    <a:pt x="108" y="219"/>
                  </a:lnTo>
                  <a:lnTo>
                    <a:pt x="108" y="219"/>
                  </a:lnTo>
                  <a:lnTo>
                    <a:pt x="106" y="229"/>
                  </a:lnTo>
                  <a:lnTo>
                    <a:pt x="106" y="239"/>
                  </a:lnTo>
                  <a:lnTo>
                    <a:pt x="108" y="245"/>
                  </a:lnTo>
                  <a:lnTo>
                    <a:pt x="110" y="247"/>
                  </a:lnTo>
                  <a:lnTo>
                    <a:pt x="120" y="257"/>
                  </a:lnTo>
                  <a:lnTo>
                    <a:pt x="124" y="264"/>
                  </a:lnTo>
                  <a:lnTo>
                    <a:pt x="122" y="266"/>
                  </a:lnTo>
                  <a:lnTo>
                    <a:pt x="114" y="270"/>
                  </a:lnTo>
                  <a:lnTo>
                    <a:pt x="112" y="272"/>
                  </a:lnTo>
                  <a:lnTo>
                    <a:pt x="118" y="278"/>
                  </a:lnTo>
                  <a:lnTo>
                    <a:pt x="116" y="288"/>
                  </a:lnTo>
                  <a:lnTo>
                    <a:pt x="120" y="300"/>
                  </a:lnTo>
                  <a:lnTo>
                    <a:pt x="122" y="304"/>
                  </a:lnTo>
                  <a:lnTo>
                    <a:pt x="126" y="309"/>
                  </a:lnTo>
                  <a:lnTo>
                    <a:pt x="126" y="311"/>
                  </a:lnTo>
                  <a:lnTo>
                    <a:pt x="124" y="313"/>
                  </a:lnTo>
                  <a:lnTo>
                    <a:pt x="116" y="311"/>
                  </a:lnTo>
                  <a:lnTo>
                    <a:pt x="112" y="315"/>
                  </a:lnTo>
                  <a:lnTo>
                    <a:pt x="108" y="317"/>
                  </a:lnTo>
                  <a:lnTo>
                    <a:pt x="108" y="319"/>
                  </a:lnTo>
                  <a:lnTo>
                    <a:pt x="94" y="317"/>
                  </a:lnTo>
                  <a:lnTo>
                    <a:pt x="88" y="311"/>
                  </a:lnTo>
                  <a:lnTo>
                    <a:pt x="83" y="311"/>
                  </a:lnTo>
                  <a:lnTo>
                    <a:pt x="63" y="304"/>
                  </a:lnTo>
                  <a:lnTo>
                    <a:pt x="63" y="304"/>
                  </a:lnTo>
                  <a:lnTo>
                    <a:pt x="61" y="306"/>
                  </a:lnTo>
                  <a:lnTo>
                    <a:pt x="61" y="315"/>
                  </a:lnTo>
                  <a:lnTo>
                    <a:pt x="61" y="323"/>
                  </a:lnTo>
                  <a:lnTo>
                    <a:pt x="59" y="325"/>
                  </a:lnTo>
                  <a:lnTo>
                    <a:pt x="57" y="329"/>
                  </a:lnTo>
                  <a:lnTo>
                    <a:pt x="61" y="333"/>
                  </a:lnTo>
                  <a:lnTo>
                    <a:pt x="83" y="358"/>
                  </a:lnTo>
                  <a:lnTo>
                    <a:pt x="88" y="368"/>
                  </a:lnTo>
                  <a:lnTo>
                    <a:pt x="88" y="374"/>
                  </a:lnTo>
                  <a:lnTo>
                    <a:pt x="88" y="376"/>
                  </a:lnTo>
                  <a:lnTo>
                    <a:pt x="86" y="386"/>
                  </a:lnTo>
                  <a:lnTo>
                    <a:pt x="86" y="390"/>
                  </a:lnTo>
                  <a:lnTo>
                    <a:pt x="86" y="390"/>
                  </a:lnTo>
                  <a:lnTo>
                    <a:pt x="112" y="390"/>
                  </a:lnTo>
                  <a:lnTo>
                    <a:pt x="118" y="390"/>
                  </a:lnTo>
                  <a:lnTo>
                    <a:pt x="124" y="390"/>
                  </a:lnTo>
                  <a:lnTo>
                    <a:pt x="253" y="390"/>
                  </a:lnTo>
                  <a:lnTo>
                    <a:pt x="255" y="384"/>
                  </a:lnTo>
                  <a:lnTo>
                    <a:pt x="255" y="380"/>
                  </a:lnTo>
                  <a:lnTo>
                    <a:pt x="251" y="376"/>
                  </a:lnTo>
                  <a:lnTo>
                    <a:pt x="237" y="370"/>
                  </a:lnTo>
                  <a:lnTo>
                    <a:pt x="233" y="364"/>
                  </a:lnTo>
                  <a:lnTo>
                    <a:pt x="231" y="358"/>
                  </a:lnTo>
                  <a:lnTo>
                    <a:pt x="227" y="351"/>
                  </a:lnTo>
                  <a:lnTo>
                    <a:pt x="239" y="339"/>
                  </a:lnTo>
                  <a:lnTo>
                    <a:pt x="243" y="339"/>
                  </a:lnTo>
                  <a:lnTo>
                    <a:pt x="257" y="343"/>
                  </a:lnTo>
                  <a:lnTo>
                    <a:pt x="265" y="343"/>
                  </a:lnTo>
                  <a:lnTo>
                    <a:pt x="267" y="339"/>
                  </a:lnTo>
                  <a:lnTo>
                    <a:pt x="265" y="329"/>
                  </a:lnTo>
                  <a:lnTo>
                    <a:pt x="261" y="313"/>
                  </a:lnTo>
                  <a:lnTo>
                    <a:pt x="259" y="302"/>
                  </a:lnTo>
                  <a:lnTo>
                    <a:pt x="261" y="286"/>
                  </a:lnTo>
                  <a:lnTo>
                    <a:pt x="267" y="276"/>
                  </a:lnTo>
                  <a:lnTo>
                    <a:pt x="271" y="276"/>
                  </a:lnTo>
                  <a:lnTo>
                    <a:pt x="278" y="282"/>
                  </a:lnTo>
                  <a:lnTo>
                    <a:pt x="282" y="284"/>
                  </a:lnTo>
                  <a:lnTo>
                    <a:pt x="288" y="286"/>
                  </a:lnTo>
                  <a:lnTo>
                    <a:pt x="290" y="288"/>
                  </a:lnTo>
                  <a:lnTo>
                    <a:pt x="294" y="290"/>
                  </a:lnTo>
                  <a:lnTo>
                    <a:pt x="298" y="288"/>
                  </a:lnTo>
                  <a:lnTo>
                    <a:pt x="304" y="284"/>
                  </a:lnTo>
                  <a:lnTo>
                    <a:pt x="306" y="286"/>
                  </a:lnTo>
                  <a:lnTo>
                    <a:pt x="308" y="288"/>
                  </a:lnTo>
                  <a:lnTo>
                    <a:pt x="310" y="290"/>
                  </a:lnTo>
                  <a:lnTo>
                    <a:pt x="314" y="288"/>
                  </a:lnTo>
                  <a:lnTo>
                    <a:pt x="318" y="282"/>
                  </a:lnTo>
                  <a:lnTo>
                    <a:pt x="321" y="272"/>
                  </a:lnTo>
                  <a:lnTo>
                    <a:pt x="327" y="264"/>
                  </a:lnTo>
                  <a:lnTo>
                    <a:pt x="329" y="261"/>
                  </a:lnTo>
                  <a:lnTo>
                    <a:pt x="333" y="259"/>
                  </a:lnTo>
                  <a:lnTo>
                    <a:pt x="331" y="253"/>
                  </a:lnTo>
                  <a:lnTo>
                    <a:pt x="333" y="243"/>
                  </a:lnTo>
                  <a:lnTo>
                    <a:pt x="331" y="237"/>
                  </a:lnTo>
                  <a:lnTo>
                    <a:pt x="333" y="235"/>
                  </a:lnTo>
                  <a:lnTo>
                    <a:pt x="333" y="235"/>
                  </a:lnTo>
                  <a:lnTo>
                    <a:pt x="337" y="231"/>
                  </a:lnTo>
                  <a:lnTo>
                    <a:pt x="341" y="231"/>
                  </a:lnTo>
                  <a:lnTo>
                    <a:pt x="343" y="233"/>
                  </a:lnTo>
                  <a:lnTo>
                    <a:pt x="345" y="233"/>
                  </a:lnTo>
                  <a:lnTo>
                    <a:pt x="349" y="229"/>
                  </a:lnTo>
                  <a:lnTo>
                    <a:pt x="355" y="225"/>
                  </a:lnTo>
                  <a:lnTo>
                    <a:pt x="365" y="227"/>
                  </a:lnTo>
                  <a:lnTo>
                    <a:pt x="384" y="223"/>
                  </a:lnTo>
                  <a:lnTo>
                    <a:pt x="384" y="196"/>
                  </a:lnTo>
                  <a:lnTo>
                    <a:pt x="378" y="196"/>
                  </a:lnTo>
                  <a:lnTo>
                    <a:pt x="368" y="198"/>
                  </a:lnTo>
                  <a:lnTo>
                    <a:pt x="365" y="198"/>
                  </a:lnTo>
                  <a:lnTo>
                    <a:pt x="361" y="198"/>
                  </a:lnTo>
                  <a:lnTo>
                    <a:pt x="357" y="192"/>
                  </a:lnTo>
                  <a:lnTo>
                    <a:pt x="355" y="192"/>
                  </a:lnTo>
                  <a:lnTo>
                    <a:pt x="349" y="192"/>
                  </a:lnTo>
                  <a:lnTo>
                    <a:pt x="347" y="194"/>
                  </a:lnTo>
                  <a:lnTo>
                    <a:pt x="343" y="192"/>
                  </a:lnTo>
                  <a:lnTo>
                    <a:pt x="343" y="188"/>
                  </a:lnTo>
                  <a:lnTo>
                    <a:pt x="343" y="178"/>
                  </a:lnTo>
                  <a:lnTo>
                    <a:pt x="351" y="169"/>
                  </a:lnTo>
                  <a:lnTo>
                    <a:pt x="353" y="165"/>
                  </a:lnTo>
                  <a:lnTo>
                    <a:pt x="351" y="161"/>
                  </a:lnTo>
                  <a:lnTo>
                    <a:pt x="353" y="159"/>
                  </a:lnTo>
                  <a:lnTo>
                    <a:pt x="353" y="153"/>
                  </a:lnTo>
                  <a:lnTo>
                    <a:pt x="355" y="151"/>
                  </a:lnTo>
                  <a:lnTo>
                    <a:pt x="353" y="147"/>
                  </a:lnTo>
                  <a:lnTo>
                    <a:pt x="349" y="147"/>
                  </a:lnTo>
                  <a:lnTo>
                    <a:pt x="347" y="147"/>
                  </a:lnTo>
                  <a:lnTo>
                    <a:pt x="347" y="143"/>
                  </a:lnTo>
                  <a:lnTo>
                    <a:pt x="347" y="141"/>
                  </a:lnTo>
                  <a:lnTo>
                    <a:pt x="355" y="135"/>
                  </a:lnTo>
                  <a:lnTo>
                    <a:pt x="355" y="131"/>
                  </a:lnTo>
                  <a:lnTo>
                    <a:pt x="347" y="118"/>
                  </a:lnTo>
                  <a:lnTo>
                    <a:pt x="345" y="116"/>
                  </a:lnTo>
                  <a:lnTo>
                    <a:pt x="337" y="116"/>
                  </a:lnTo>
                  <a:lnTo>
                    <a:pt x="335" y="114"/>
                  </a:lnTo>
                  <a:lnTo>
                    <a:pt x="337" y="112"/>
                  </a:lnTo>
                  <a:lnTo>
                    <a:pt x="341" y="110"/>
                  </a:lnTo>
                  <a:lnTo>
                    <a:pt x="345" y="108"/>
                  </a:lnTo>
                  <a:lnTo>
                    <a:pt x="349" y="108"/>
                  </a:lnTo>
                  <a:lnTo>
                    <a:pt x="351" y="106"/>
                  </a:lnTo>
                  <a:lnTo>
                    <a:pt x="347" y="86"/>
                  </a:lnTo>
                  <a:lnTo>
                    <a:pt x="343" y="88"/>
                  </a:lnTo>
                  <a:lnTo>
                    <a:pt x="339" y="86"/>
                  </a:lnTo>
                  <a:lnTo>
                    <a:pt x="337" y="84"/>
                  </a:lnTo>
                  <a:lnTo>
                    <a:pt x="333" y="82"/>
                  </a:lnTo>
                  <a:lnTo>
                    <a:pt x="331" y="77"/>
                  </a:lnTo>
                  <a:lnTo>
                    <a:pt x="323" y="77"/>
                  </a:lnTo>
                  <a:lnTo>
                    <a:pt x="318" y="77"/>
                  </a:lnTo>
                  <a:lnTo>
                    <a:pt x="310" y="75"/>
                  </a:lnTo>
                  <a:lnTo>
                    <a:pt x="304" y="75"/>
                  </a:lnTo>
                  <a:lnTo>
                    <a:pt x="290" y="71"/>
                  </a:lnTo>
                  <a:lnTo>
                    <a:pt x="290" y="63"/>
                  </a:lnTo>
                  <a:lnTo>
                    <a:pt x="288" y="59"/>
                  </a:lnTo>
                  <a:lnTo>
                    <a:pt x="282" y="57"/>
                  </a:lnTo>
                  <a:lnTo>
                    <a:pt x="276" y="61"/>
                  </a:lnTo>
                  <a:lnTo>
                    <a:pt x="261" y="63"/>
                  </a:lnTo>
                  <a:lnTo>
                    <a:pt x="251" y="67"/>
                  </a:lnTo>
                  <a:lnTo>
                    <a:pt x="245" y="71"/>
                  </a:lnTo>
                  <a:lnTo>
                    <a:pt x="243" y="69"/>
                  </a:lnTo>
                  <a:lnTo>
                    <a:pt x="233" y="63"/>
                  </a:lnTo>
                  <a:lnTo>
                    <a:pt x="220" y="55"/>
                  </a:lnTo>
                  <a:lnTo>
                    <a:pt x="202" y="57"/>
                  </a:lnTo>
                  <a:lnTo>
                    <a:pt x="186" y="61"/>
                  </a:lnTo>
                  <a:lnTo>
                    <a:pt x="184" y="65"/>
                  </a:lnTo>
                  <a:lnTo>
                    <a:pt x="182" y="65"/>
                  </a:lnTo>
                  <a:lnTo>
                    <a:pt x="173" y="61"/>
                  </a:lnTo>
                  <a:lnTo>
                    <a:pt x="171" y="57"/>
                  </a:lnTo>
                  <a:lnTo>
                    <a:pt x="167" y="57"/>
                  </a:lnTo>
                  <a:lnTo>
                    <a:pt x="165" y="53"/>
                  </a:lnTo>
                  <a:lnTo>
                    <a:pt x="163" y="51"/>
                  </a:lnTo>
                  <a:lnTo>
                    <a:pt x="163" y="47"/>
                  </a:lnTo>
                  <a:lnTo>
                    <a:pt x="161" y="47"/>
                  </a:lnTo>
                  <a:lnTo>
                    <a:pt x="157" y="45"/>
                  </a:lnTo>
                  <a:lnTo>
                    <a:pt x="153" y="35"/>
                  </a:lnTo>
                  <a:lnTo>
                    <a:pt x="153" y="26"/>
                  </a:lnTo>
                  <a:lnTo>
                    <a:pt x="155" y="24"/>
                  </a:lnTo>
                  <a:lnTo>
                    <a:pt x="161" y="26"/>
                  </a:lnTo>
                  <a:lnTo>
                    <a:pt x="165" y="24"/>
                  </a:lnTo>
                  <a:lnTo>
                    <a:pt x="171" y="16"/>
                  </a:lnTo>
                  <a:lnTo>
                    <a:pt x="157" y="10"/>
                  </a:lnTo>
                  <a:lnTo>
                    <a:pt x="153" y="6"/>
                  </a:lnTo>
                  <a:lnTo>
                    <a:pt x="149" y="8"/>
                  </a:lnTo>
                  <a:lnTo>
                    <a:pt x="145" y="4"/>
                  </a:lnTo>
                  <a:lnTo>
                    <a:pt x="145" y="2"/>
                  </a:lnTo>
                  <a:lnTo>
                    <a:pt x="137" y="0"/>
                  </a:lnTo>
                  <a:lnTo>
                    <a:pt x="12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0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10"/>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11"/>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12"/>
            <p:cNvSpPr>
              <a:spLocks/>
            </p:cNvSpPr>
            <p:nvPr/>
          </p:nvSpPr>
          <p:spPr bwMode="auto">
            <a:xfrm>
              <a:off x="6624638" y="2319338"/>
              <a:ext cx="227013" cy="171450"/>
            </a:xfrm>
            <a:custGeom>
              <a:avLst/>
              <a:gdLst>
                <a:gd name="T0" fmla="*/ 110 w 143"/>
                <a:gd name="T1" fmla="*/ 4 h 108"/>
                <a:gd name="T2" fmla="*/ 106 w 143"/>
                <a:gd name="T3" fmla="*/ 6 h 108"/>
                <a:gd name="T4" fmla="*/ 100 w 143"/>
                <a:gd name="T5" fmla="*/ 4 h 108"/>
                <a:gd name="T6" fmla="*/ 94 w 143"/>
                <a:gd name="T7" fmla="*/ 8 h 108"/>
                <a:gd name="T8" fmla="*/ 88 w 143"/>
                <a:gd name="T9" fmla="*/ 12 h 108"/>
                <a:gd name="T10" fmla="*/ 81 w 143"/>
                <a:gd name="T11" fmla="*/ 18 h 108"/>
                <a:gd name="T12" fmla="*/ 71 w 143"/>
                <a:gd name="T13" fmla="*/ 24 h 108"/>
                <a:gd name="T14" fmla="*/ 59 w 143"/>
                <a:gd name="T15" fmla="*/ 24 h 108"/>
                <a:gd name="T16" fmla="*/ 53 w 143"/>
                <a:gd name="T17" fmla="*/ 18 h 108"/>
                <a:gd name="T18" fmla="*/ 51 w 143"/>
                <a:gd name="T19" fmla="*/ 12 h 108"/>
                <a:gd name="T20" fmla="*/ 53 w 143"/>
                <a:gd name="T21" fmla="*/ 10 h 108"/>
                <a:gd name="T22" fmla="*/ 51 w 143"/>
                <a:gd name="T23" fmla="*/ 6 h 108"/>
                <a:gd name="T24" fmla="*/ 36 w 143"/>
                <a:gd name="T25" fmla="*/ 8 h 108"/>
                <a:gd name="T26" fmla="*/ 28 w 143"/>
                <a:gd name="T27" fmla="*/ 14 h 108"/>
                <a:gd name="T28" fmla="*/ 20 w 143"/>
                <a:gd name="T29" fmla="*/ 16 h 108"/>
                <a:gd name="T30" fmla="*/ 6 w 143"/>
                <a:gd name="T31" fmla="*/ 18 h 108"/>
                <a:gd name="T32" fmla="*/ 6 w 143"/>
                <a:gd name="T33" fmla="*/ 16 h 108"/>
                <a:gd name="T34" fmla="*/ 4 w 143"/>
                <a:gd name="T35" fmla="*/ 22 h 108"/>
                <a:gd name="T36" fmla="*/ 4 w 143"/>
                <a:gd name="T37" fmla="*/ 28 h 108"/>
                <a:gd name="T38" fmla="*/ 0 w 143"/>
                <a:gd name="T39" fmla="*/ 26 h 108"/>
                <a:gd name="T40" fmla="*/ 20 w 143"/>
                <a:gd name="T41" fmla="*/ 39 h 108"/>
                <a:gd name="T42" fmla="*/ 39 w 143"/>
                <a:gd name="T43" fmla="*/ 55 h 108"/>
                <a:gd name="T44" fmla="*/ 59 w 143"/>
                <a:gd name="T45" fmla="*/ 82 h 108"/>
                <a:gd name="T46" fmla="*/ 69 w 143"/>
                <a:gd name="T47" fmla="*/ 108 h 108"/>
                <a:gd name="T48" fmla="*/ 86 w 143"/>
                <a:gd name="T49" fmla="*/ 106 h 108"/>
                <a:gd name="T50" fmla="*/ 96 w 143"/>
                <a:gd name="T51" fmla="*/ 104 h 108"/>
                <a:gd name="T52" fmla="*/ 110 w 143"/>
                <a:gd name="T53" fmla="*/ 100 h 108"/>
                <a:gd name="T54" fmla="*/ 122 w 143"/>
                <a:gd name="T55" fmla="*/ 88 h 108"/>
                <a:gd name="T56" fmla="*/ 122 w 143"/>
                <a:gd name="T57" fmla="*/ 67 h 108"/>
                <a:gd name="T58" fmla="*/ 130 w 143"/>
                <a:gd name="T59" fmla="*/ 65 h 108"/>
                <a:gd name="T60" fmla="*/ 143 w 143"/>
                <a:gd name="T61" fmla="*/ 75 h 108"/>
                <a:gd name="T62" fmla="*/ 141 w 143"/>
                <a:gd name="T63" fmla="*/ 33 h 108"/>
                <a:gd name="T64" fmla="*/ 130 w 143"/>
                <a:gd name="T65" fmla="*/ 33 h 108"/>
                <a:gd name="T66" fmla="*/ 118 w 143"/>
                <a:gd name="T67" fmla="*/ 35 h 108"/>
                <a:gd name="T68" fmla="*/ 118 w 143"/>
                <a:gd name="T69" fmla="*/ 45 h 108"/>
                <a:gd name="T70" fmla="*/ 124 w 143"/>
                <a:gd name="T71" fmla="*/ 51 h 108"/>
                <a:gd name="T72" fmla="*/ 114 w 143"/>
                <a:gd name="T73" fmla="*/ 57 h 108"/>
                <a:gd name="T74" fmla="*/ 106 w 143"/>
                <a:gd name="T75" fmla="*/ 43 h 108"/>
                <a:gd name="T76" fmla="*/ 110 w 143"/>
                <a:gd name="T77" fmla="*/ 33 h 108"/>
                <a:gd name="T78" fmla="*/ 110 w 143"/>
                <a:gd name="T79" fmla="*/ 22 h 108"/>
                <a:gd name="T80" fmla="*/ 118 w 143"/>
                <a:gd name="T81" fmla="*/ 14 h 108"/>
                <a:gd name="T82" fmla="*/ 118 w 143"/>
                <a:gd name="T83" fmla="*/ 6 h 108"/>
                <a:gd name="T84" fmla="*/ 118 w 143"/>
                <a:gd name="T85" fmla="*/ 0 h 108"/>
                <a:gd name="T86" fmla="*/ 114 w 143"/>
                <a:gd name="T8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08">
                  <a:moveTo>
                    <a:pt x="114" y="0"/>
                  </a:moveTo>
                  <a:lnTo>
                    <a:pt x="110" y="4"/>
                  </a:lnTo>
                  <a:lnTo>
                    <a:pt x="110" y="6"/>
                  </a:lnTo>
                  <a:lnTo>
                    <a:pt x="106" y="6"/>
                  </a:lnTo>
                  <a:lnTo>
                    <a:pt x="104" y="4"/>
                  </a:lnTo>
                  <a:lnTo>
                    <a:pt x="100" y="4"/>
                  </a:lnTo>
                  <a:lnTo>
                    <a:pt x="96" y="8"/>
                  </a:lnTo>
                  <a:lnTo>
                    <a:pt x="94" y="8"/>
                  </a:lnTo>
                  <a:lnTo>
                    <a:pt x="90" y="10"/>
                  </a:lnTo>
                  <a:lnTo>
                    <a:pt x="88" y="12"/>
                  </a:lnTo>
                  <a:lnTo>
                    <a:pt x="83" y="12"/>
                  </a:lnTo>
                  <a:lnTo>
                    <a:pt x="81" y="18"/>
                  </a:lnTo>
                  <a:lnTo>
                    <a:pt x="79" y="20"/>
                  </a:lnTo>
                  <a:lnTo>
                    <a:pt x="71" y="24"/>
                  </a:lnTo>
                  <a:lnTo>
                    <a:pt x="65" y="24"/>
                  </a:lnTo>
                  <a:lnTo>
                    <a:pt x="59" y="24"/>
                  </a:lnTo>
                  <a:lnTo>
                    <a:pt x="57" y="20"/>
                  </a:lnTo>
                  <a:lnTo>
                    <a:pt x="53" y="18"/>
                  </a:lnTo>
                  <a:lnTo>
                    <a:pt x="53" y="14"/>
                  </a:lnTo>
                  <a:lnTo>
                    <a:pt x="51" y="12"/>
                  </a:lnTo>
                  <a:lnTo>
                    <a:pt x="51" y="12"/>
                  </a:lnTo>
                  <a:lnTo>
                    <a:pt x="53" y="10"/>
                  </a:lnTo>
                  <a:lnTo>
                    <a:pt x="53" y="8"/>
                  </a:lnTo>
                  <a:lnTo>
                    <a:pt x="51" y="6"/>
                  </a:lnTo>
                  <a:lnTo>
                    <a:pt x="39" y="6"/>
                  </a:lnTo>
                  <a:lnTo>
                    <a:pt x="36" y="8"/>
                  </a:lnTo>
                  <a:lnTo>
                    <a:pt x="32" y="12"/>
                  </a:lnTo>
                  <a:lnTo>
                    <a:pt x="28" y="14"/>
                  </a:lnTo>
                  <a:lnTo>
                    <a:pt x="24" y="14"/>
                  </a:lnTo>
                  <a:lnTo>
                    <a:pt x="20" y="16"/>
                  </a:lnTo>
                  <a:lnTo>
                    <a:pt x="16" y="18"/>
                  </a:lnTo>
                  <a:lnTo>
                    <a:pt x="6" y="18"/>
                  </a:lnTo>
                  <a:lnTo>
                    <a:pt x="6" y="16"/>
                  </a:lnTo>
                  <a:lnTo>
                    <a:pt x="6" y="16"/>
                  </a:lnTo>
                  <a:lnTo>
                    <a:pt x="4" y="20"/>
                  </a:lnTo>
                  <a:lnTo>
                    <a:pt x="4" y="22"/>
                  </a:lnTo>
                  <a:lnTo>
                    <a:pt x="4" y="24"/>
                  </a:lnTo>
                  <a:lnTo>
                    <a:pt x="4" y="28"/>
                  </a:lnTo>
                  <a:lnTo>
                    <a:pt x="4" y="28"/>
                  </a:lnTo>
                  <a:lnTo>
                    <a:pt x="0" y="26"/>
                  </a:lnTo>
                  <a:lnTo>
                    <a:pt x="4" y="28"/>
                  </a:lnTo>
                  <a:lnTo>
                    <a:pt x="20" y="39"/>
                  </a:lnTo>
                  <a:lnTo>
                    <a:pt x="30" y="45"/>
                  </a:lnTo>
                  <a:lnTo>
                    <a:pt x="39" y="55"/>
                  </a:lnTo>
                  <a:lnTo>
                    <a:pt x="49" y="67"/>
                  </a:lnTo>
                  <a:lnTo>
                    <a:pt x="59" y="82"/>
                  </a:lnTo>
                  <a:lnTo>
                    <a:pt x="65" y="94"/>
                  </a:lnTo>
                  <a:lnTo>
                    <a:pt x="69" y="108"/>
                  </a:lnTo>
                  <a:lnTo>
                    <a:pt x="86" y="108"/>
                  </a:lnTo>
                  <a:lnTo>
                    <a:pt x="86" y="106"/>
                  </a:lnTo>
                  <a:lnTo>
                    <a:pt x="92" y="104"/>
                  </a:lnTo>
                  <a:lnTo>
                    <a:pt x="96" y="104"/>
                  </a:lnTo>
                  <a:lnTo>
                    <a:pt x="102" y="102"/>
                  </a:lnTo>
                  <a:lnTo>
                    <a:pt x="110" y="100"/>
                  </a:lnTo>
                  <a:lnTo>
                    <a:pt x="116" y="96"/>
                  </a:lnTo>
                  <a:lnTo>
                    <a:pt x="122" y="88"/>
                  </a:lnTo>
                  <a:lnTo>
                    <a:pt x="122" y="75"/>
                  </a:lnTo>
                  <a:lnTo>
                    <a:pt x="122" y="67"/>
                  </a:lnTo>
                  <a:lnTo>
                    <a:pt x="122" y="63"/>
                  </a:lnTo>
                  <a:lnTo>
                    <a:pt x="130" y="65"/>
                  </a:lnTo>
                  <a:lnTo>
                    <a:pt x="139" y="73"/>
                  </a:lnTo>
                  <a:lnTo>
                    <a:pt x="143" y="75"/>
                  </a:lnTo>
                  <a:lnTo>
                    <a:pt x="143" y="33"/>
                  </a:lnTo>
                  <a:lnTo>
                    <a:pt x="141" y="33"/>
                  </a:lnTo>
                  <a:lnTo>
                    <a:pt x="135" y="33"/>
                  </a:lnTo>
                  <a:lnTo>
                    <a:pt x="130" y="33"/>
                  </a:lnTo>
                  <a:lnTo>
                    <a:pt x="124" y="33"/>
                  </a:lnTo>
                  <a:lnTo>
                    <a:pt x="118" y="35"/>
                  </a:lnTo>
                  <a:lnTo>
                    <a:pt x="116" y="39"/>
                  </a:lnTo>
                  <a:lnTo>
                    <a:pt x="118" y="45"/>
                  </a:lnTo>
                  <a:lnTo>
                    <a:pt x="122" y="47"/>
                  </a:lnTo>
                  <a:lnTo>
                    <a:pt x="124" y="51"/>
                  </a:lnTo>
                  <a:lnTo>
                    <a:pt x="122" y="55"/>
                  </a:lnTo>
                  <a:lnTo>
                    <a:pt x="114" y="57"/>
                  </a:lnTo>
                  <a:lnTo>
                    <a:pt x="108" y="47"/>
                  </a:lnTo>
                  <a:lnTo>
                    <a:pt x="106" y="43"/>
                  </a:lnTo>
                  <a:lnTo>
                    <a:pt x="106" y="37"/>
                  </a:lnTo>
                  <a:lnTo>
                    <a:pt x="110" y="33"/>
                  </a:lnTo>
                  <a:lnTo>
                    <a:pt x="110" y="28"/>
                  </a:lnTo>
                  <a:lnTo>
                    <a:pt x="110" y="22"/>
                  </a:lnTo>
                  <a:lnTo>
                    <a:pt x="116" y="20"/>
                  </a:lnTo>
                  <a:lnTo>
                    <a:pt x="118" y="14"/>
                  </a:lnTo>
                  <a:lnTo>
                    <a:pt x="118" y="8"/>
                  </a:lnTo>
                  <a:lnTo>
                    <a:pt x="118" y="6"/>
                  </a:lnTo>
                  <a:lnTo>
                    <a:pt x="118" y="4"/>
                  </a:lnTo>
                  <a:lnTo>
                    <a:pt x="118" y="0"/>
                  </a:lnTo>
                  <a:lnTo>
                    <a:pt x="116" y="0"/>
                  </a:lnTo>
                  <a:lnTo>
                    <a:pt x="11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613"/>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614"/>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 name="Freeform 615"/>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 name="Freeform 616"/>
            <p:cNvSpPr>
              <a:spLocks/>
            </p:cNvSpPr>
            <p:nvPr/>
          </p:nvSpPr>
          <p:spPr bwMode="auto">
            <a:xfrm>
              <a:off x="6838950" y="2506663"/>
              <a:ext cx="44450" cy="85725"/>
            </a:xfrm>
            <a:custGeom>
              <a:avLst/>
              <a:gdLst>
                <a:gd name="T0" fmla="*/ 18 w 28"/>
                <a:gd name="T1" fmla="*/ 2 h 54"/>
                <a:gd name="T2" fmla="*/ 14 w 28"/>
                <a:gd name="T3" fmla="*/ 4 h 54"/>
                <a:gd name="T4" fmla="*/ 0 w 28"/>
                <a:gd name="T5" fmla="*/ 29 h 54"/>
                <a:gd name="T6" fmla="*/ 0 w 28"/>
                <a:gd name="T7" fmla="*/ 33 h 54"/>
                <a:gd name="T8" fmla="*/ 6 w 28"/>
                <a:gd name="T9" fmla="*/ 41 h 54"/>
                <a:gd name="T10" fmla="*/ 6 w 28"/>
                <a:gd name="T11" fmla="*/ 45 h 54"/>
                <a:gd name="T12" fmla="*/ 4 w 28"/>
                <a:gd name="T13" fmla="*/ 49 h 54"/>
                <a:gd name="T14" fmla="*/ 4 w 28"/>
                <a:gd name="T15" fmla="*/ 54 h 54"/>
                <a:gd name="T16" fmla="*/ 14 w 28"/>
                <a:gd name="T17" fmla="*/ 54 h 54"/>
                <a:gd name="T18" fmla="*/ 12 w 28"/>
                <a:gd name="T19" fmla="*/ 49 h 54"/>
                <a:gd name="T20" fmla="*/ 12 w 28"/>
                <a:gd name="T21" fmla="*/ 33 h 54"/>
                <a:gd name="T22" fmla="*/ 24 w 28"/>
                <a:gd name="T23" fmla="*/ 19 h 54"/>
                <a:gd name="T24" fmla="*/ 28 w 28"/>
                <a:gd name="T25" fmla="*/ 15 h 54"/>
                <a:gd name="T26" fmla="*/ 28 w 28"/>
                <a:gd name="T27" fmla="*/ 7 h 54"/>
                <a:gd name="T28" fmla="*/ 26 w 28"/>
                <a:gd name="T29" fmla="*/ 9 h 54"/>
                <a:gd name="T30" fmla="*/ 22 w 28"/>
                <a:gd name="T31" fmla="*/ 9 h 54"/>
                <a:gd name="T32" fmla="*/ 22 w 28"/>
                <a:gd name="T33" fmla="*/ 4 h 54"/>
                <a:gd name="T34" fmla="*/ 24 w 28"/>
                <a:gd name="T35" fmla="*/ 4 h 54"/>
                <a:gd name="T36" fmla="*/ 24 w 28"/>
                <a:gd name="T37" fmla="*/ 0 h 54"/>
                <a:gd name="T38" fmla="*/ 18 w 28"/>
                <a:gd name="T3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4">
                  <a:moveTo>
                    <a:pt x="18" y="2"/>
                  </a:moveTo>
                  <a:lnTo>
                    <a:pt x="14" y="4"/>
                  </a:lnTo>
                  <a:lnTo>
                    <a:pt x="0" y="29"/>
                  </a:lnTo>
                  <a:lnTo>
                    <a:pt x="0" y="33"/>
                  </a:lnTo>
                  <a:lnTo>
                    <a:pt x="6" y="41"/>
                  </a:lnTo>
                  <a:lnTo>
                    <a:pt x="6" y="45"/>
                  </a:lnTo>
                  <a:lnTo>
                    <a:pt x="4" y="49"/>
                  </a:lnTo>
                  <a:lnTo>
                    <a:pt x="4" y="54"/>
                  </a:lnTo>
                  <a:lnTo>
                    <a:pt x="14" y="54"/>
                  </a:lnTo>
                  <a:lnTo>
                    <a:pt x="12" y="49"/>
                  </a:lnTo>
                  <a:lnTo>
                    <a:pt x="12" y="33"/>
                  </a:lnTo>
                  <a:lnTo>
                    <a:pt x="24" y="19"/>
                  </a:lnTo>
                  <a:lnTo>
                    <a:pt x="28" y="15"/>
                  </a:lnTo>
                  <a:lnTo>
                    <a:pt x="28" y="7"/>
                  </a:lnTo>
                  <a:lnTo>
                    <a:pt x="26" y="9"/>
                  </a:lnTo>
                  <a:lnTo>
                    <a:pt x="22" y="9"/>
                  </a:lnTo>
                  <a:lnTo>
                    <a:pt x="22" y="4"/>
                  </a:lnTo>
                  <a:lnTo>
                    <a:pt x="24" y="4"/>
                  </a:lnTo>
                  <a:lnTo>
                    <a:pt x="24" y="0"/>
                  </a:lnTo>
                  <a:lnTo>
                    <a:pt x="1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617"/>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618"/>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619"/>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620"/>
            <p:cNvSpPr>
              <a:spLocks/>
            </p:cNvSpPr>
            <p:nvPr/>
          </p:nvSpPr>
          <p:spPr bwMode="auto">
            <a:xfrm>
              <a:off x="6618288" y="2520950"/>
              <a:ext cx="292100" cy="288925"/>
            </a:xfrm>
            <a:custGeom>
              <a:avLst/>
              <a:gdLst>
                <a:gd name="T0" fmla="*/ 106 w 184"/>
                <a:gd name="T1" fmla="*/ 6 h 182"/>
                <a:gd name="T2" fmla="*/ 96 w 184"/>
                <a:gd name="T3" fmla="*/ 26 h 182"/>
                <a:gd name="T4" fmla="*/ 79 w 184"/>
                <a:gd name="T5" fmla="*/ 40 h 182"/>
                <a:gd name="T6" fmla="*/ 73 w 184"/>
                <a:gd name="T7" fmla="*/ 49 h 182"/>
                <a:gd name="T8" fmla="*/ 63 w 184"/>
                <a:gd name="T9" fmla="*/ 47 h 182"/>
                <a:gd name="T10" fmla="*/ 59 w 184"/>
                <a:gd name="T11" fmla="*/ 40 h 182"/>
                <a:gd name="T12" fmla="*/ 57 w 184"/>
                <a:gd name="T13" fmla="*/ 51 h 182"/>
                <a:gd name="T14" fmla="*/ 63 w 184"/>
                <a:gd name="T15" fmla="*/ 63 h 182"/>
                <a:gd name="T16" fmla="*/ 61 w 184"/>
                <a:gd name="T17" fmla="*/ 87 h 182"/>
                <a:gd name="T18" fmla="*/ 55 w 184"/>
                <a:gd name="T19" fmla="*/ 102 h 182"/>
                <a:gd name="T20" fmla="*/ 57 w 184"/>
                <a:gd name="T21" fmla="*/ 114 h 182"/>
                <a:gd name="T22" fmla="*/ 40 w 184"/>
                <a:gd name="T23" fmla="*/ 135 h 182"/>
                <a:gd name="T24" fmla="*/ 38 w 184"/>
                <a:gd name="T25" fmla="*/ 151 h 182"/>
                <a:gd name="T26" fmla="*/ 30 w 184"/>
                <a:gd name="T27" fmla="*/ 159 h 182"/>
                <a:gd name="T28" fmla="*/ 26 w 184"/>
                <a:gd name="T29" fmla="*/ 163 h 182"/>
                <a:gd name="T30" fmla="*/ 16 w 184"/>
                <a:gd name="T31" fmla="*/ 165 h 182"/>
                <a:gd name="T32" fmla="*/ 8 w 184"/>
                <a:gd name="T33" fmla="*/ 163 h 182"/>
                <a:gd name="T34" fmla="*/ 6 w 184"/>
                <a:gd name="T35" fmla="*/ 169 h 182"/>
                <a:gd name="T36" fmla="*/ 0 w 184"/>
                <a:gd name="T37" fmla="*/ 182 h 182"/>
                <a:gd name="T38" fmla="*/ 71 w 184"/>
                <a:gd name="T39" fmla="*/ 179 h 182"/>
                <a:gd name="T40" fmla="*/ 92 w 184"/>
                <a:gd name="T41" fmla="*/ 171 h 182"/>
                <a:gd name="T42" fmla="*/ 100 w 184"/>
                <a:gd name="T43" fmla="*/ 179 h 182"/>
                <a:gd name="T44" fmla="*/ 114 w 184"/>
                <a:gd name="T45" fmla="*/ 182 h 182"/>
                <a:gd name="T46" fmla="*/ 116 w 184"/>
                <a:gd name="T47" fmla="*/ 173 h 182"/>
                <a:gd name="T48" fmla="*/ 137 w 184"/>
                <a:gd name="T49" fmla="*/ 182 h 182"/>
                <a:gd name="T50" fmla="*/ 181 w 184"/>
                <a:gd name="T51" fmla="*/ 173 h 182"/>
                <a:gd name="T52" fmla="*/ 184 w 184"/>
                <a:gd name="T53" fmla="*/ 122 h 182"/>
                <a:gd name="T54" fmla="*/ 171 w 184"/>
                <a:gd name="T55" fmla="*/ 124 h 182"/>
                <a:gd name="T56" fmla="*/ 151 w 184"/>
                <a:gd name="T57" fmla="*/ 120 h 182"/>
                <a:gd name="T58" fmla="*/ 141 w 184"/>
                <a:gd name="T59" fmla="*/ 114 h 182"/>
                <a:gd name="T60" fmla="*/ 141 w 184"/>
                <a:gd name="T61" fmla="*/ 102 h 182"/>
                <a:gd name="T62" fmla="*/ 137 w 184"/>
                <a:gd name="T63" fmla="*/ 92 h 182"/>
                <a:gd name="T64" fmla="*/ 130 w 184"/>
                <a:gd name="T65" fmla="*/ 96 h 182"/>
                <a:gd name="T66" fmla="*/ 124 w 184"/>
                <a:gd name="T67" fmla="*/ 96 h 182"/>
                <a:gd name="T68" fmla="*/ 122 w 184"/>
                <a:gd name="T69" fmla="*/ 90 h 182"/>
                <a:gd name="T70" fmla="*/ 128 w 184"/>
                <a:gd name="T71" fmla="*/ 77 h 182"/>
                <a:gd name="T72" fmla="*/ 134 w 184"/>
                <a:gd name="T73" fmla="*/ 73 h 182"/>
                <a:gd name="T74" fmla="*/ 134 w 184"/>
                <a:gd name="T75" fmla="*/ 69 h 182"/>
                <a:gd name="T76" fmla="*/ 126 w 184"/>
                <a:gd name="T77" fmla="*/ 61 h 182"/>
                <a:gd name="T78" fmla="*/ 118 w 184"/>
                <a:gd name="T79" fmla="*/ 45 h 182"/>
                <a:gd name="T80" fmla="*/ 114 w 184"/>
                <a:gd name="T81" fmla="*/ 40 h 182"/>
                <a:gd name="T82" fmla="*/ 116 w 184"/>
                <a:gd name="T83" fmla="*/ 28 h 182"/>
                <a:gd name="T84" fmla="*/ 112 w 184"/>
                <a:gd name="T85" fmla="*/ 22 h 182"/>
                <a:gd name="T86" fmla="*/ 112 w 184"/>
                <a:gd name="T87" fmla="*/ 8 h 182"/>
                <a:gd name="T88" fmla="*/ 108 w 184"/>
                <a:gd name="T8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82">
                  <a:moveTo>
                    <a:pt x="108" y="2"/>
                  </a:moveTo>
                  <a:lnTo>
                    <a:pt x="106" y="6"/>
                  </a:lnTo>
                  <a:lnTo>
                    <a:pt x="102" y="14"/>
                  </a:lnTo>
                  <a:lnTo>
                    <a:pt x="96" y="26"/>
                  </a:lnTo>
                  <a:lnTo>
                    <a:pt x="87" y="36"/>
                  </a:lnTo>
                  <a:lnTo>
                    <a:pt x="79" y="40"/>
                  </a:lnTo>
                  <a:lnTo>
                    <a:pt x="79" y="45"/>
                  </a:lnTo>
                  <a:lnTo>
                    <a:pt x="73" y="49"/>
                  </a:lnTo>
                  <a:lnTo>
                    <a:pt x="69" y="49"/>
                  </a:lnTo>
                  <a:lnTo>
                    <a:pt x="63" y="47"/>
                  </a:lnTo>
                  <a:lnTo>
                    <a:pt x="63" y="42"/>
                  </a:lnTo>
                  <a:lnTo>
                    <a:pt x="59" y="40"/>
                  </a:lnTo>
                  <a:lnTo>
                    <a:pt x="57" y="42"/>
                  </a:lnTo>
                  <a:lnTo>
                    <a:pt x="57" y="51"/>
                  </a:lnTo>
                  <a:lnTo>
                    <a:pt x="61" y="55"/>
                  </a:lnTo>
                  <a:lnTo>
                    <a:pt x="63" y="63"/>
                  </a:lnTo>
                  <a:lnTo>
                    <a:pt x="61" y="77"/>
                  </a:lnTo>
                  <a:lnTo>
                    <a:pt x="61" y="87"/>
                  </a:lnTo>
                  <a:lnTo>
                    <a:pt x="55" y="98"/>
                  </a:lnTo>
                  <a:lnTo>
                    <a:pt x="55" y="102"/>
                  </a:lnTo>
                  <a:lnTo>
                    <a:pt x="57" y="112"/>
                  </a:lnTo>
                  <a:lnTo>
                    <a:pt x="57" y="114"/>
                  </a:lnTo>
                  <a:lnTo>
                    <a:pt x="53" y="122"/>
                  </a:lnTo>
                  <a:lnTo>
                    <a:pt x="40" y="135"/>
                  </a:lnTo>
                  <a:lnTo>
                    <a:pt x="40" y="143"/>
                  </a:lnTo>
                  <a:lnTo>
                    <a:pt x="38" y="151"/>
                  </a:lnTo>
                  <a:lnTo>
                    <a:pt x="36" y="157"/>
                  </a:lnTo>
                  <a:lnTo>
                    <a:pt x="30" y="159"/>
                  </a:lnTo>
                  <a:lnTo>
                    <a:pt x="28" y="161"/>
                  </a:lnTo>
                  <a:lnTo>
                    <a:pt x="26" y="163"/>
                  </a:lnTo>
                  <a:lnTo>
                    <a:pt x="20" y="161"/>
                  </a:lnTo>
                  <a:lnTo>
                    <a:pt x="16" y="165"/>
                  </a:lnTo>
                  <a:lnTo>
                    <a:pt x="10" y="163"/>
                  </a:lnTo>
                  <a:lnTo>
                    <a:pt x="8" y="163"/>
                  </a:lnTo>
                  <a:lnTo>
                    <a:pt x="4" y="167"/>
                  </a:lnTo>
                  <a:lnTo>
                    <a:pt x="6" y="169"/>
                  </a:lnTo>
                  <a:lnTo>
                    <a:pt x="0" y="182"/>
                  </a:lnTo>
                  <a:lnTo>
                    <a:pt x="0" y="182"/>
                  </a:lnTo>
                  <a:lnTo>
                    <a:pt x="71" y="182"/>
                  </a:lnTo>
                  <a:lnTo>
                    <a:pt x="71" y="179"/>
                  </a:lnTo>
                  <a:lnTo>
                    <a:pt x="73" y="175"/>
                  </a:lnTo>
                  <a:lnTo>
                    <a:pt x="92" y="171"/>
                  </a:lnTo>
                  <a:lnTo>
                    <a:pt x="102" y="175"/>
                  </a:lnTo>
                  <a:lnTo>
                    <a:pt x="100" y="179"/>
                  </a:lnTo>
                  <a:lnTo>
                    <a:pt x="100" y="182"/>
                  </a:lnTo>
                  <a:lnTo>
                    <a:pt x="114" y="182"/>
                  </a:lnTo>
                  <a:lnTo>
                    <a:pt x="114" y="175"/>
                  </a:lnTo>
                  <a:lnTo>
                    <a:pt x="116" y="173"/>
                  </a:lnTo>
                  <a:lnTo>
                    <a:pt x="130" y="177"/>
                  </a:lnTo>
                  <a:lnTo>
                    <a:pt x="137" y="182"/>
                  </a:lnTo>
                  <a:lnTo>
                    <a:pt x="177" y="182"/>
                  </a:lnTo>
                  <a:lnTo>
                    <a:pt x="181" y="173"/>
                  </a:lnTo>
                  <a:lnTo>
                    <a:pt x="184" y="167"/>
                  </a:lnTo>
                  <a:lnTo>
                    <a:pt x="184" y="122"/>
                  </a:lnTo>
                  <a:lnTo>
                    <a:pt x="184" y="122"/>
                  </a:lnTo>
                  <a:lnTo>
                    <a:pt x="171" y="124"/>
                  </a:lnTo>
                  <a:lnTo>
                    <a:pt x="159" y="124"/>
                  </a:lnTo>
                  <a:lnTo>
                    <a:pt x="151" y="120"/>
                  </a:lnTo>
                  <a:lnTo>
                    <a:pt x="145" y="116"/>
                  </a:lnTo>
                  <a:lnTo>
                    <a:pt x="141" y="114"/>
                  </a:lnTo>
                  <a:lnTo>
                    <a:pt x="141" y="106"/>
                  </a:lnTo>
                  <a:lnTo>
                    <a:pt x="141" y="102"/>
                  </a:lnTo>
                  <a:lnTo>
                    <a:pt x="141" y="96"/>
                  </a:lnTo>
                  <a:lnTo>
                    <a:pt x="137" y="92"/>
                  </a:lnTo>
                  <a:lnTo>
                    <a:pt x="134" y="94"/>
                  </a:lnTo>
                  <a:lnTo>
                    <a:pt x="130" y="96"/>
                  </a:lnTo>
                  <a:lnTo>
                    <a:pt x="126" y="96"/>
                  </a:lnTo>
                  <a:lnTo>
                    <a:pt x="124" y="96"/>
                  </a:lnTo>
                  <a:lnTo>
                    <a:pt x="122" y="92"/>
                  </a:lnTo>
                  <a:lnTo>
                    <a:pt x="122" y="90"/>
                  </a:lnTo>
                  <a:lnTo>
                    <a:pt x="124" y="83"/>
                  </a:lnTo>
                  <a:lnTo>
                    <a:pt x="128" y="77"/>
                  </a:lnTo>
                  <a:lnTo>
                    <a:pt x="130" y="73"/>
                  </a:lnTo>
                  <a:lnTo>
                    <a:pt x="134" y="73"/>
                  </a:lnTo>
                  <a:lnTo>
                    <a:pt x="137" y="71"/>
                  </a:lnTo>
                  <a:lnTo>
                    <a:pt x="134" y="69"/>
                  </a:lnTo>
                  <a:lnTo>
                    <a:pt x="130" y="65"/>
                  </a:lnTo>
                  <a:lnTo>
                    <a:pt x="126" y="61"/>
                  </a:lnTo>
                  <a:lnTo>
                    <a:pt x="122" y="49"/>
                  </a:lnTo>
                  <a:lnTo>
                    <a:pt x="118" y="45"/>
                  </a:lnTo>
                  <a:lnTo>
                    <a:pt x="116" y="42"/>
                  </a:lnTo>
                  <a:lnTo>
                    <a:pt x="114" y="40"/>
                  </a:lnTo>
                  <a:lnTo>
                    <a:pt x="116" y="34"/>
                  </a:lnTo>
                  <a:lnTo>
                    <a:pt x="116" y="28"/>
                  </a:lnTo>
                  <a:lnTo>
                    <a:pt x="112" y="26"/>
                  </a:lnTo>
                  <a:lnTo>
                    <a:pt x="112" y="22"/>
                  </a:lnTo>
                  <a:lnTo>
                    <a:pt x="112" y="12"/>
                  </a:lnTo>
                  <a:lnTo>
                    <a:pt x="112" y="8"/>
                  </a:lnTo>
                  <a:lnTo>
                    <a:pt x="112" y="0"/>
                  </a:lnTo>
                  <a:lnTo>
                    <a:pt x="10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621"/>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622"/>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623"/>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624"/>
            <p:cNvSpPr>
              <a:spLocks/>
            </p:cNvSpPr>
            <p:nvPr/>
          </p:nvSpPr>
          <p:spPr bwMode="auto">
            <a:xfrm>
              <a:off x="6338888" y="2279650"/>
              <a:ext cx="398463" cy="608013"/>
            </a:xfrm>
            <a:custGeom>
              <a:avLst/>
              <a:gdLst>
                <a:gd name="T0" fmla="*/ 41 w 251"/>
                <a:gd name="T1" fmla="*/ 41 h 383"/>
                <a:gd name="T2" fmla="*/ 10 w 251"/>
                <a:gd name="T3" fmla="*/ 152 h 383"/>
                <a:gd name="T4" fmla="*/ 0 w 251"/>
                <a:gd name="T5" fmla="*/ 229 h 383"/>
                <a:gd name="T6" fmla="*/ 2 w 251"/>
                <a:gd name="T7" fmla="*/ 289 h 383"/>
                <a:gd name="T8" fmla="*/ 2 w 251"/>
                <a:gd name="T9" fmla="*/ 383 h 383"/>
                <a:gd name="T10" fmla="*/ 6 w 251"/>
                <a:gd name="T11" fmla="*/ 368 h 383"/>
                <a:gd name="T12" fmla="*/ 6 w 251"/>
                <a:gd name="T13" fmla="*/ 358 h 383"/>
                <a:gd name="T14" fmla="*/ 4 w 251"/>
                <a:gd name="T15" fmla="*/ 350 h 383"/>
                <a:gd name="T16" fmla="*/ 6 w 251"/>
                <a:gd name="T17" fmla="*/ 334 h 383"/>
                <a:gd name="T18" fmla="*/ 6 w 251"/>
                <a:gd name="T19" fmla="*/ 307 h 383"/>
                <a:gd name="T20" fmla="*/ 12 w 251"/>
                <a:gd name="T21" fmla="*/ 317 h 383"/>
                <a:gd name="T22" fmla="*/ 20 w 251"/>
                <a:gd name="T23" fmla="*/ 317 h 383"/>
                <a:gd name="T24" fmla="*/ 28 w 251"/>
                <a:gd name="T25" fmla="*/ 315 h 383"/>
                <a:gd name="T26" fmla="*/ 31 w 251"/>
                <a:gd name="T27" fmla="*/ 321 h 383"/>
                <a:gd name="T28" fmla="*/ 31 w 251"/>
                <a:gd name="T29" fmla="*/ 331 h 383"/>
                <a:gd name="T30" fmla="*/ 28 w 251"/>
                <a:gd name="T31" fmla="*/ 338 h 383"/>
                <a:gd name="T32" fmla="*/ 28 w 251"/>
                <a:gd name="T33" fmla="*/ 348 h 383"/>
                <a:gd name="T34" fmla="*/ 35 w 251"/>
                <a:gd name="T35" fmla="*/ 360 h 383"/>
                <a:gd name="T36" fmla="*/ 43 w 251"/>
                <a:gd name="T37" fmla="*/ 381 h 383"/>
                <a:gd name="T38" fmla="*/ 110 w 251"/>
                <a:gd name="T39" fmla="*/ 379 h 383"/>
                <a:gd name="T40" fmla="*/ 155 w 251"/>
                <a:gd name="T41" fmla="*/ 374 h 383"/>
                <a:gd name="T42" fmla="*/ 174 w 251"/>
                <a:gd name="T43" fmla="*/ 366 h 383"/>
                <a:gd name="T44" fmla="*/ 194 w 251"/>
                <a:gd name="T45" fmla="*/ 360 h 383"/>
                <a:gd name="T46" fmla="*/ 188 w 251"/>
                <a:gd name="T47" fmla="*/ 350 h 383"/>
                <a:gd name="T48" fmla="*/ 182 w 251"/>
                <a:gd name="T49" fmla="*/ 321 h 383"/>
                <a:gd name="T50" fmla="*/ 192 w 251"/>
                <a:gd name="T51" fmla="*/ 317 h 383"/>
                <a:gd name="T52" fmla="*/ 206 w 251"/>
                <a:gd name="T53" fmla="*/ 311 h 383"/>
                <a:gd name="T54" fmla="*/ 216 w 251"/>
                <a:gd name="T55" fmla="*/ 287 h 383"/>
                <a:gd name="T56" fmla="*/ 231 w 251"/>
                <a:gd name="T57" fmla="*/ 254 h 383"/>
                <a:gd name="T58" fmla="*/ 239 w 251"/>
                <a:gd name="T59" fmla="*/ 215 h 383"/>
                <a:gd name="T60" fmla="*/ 235 w 251"/>
                <a:gd name="T61" fmla="*/ 192 h 383"/>
                <a:gd name="T62" fmla="*/ 249 w 251"/>
                <a:gd name="T63" fmla="*/ 201 h 383"/>
                <a:gd name="T64" fmla="*/ 243 w 251"/>
                <a:gd name="T65" fmla="*/ 188 h 383"/>
                <a:gd name="T66" fmla="*/ 200 w 251"/>
                <a:gd name="T67" fmla="*/ 166 h 383"/>
                <a:gd name="T68" fmla="*/ 151 w 251"/>
                <a:gd name="T69" fmla="*/ 154 h 383"/>
                <a:gd name="T70" fmla="*/ 120 w 251"/>
                <a:gd name="T71" fmla="*/ 166 h 383"/>
                <a:gd name="T72" fmla="*/ 114 w 251"/>
                <a:gd name="T73" fmla="*/ 176 h 383"/>
                <a:gd name="T74" fmla="*/ 108 w 251"/>
                <a:gd name="T75" fmla="*/ 154 h 383"/>
                <a:gd name="T76" fmla="*/ 122 w 251"/>
                <a:gd name="T77" fmla="*/ 139 h 383"/>
                <a:gd name="T78" fmla="*/ 92 w 251"/>
                <a:gd name="T79" fmla="*/ 127 h 383"/>
                <a:gd name="T80" fmla="*/ 75 w 251"/>
                <a:gd name="T81" fmla="*/ 117 h 383"/>
                <a:gd name="T82" fmla="*/ 73 w 251"/>
                <a:gd name="T83" fmla="*/ 107 h 383"/>
                <a:gd name="T84" fmla="*/ 75 w 251"/>
                <a:gd name="T85" fmla="*/ 100 h 383"/>
                <a:gd name="T86" fmla="*/ 47 w 251"/>
                <a:gd name="T87" fmla="*/ 86 h 383"/>
                <a:gd name="T88" fmla="*/ 33 w 251"/>
                <a:gd name="T89" fmla="*/ 78 h 383"/>
                <a:gd name="T90" fmla="*/ 47 w 251"/>
                <a:gd name="T91" fmla="*/ 68 h 383"/>
                <a:gd name="T92" fmla="*/ 65 w 251"/>
                <a:gd name="T93" fmla="*/ 64 h 383"/>
                <a:gd name="T94" fmla="*/ 51 w 251"/>
                <a:gd name="T95" fmla="*/ 53 h 383"/>
                <a:gd name="T96" fmla="*/ 55 w 251"/>
                <a:gd name="T97" fmla="*/ 39 h 383"/>
                <a:gd name="T98" fmla="*/ 61 w 251"/>
                <a:gd name="T99" fmla="*/ 23 h 383"/>
                <a:gd name="T100" fmla="*/ 73 w 251"/>
                <a:gd name="T101" fmla="*/ 21 h 383"/>
                <a:gd name="T102" fmla="*/ 69 w 251"/>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383">
                  <a:moveTo>
                    <a:pt x="59" y="6"/>
                  </a:moveTo>
                  <a:lnTo>
                    <a:pt x="53" y="15"/>
                  </a:lnTo>
                  <a:lnTo>
                    <a:pt x="47" y="27"/>
                  </a:lnTo>
                  <a:lnTo>
                    <a:pt x="41" y="41"/>
                  </a:lnTo>
                  <a:lnTo>
                    <a:pt x="31" y="74"/>
                  </a:lnTo>
                  <a:lnTo>
                    <a:pt x="24" y="100"/>
                  </a:lnTo>
                  <a:lnTo>
                    <a:pt x="16" y="129"/>
                  </a:lnTo>
                  <a:lnTo>
                    <a:pt x="10" y="152"/>
                  </a:lnTo>
                  <a:lnTo>
                    <a:pt x="6" y="170"/>
                  </a:lnTo>
                  <a:lnTo>
                    <a:pt x="4" y="186"/>
                  </a:lnTo>
                  <a:lnTo>
                    <a:pt x="0" y="207"/>
                  </a:lnTo>
                  <a:lnTo>
                    <a:pt x="0" y="229"/>
                  </a:lnTo>
                  <a:lnTo>
                    <a:pt x="4" y="244"/>
                  </a:lnTo>
                  <a:lnTo>
                    <a:pt x="4" y="252"/>
                  </a:lnTo>
                  <a:lnTo>
                    <a:pt x="4" y="268"/>
                  </a:lnTo>
                  <a:lnTo>
                    <a:pt x="2" y="289"/>
                  </a:lnTo>
                  <a:lnTo>
                    <a:pt x="2" y="329"/>
                  </a:lnTo>
                  <a:lnTo>
                    <a:pt x="0" y="370"/>
                  </a:lnTo>
                  <a:lnTo>
                    <a:pt x="0" y="383"/>
                  </a:lnTo>
                  <a:lnTo>
                    <a:pt x="2" y="383"/>
                  </a:lnTo>
                  <a:lnTo>
                    <a:pt x="2" y="381"/>
                  </a:lnTo>
                  <a:lnTo>
                    <a:pt x="2" y="374"/>
                  </a:lnTo>
                  <a:lnTo>
                    <a:pt x="4" y="370"/>
                  </a:lnTo>
                  <a:lnTo>
                    <a:pt x="6" y="368"/>
                  </a:lnTo>
                  <a:lnTo>
                    <a:pt x="8" y="366"/>
                  </a:lnTo>
                  <a:lnTo>
                    <a:pt x="6" y="362"/>
                  </a:lnTo>
                  <a:lnTo>
                    <a:pt x="6" y="360"/>
                  </a:lnTo>
                  <a:lnTo>
                    <a:pt x="6" y="358"/>
                  </a:lnTo>
                  <a:lnTo>
                    <a:pt x="6" y="358"/>
                  </a:lnTo>
                  <a:lnTo>
                    <a:pt x="2" y="356"/>
                  </a:lnTo>
                  <a:lnTo>
                    <a:pt x="0" y="354"/>
                  </a:lnTo>
                  <a:lnTo>
                    <a:pt x="4" y="350"/>
                  </a:lnTo>
                  <a:lnTo>
                    <a:pt x="4" y="348"/>
                  </a:lnTo>
                  <a:lnTo>
                    <a:pt x="4" y="342"/>
                  </a:lnTo>
                  <a:lnTo>
                    <a:pt x="4" y="334"/>
                  </a:lnTo>
                  <a:lnTo>
                    <a:pt x="6" y="334"/>
                  </a:lnTo>
                  <a:lnTo>
                    <a:pt x="6" y="334"/>
                  </a:lnTo>
                  <a:lnTo>
                    <a:pt x="4" y="319"/>
                  </a:lnTo>
                  <a:lnTo>
                    <a:pt x="4" y="315"/>
                  </a:lnTo>
                  <a:lnTo>
                    <a:pt x="6" y="307"/>
                  </a:lnTo>
                  <a:lnTo>
                    <a:pt x="8" y="309"/>
                  </a:lnTo>
                  <a:lnTo>
                    <a:pt x="10" y="311"/>
                  </a:lnTo>
                  <a:lnTo>
                    <a:pt x="12" y="313"/>
                  </a:lnTo>
                  <a:lnTo>
                    <a:pt x="12" y="317"/>
                  </a:lnTo>
                  <a:lnTo>
                    <a:pt x="14" y="319"/>
                  </a:lnTo>
                  <a:lnTo>
                    <a:pt x="16" y="319"/>
                  </a:lnTo>
                  <a:lnTo>
                    <a:pt x="20" y="319"/>
                  </a:lnTo>
                  <a:lnTo>
                    <a:pt x="20" y="317"/>
                  </a:lnTo>
                  <a:lnTo>
                    <a:pt x="22" y="315"/>
                  </a:lnTo>
                  <a:lnTo>
                    <a:pt x="24" y="313"/>
                  </a:lnTo>
                  <a:lnTo>
                    <a:pt x="26" y="313"/>
                  </a:lnTo>
                  <a:lnTo>
                    <a:pt x="28" y="315"/>
                  </a:lnTo>
                  <a:lnTo>
                    <a:pt x="31" y="315"/>
                  </a:lnTo>
                  <a:lnTo>
                    <a:pt x="31" y="317"/>
                  </a:lnTo>
                  <a:lnTo>
                    <a:pt x="31" y="319"/>
                  </a:lnTo>
                  <a:lnTo>
                    <a:pt x="31" y="321"/>
                  </a:lnTo>
                  <a:lnTo>
                    <a:pt x="31" y="323"/>
                  </a:lnTo>
                  <a:lnTo>
                    <a:pt x="31" y="325"/>
                  </a:lnTo>
                  <a:lnTo>
                    <a:pt x="31" y="329"/>
                  </a:lnTo>
                  <a:lnTo>
                    <a:pt x="31" y="331"/>
                  </a:lnTo>
                  <a:lnTo>
                    <a:pt x="31" y="338"/>
                  </a:lnTo>
                  <a:lnTo>
                    <a:pt x="31" y="338"/>
                  </a:lnTo>
                  <a:lnTo>
                    <a:pt x="31" y="338"/>
                  </a:lnTo>
                  <a:lnTo>
                    <a:pt x="28" y="338"/>
                  </a:lnTo>
                  <a:lnTo>
                    <a:pt x="26" y="340"/>
                  </a:lnTo>
                  <a:lnTo>
                    <a:pt x="28" y="342"/>
                  </a:lnTo>
                  <a:lnTo>
                    <a:pt x="28" y="346"/>
                  </a:lnTo>
                  <a:lnTo>
                    <a:pt x="28" y="348"/>
                  </a:lnTo>
                  <a:lnTo>
                    <a:pt x="28" y="350"/>
                  </a:lnTo>
                  <a:lnTo>
                    <a:pt x="31" y="354"/>
                  </a:lnTo>
                  <a:lnTo>
                    <a:pt x="33" y="356"/>
                  </a:lnTo>
                  <a:lnTo>
                    <a:pt x="35" y="360"/>
                  </a:lnTo>
                  <a:lnTo>
                    <a:pt x="39" y="368"/>
                  </a:lnTo>
                  <a:lnTo>
                    <a:pt x="39" y="372"/>
                  </a:lnTo>
                  <a:lnTo>
                    <a:pt x="43" y="379"/>
                  </a:lnTo>
                  <a:lnTo>
                    <a:pt x="43" y="381"/>
                  </a:lnTo>
                  <a:lnTo>
                    <a:pt x="45" y="383"/>
                  </a:lnTo>
                  <a:lnTo>
                    <a:pt x="45" y="383"/>
                  </a:lnTo>
                  <a:lnTo>
                    <a:pt x="108" y="383"/>
                  </a:lnTo>
                  <a:lnTo>
                    <a:pt x="110" y="379"/>
                  </a:lnTo>
                  <a:lnTo>
                    <a:pt x="114" y="383"/>
                  </a:lnTo>
                  <a:lnTo>
                    <a:pt x="143" y="383"/>
                  </a:lnTo>
                  <a:lnTo>
                    <a:pt x="149" y="376"/>
                  </a:lnTo>
                  <a:lnTo>
                    <a:pt x="155" y="374"/>
                  </a:lnTo>
                  <a:lnTo>
                    <a:pt x="159" y="376"/>
                  </a:lnTo>
                  <a:lnTo>
                    <a:pt x="163" y="376"/>
                  </a:lnTo>
                  <a:lnTo>
                    <a:pt x="167" y="370"/>
                  </a:lnTo>
                  <a:lnTo>
                    <a:pt x="174" y="366"/>
                  </a:lnTo>
                  <a:lnTo>
                    <a:pt x="180" y="362"/>
                  </a:lnTo>
                  <a:lnTo>
                    <a:pt x="184" y="360"/>
                  </a:lnTo>
                  <a:lnTo>
                    <a:pt x="188" y="364"/>
                  </a:lnTo>
                  <a:lnTo>
                    <a:pt x="194" y="360"/>
                  </a:lnTo>
                  <a:lnTo>
                    <a:pt x="198" y="360"/>
                  </a:lnTo>
                  <a:lnTo>
                    <a:pt x="200" y="356"/>
                  </a:lnTo>
                  <a:lnTo>
                    <a:pt x="198" y="352"/>
                  </a:lnTo>
                  <a:lnTo>
                    <a:pt x="188" y="350"/>
                  </a:lnTo>
                  <a:lnTo>
                    <a:pt x="176" y="344"/>
                  </a:lnTo>
                  <a:lnTo>
                    <a:pt x="174" y="340"/>
                  </a:lnTo>
                  <a:lnTo>
                    <a:pt x="176" y="334"/>
                  </a:lnTo>
                  <a:lnTo>
                    <a:pt x="182" y="321"/>
                  </a:lnTo>
                  <a:lnTo>
                    <a:pt x="180" y="319"/>
                  </a:lnTo>
                  <a:lnTo>
                    <a:pt x="184" y="315"/>
                  </a:lnTo>
                  <a:lnTo>
                    <a:pt x="186" y="315"/>
                  </a:lnTo>
                  <a:lnTo>
                    <a:pt x="192" y="317"/>
                  </a:lnTo>
                  <a:lnTo>
                    <a:pt x="196" y="313"/>
                  </a:lnTo>
                  <a:lnTo>
                    <a:pt x="202" y="315"/>
                  </a:lnTo>
                  <a:lnTo>
                    <a:pt x="204" y="313"/>
                  </a:lnTo>
                  <a:lnTo>
                    <a:pt x="206" y="311"/>
                  </a:lnTo>
                  <a:lnTo>
                    <a:pt x="212" y="309"/>
                  </a:lnTo>
                  <a:lnTo>
                    <a:pt x="214" y="303"/>
                  </a:lnTo>
                  <a:lnTo>
                    <a:pt x="216" y="295"/>
                  </a:lnTo>
                  <a:lnTo>
                    <a:pt x="216" y="287"/>
                  </a:lnTo>
                  <a:lnTo>
                    <a:pt x="229" y="274"/>
                  </a:lnTo>
                  <a:lnTo>
                    <a:pt x="233" y="266"/>
                  </a:lnTo>
                  <a:lnTo>
                    <a:pt x="233" y="264"/>
                  </a:lnTo>
                  <a:lnTo>
                    <a:pt x="231" y="254"/>
                  </a:lnTo>
                  <a:lnTo>
                    <a:pt x="231" y="250"/>
                  </a:lnTo>
                  <a:lnTo>
                    <a:pt x="237" y="239"/>
                  </a:lnTo>
                  <a:lnTo>
                    <a:pt x="237" y="229"/>
                  </a:lnTo>
                  <a:lnTo>
                    <a:pt x="239" y="215"/>
                  </a:lnTo>
                  <a:lnTo>
                    <a:pt x="237" y="207"/>
                  </a:lnTo>
                  <a:lnTo>
                    <a:pt x="233" y="203"/>
                  </a:lnTo>
                  <a:lnTo>
                    <a:pt x="233" y="194"/>
                  </a:lnTo>
                  <a:lnTo>
                    <a:pt x="235" y="192"/>
                  </a:lnTo>
                  <a:lnTo>
                    <a:pt x="239" y="194"/>
                  </a:lnTo>
                  <a:lnTo>
                    <a:pt x="239" y="199"/>
                  </a:lnTo>
                  <a:lnTo>
                    <a:pt x="245" y="201"/>
                  </a:lnTo>
                  <a:lnTo>
                    <a:pt x="249" y="201"/>
                  </a:lnTo>
                  <a:lnTo>
                    <a:pt x="251" y="201"/>
                  </a:lnTo>
                  <a:lnTo>
                    <a:pt x="251" y="192"/>
                  </a:lnTo>
                  <a:lnTo>
                    <a:pt x="249" y="192"/>
                  </a:lnTo>
                  <a:lnTo>
                    <a:pt x="243" y="188"/>
                  </a:lnTo>
                  <a:lnTo>
                    <a:pt x="237" y="184"/>
                  </a:lnTo>
                  <a:lnTo>
                    <a:pt x="227" y="178"/>
                  </a:lnTo>
                  <a:lnTo>
                    <a:pt x="216" y="172"/>
                  </a:lnTo>
                  <a:lnTo>
                    <a:pt x="200" y="166"/>
                  </a:lnTo>
                  <a:lnTo>
                    <a:pt x="180" y="158"/>
                  </a:lnTo>
                  <a:lnTo>
                    <a:pt x="172" y="152"/>
                  </a:lnTo>
                  <a:lnTo>
                    <a:pt x="163" y="152"/>
                  </a:lnTo>
                  <a:lnTo>
                    <a:pt x="151" y="154"/>
                  </a:lnTo>
                  <a:lnTo>
                    <a:pt x="143" y="152"/>
                  </a:lnTo>
                  <a:lnTo>
                    <a:pt x="133" y="152"/>
                  </a:lnTo>
                  <a:lnTo>
                    <a:pt x="122" y="158"/>
                  </a:lnTo>
                  <a:lnTo>
                    <a:pt x="120" y="166"/>
                  </a:lnTo>
                  <a:lnTo>
                    <a:pt x="120" y="176"/>
                  </a:lnTo>
                  <a:lnTo>
                    <a:pt x="118" y="182"/>
                  </a:lnTo>
                  <a:lnTo>
                    <a:pt x="116" y="180"/>
                  </a:lnTo>
                  <a:lnTo>
                    <a:pt x="114" y="176"/>
                  </a:lnTo>
                  <a:lnTo>
                    <a:pt x="114" y="166"/>
                  </a:lnTo>
                  <a:lnTo>
                    <a:pt x="114" y="164"/>
                  </a:lnTo>
                  <a:lnTo>
                    <a:pt x="110" y="160"/>
                  </a:lnTo>
                  <a:lnTo>
                    <a:pt x="108" y="154"/>
                  </a:lnTo>
                  <a:lnTo>
                    <a:pt x="108" y="145"/>
                  </a:lnTo>
                  <a:lnTo>
                    <a:pt x="112" y="141"/>
                  </a:lnTo>
                  <a:lnTo>
                    <a:pt x="116" y="141"/>
                  </a:lnTo>
                  <a:lnTo>
                    <a:pt x="122" y="139"/>
                  </a:lnTo>
                  <a:lnTo>
                    <a:pt x="120" y="135"/>
                  </a:lnTo>
                  <a:lnTo>
                    <a:pt x="118" y="131"/>
                  </a:lnTo>
                  <a:lnTo>
                    <a:pt x="114" y="127"/>
                  </a:lnTo>
                  <a:lnTo>
                    <a:pt x="92" y="127"/>
                  </a:lnTo>
                  <a:lnTo>
                    <a:pt x="88" y="125"/>
                  </a:lnTo>
                  <a:lnTo>
                    <a:pt x="82" y="123"/>
                  </a:lnTo>
                  <a:lnTo>
                    <a:pt x="80" y="119"/>
                  </a:lnTo>
                  <a:lnTo>
                    <a:pt x="75" y="117"/>
                  </a:lnTo>
                  <a:lnTo>
                    <a:pt x="75" y="115"/>
                  </a:lnTo>
                  <a:lnTo>
                    <a:pt x="75" y="109"/>
                  </a:lnTo>
                  <a:lnTo>
                    <a:pt x="75" y="107"/>
                  </a:lnTo>
                  <a:lnTo>
                    <a:pt x="73" y="107"/>
                  </a:lnTo>
                  <a:lnTo>
                    <a:pt x="73" y="105"/>
                  </a:lnTo>
                  <a:lnTo>
                    <a:pt x="71" y="102"/>
                  </a:lnTo>
                  <a:lnTo>
                    <a:pt x="73" y="102"/>
                  </a:lnTo>
                  <a:lnTo>
                    <a:pt x="75" y="100"/>
                  </a:lnTo>
                  <a:lnTo>
                    <a:pt x="75" y="96"/>
                  </a:lnTo>
                  <a:lnTo>
                    <a:pt x="69" y="92"/>
                  </a:lnTo>
                  <a:lnTo>
                    <a:pt x="57" y="88"/>
                  </a:lnTo>
                  <a:lnTo>
                    <a:pt x="47" y="86"/>
                  </a:lnTo>
                  <a:lnTo>
                    <a:pt x="39" y="86"/>
                  </a:lnTo>
                  <a:lnTo>
                    <a:pt x="35" y="86"/>
                  </a:lnTo>
                  <a:lnTo>
                    <a:pt x="31" y="84"/>
                  </a:lnTo>
                  <a:lnTo>
                    <a:pt x="33" y="78"/>
                  </a:lnTo>
                  <a:lnTo>
                    <a:pt x="35" y="72"/>
                  </a:lnTo>
                  <a:lnTo>
                    <a:pt x="39" y="70"/>
                  </a:lnTo>
                  <a:lnTo>
                    <a:pt x="43" y="70"/>
                  </a:lnTo>
                  <a:lnTo>
                    <a:pt x="47" y="68"/>
                  </a:lnTo>
                  <a:lnTo>
                    <a:pt x="51" y="66"/>
                  </a:lnTo>
                  <a:lnTo>
                    <a:pt x="55" y="64"/>
                  </a:lnTo>
                  <a:lnTo>
                    <a:pt x="59" y="66"/>
                  </a:lnTo>
                  <a:lnTo>
                    <a:pt x="65" y="64"/>
                  </a:lnTo>
                  <a:lnTo>
                    <a:pt x="65" y="58"/>
                  </a:lnTo>
                  <a:lnTo>
                    <a:pt x="63" y="55"/>
                  </a:lnTo>
                  <a:lnTo>
                    <a:pt x="59" y="53"/>
                  </a:lnTo>
                  <a:lnTo>
                    <a:pt x="51" y="53"/>
                  </a:lnTo>
                  <a:lnTo>
                    <a:pt x="49" y="51"/>
                  </a:lnTo>
                  <a:lnTo>
                    <a:pt x="51" y="47"/>
                  </a:lnTo>
                  <a:lnTo>
                    <a:pt x="55" y="45"/>
                  </a:lnTo>
                  <a:lnTo>
                    <a:pt x="55" y="39"/>
                  </a:lnTo>
                  <a:lnTo>
                    <a:pt x="57" y="35"/>
                  </a:lnTo>
                  <a:lnTo>
                    <a:pt x="57" y="31"/>
                  </a:lnTo>
                  <a:lnTo>
                    <a:pt x="59" y="25"/>
                  </a:lnTo>
                  <a:lnTo>
                    <a:pt x="61" y="23"/>
                  </a:lnTo>
                  <a:lnTo>
                    <a:pt x="65" y="23"/>
                  </a:lnTo>
                  <a:lnTo>
                    <a:pt x="75" y="29"/>
                  </a:lnTo>
                  <a:lnTo>
                    <a:pt x="78" y="27"/>
                  </a:lnTo>
                  <a:lnTo>
                    <a:pt x="73" y="21"/>
                  </a:lnTo>
                  <a:lnTo>
                    <a:pt x="73" y="19"/>
                  </a:lnTo>
                  <a:lnTo>
                    <a:pt x="71" y="13"/>
                  </a:lnTo>
                  <a:lnTo>
                    <a:pt x="71" y="8"/>
                  </a:lnTo>
                  <a:lnTo>
                    <a:pt x="69" y="2"/>
                  </a:lnTo>
                  <a:lnTo>
                    <a:pt x="63" y="0"/>
                  </a:lnTo>
                  <a:lnTo>
                    <a:pt x="59"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625"/>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626"/>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627"/>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628"/>
            <p:cNvSpPr>
              <a:spLocks/>
            </p:cNvSpPr>
            <p:nvPr/>
          </p:nvSpPr>
          <p:spPr bwMode="auto">
            <a:xfrm>
              <a:off x="6338888" y="2546350"/>
              <a:ext cx="873125" cy="547688"/>
            </a:xfrm>
            <a:custGeom>
              <a:avLst/>
              <a:gdLst>
                <a:gd name="T0" fmla="*/ 421 w 550"/>
                <a:gd name="T1" fmla="*/ 8 h 345"/>
                <a:gd name="T2" fmla="*/ 409 w 550"/>
                <a:gd name="T3" fmla="*/ 14 h 345"/>
                <a:gd name="T4" fmla="*/ 392 w 550"/>
                <a:gd name="T5" fmla="*/ 37 h 345"/>
                <a:gd name="T6" fmla="*/ 392 w 550"/>
                <a:gd name="T7" fmla="*/ 94 h 345"/>
                <a:gd name="T8" fmla="*/ 368 w 550"/>
                <a:gd name="T9" fmla="*/ 123 h 345"/>
                <a:gd name="T10" fmla="*/ 351 w 550"/>
                <a:gd name="T11" fmla="*/ 172 h 345"/>
                <a:gd name="T12" fmla="*/ 333 w 550"/>
                <a:gd name="T13" fmla="*/ 178 h 345"/>
                <a:gd name="T14" fmla="*/ 319 w 550"/>
                <a:gd name="T15" fmla="*/ 178 h 345"/>
                <a:gd name="T16" fmla="*/ 306 w 550"/>
                <a:gd name="T17" fmla="*/ 161 h 345"/>
                <a:gd name="T18" fmla="*/ 284 w 550"/>
                <a:gd name="T19" fmla="*/ 174 h 345"/>
                <a:gd name="T20" fmla="*/ 268 w 550"/>
                <a:gd name="T21" fmla="*/ 155 h 345"/>
                <a:gd name="T22" fmla="*/ 245 w 550"/>
                <a:gd name="T23" fmla="*/ 182 h 345"/>
                <a:gd name="T24" fmla="*/ 204 w 550"/>
                <a:gd name="T25" fmla="*/ 194 h 345"/>
                <a:gd name="T26" fmla="*/ 180 w 550"/>
                <a:gd name="T27" fmla="*/ 194 h 345"/>
                <a:gd name="T28" fmla="*/ 155 w 550"/>
                <a:gd name="T29" fmla="*/ 206 h 345"/>
                <a:gd name="T30" fmla="*/ 127 w 550"/>
                <a:gd name="T31" fmla="*/ 231 h 345"/>
                <a:gd name="T32" fmla="*/ 108 w 550"/>
                <a:gd name="T33" fmla="*/ 215 h 345"/>
                <a:gd name="T34" fmla="*/ 75 w 550"/>
                <a:gd name="T35" fmla="*/ 245 h 345"/>
                <a:gd name="T36" fmla="*/ 100 w 550"/>
                <a:gd name="T37" fmla="*/ 270 h 345"/>
                <a:gd name="T38" fmla="*/ 98 w 550"/>
                <a:gd name="T39" fmla="*/ 272 h 345"/>
                <a:gd name="T40" fmla="*/ 82 w 550"/>
                <a:gd name="T41" fmla="*/ 266 h 345"/>
                <a:gd name="T42" fmla="*/ 100 w 550"/>
                <a:gd name="T43" fmla="*/ 280 h 345"/>
                <a:gd name="T44" fmla="*/ 112 w 550"/>
                <a:gd name="T45" fmla="*/ 280 h 345"/>
                <a:gd name="T46" fmla="*/ 92 w 550"/>
                <a:gd name="T47" fmla="*/ 309 h 345"/>
                <a:gd name="T48" fmla="*/ 73 w 550"/>
                <a:gd name="T49" fmla="*/ 311 h 345"/>
                <a:gd name="T50" fmla="*/ 75 w 550"/>
                <a:gd name="T51" fmla="*/ 296 h 345"/>
                <a:gd name="T52" fmla="*/ 71 w 550"/>
                <a:gd name="T53" fmla="*/ 278 h 345"/>
                <a:gd name="T54" fmla="*/ 51 w 550"/>
                <a:gd name="T55" fmla="*/ 278 h 345"/>
                <a:gd name="T56" fmla="*/ 35 w 550"/>
                <a:gd name="T57" fmla="*/ 276 h 345"/>
                <a:gd name="T58" fmla="*/ 28 w 550"/>
                <a:gd name="T59" fmla="*/ 264 h 345"/>
                <a:gd name="T60" fmla="*/ 18 w 550"/>
                <a:gd name="T61" fmla="*/ 264 h 345"/>
                <a:gd name="T62" fmla="*/ 4 w 550"/>
                <a:gd name="T63" fmla="*/ 264 h 345"/>
                <a:gd name="T64" fmla="*/ 6 w 550"/>
                <a:gd name="T65" fmla="*/ 235 h 345"/>
                <a:gd name="T66" fmla="*/ 0 w 550"/>
                <a:gd name="T67" fmla="*/ 225 h 345"/>
                <a:gd name="T68" fmla="*/ 0 w 550"/>
                <a:gd name="T69" fmla="*/ 227 h 345"/>
                <a:gd name="T70" fmla="*/ 10 w 550"/>
                <a:gd name="T71" fmla="*/ 339 h 345"/>
                <a:gd name="T72" fmla="*/ 47 w 550"/>
                <a:gd name="T73" fmla="*/ 341 h 345"/>
                <a:gd name="T74" fmla="*/ 59 w 550"/>
                <a:gd name="T75" fmla="*/ 345 h 345"/>
                <a:gd name="T76" fmla="*/ 225 w 550"/>
                <a:gd name="T77" fmla="*/ 323 h 345"/>
                <a:gd name="T78" fmla="*/ 225 w 550"/>
                <a:gd name="T79" fmla="*/ 311 h 345"/>
                <a:gd name="T80" fmla="*/ 249 w 550"/>
                <a:gd name="T81" fmla="*/ 303 h 345"/>
                <a:gd name="T82" fmla="*/ 270 w 550"/>
                <a:gd name="T83" fmla="*/ 296 h 345"/>
                <a:gd name="T84" fmla="*/ 302 w 550"/>
                <a:gd name="T85" fmla="*/ 309 h 345"/>
                <a:gd name="T86" fmla="*/ 335 w 550"/>
                <a:gd name="T87" fmla="*/ 303 h 345"/>
                <a:gd name="T88" fmla="*/ 347 w 550"/>
                <a:gd name="T89" fmla="*/ 317 h 345"/>
                <a:gd name="T90" fmla="*/ 386 w 550"/>
                <a:gd name="T91" fmla="*/ 317 h 345"/>
                <a:gd name="T92" fmla="*/ 435 w 550"/>
                <a:gd name="T93" fmla="*/ 272 h 345"/>
                <a:gd name="T94" fmla="*/ 415 w 550"/>
                <a:gd name="T95" fmla="*/ 262 h 345"/>
                <a:gd name="T96" fmla="*/ 415 w 550"/>
                <a:gd name="T97" fmla="*/ 223 h 345"/>
                <a:gd name="T98" fmla="*/ 441 w 550"/>
                <a:gd name="T99" fmla="*/ 245 h 345"/>
                <a:gd name="T100" fmla="*/ 498 w 550"/>
                <a:gd name="T101" fmla="*/ 219 h 345"/>
                <a:gd name="T102" fmla="*/ 529 w 550"/>
                <a:gd name="T103" fmla="*/ 202 h 345"/>
                <a:gd name="T104" fmla="*/ 550 w 550"/>
                <a:gd name="T105" fmla="*/ 129 h 345"/>
                <a:gd name="T106" fmla="*/ 550 w 550"/>
                <a:gd name="T107" fmla="*/ 100 h 345"/>
                <a:gd name="T108" fmla="*/ 515 w 550"/>
                <a:gd name="T109" fmla="*/ 76 h 345"/>
                <a:gd name="T110" fmla="*/ 470 w 550"/>
                <a:gd name="T111" fmla="*/ 55 h 345"/>
                <a:gd name="T112" fmla="*/ 456 w 550"/>
                <a:gd name="T113" fmla="*/ 12 h 345"/>
                <a:gd name="T114" fmla="*/ 435 w 550"/>
                <a:gd name="T11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0" h="345">
                  <a:moveTo>
                    <a:pt x="435" y="6"/>
                  </a:moveTo>
                  <a:lnTo>
                    <a:pt x="431" y="6"/>
                  </a:lnTo>
                  <a:lnTo>
                    <a:pt x="427" y="8"/>
                  </a:lnTo>
                  <a:lnTo>
                    <a:pt x="423" y="6"/>
                  </a:lnTo>
                  <a:lnTo>
                    <a:pt x="421" y="8"/>
                  </a:lnTo>
                  <a:lnTo>
                    <a:pt x="419" y="12"/>
                  </a:lnTo>
                  <a:lnTo>
                    <a:pt x="417" y="12"/>
                  </a:lnTo>
                  <a:lnTo>
                    <a:pt x="411" y="10"/>
                  </a:lnTo>
                  <a:lnTo>
                    <a:pt x="409" y="10"/>
                  </a:lnTo>
                  <a:lnTo>
                    <a:pt x="409" y="14"/>
                  </a:lnTo>
                  <a:lnTo>
                    <a:pt x="402" y="24"/>
                  </a:lnTo>
                  <a:lnTo>
                    <a:pt x="398" y="26"/>
                  </a:lnTo>
                  <a:lnTo>
                    <a:pt x="396" y="29"/>
                  </a:lnTo>
                  <a:lnTo>
                    <a:pt x="394" y="35"/>
                  </a:lnTo>
                  <a:lnTo>
                    <a:pt x="392" y="37"/>
                  </a:lnTo>
                  <a:lnTo>
                    <a:pt x="390" y="43"/>
                  </a:lnTo>
                  <a:lnTo>
                    <a:pt x="394" y="51"/>
                  </a:lnTo>
                  <a:lnTo>
                    <a:pt x="396" y="67"/>
                  </a:lnTo>
                  <a:lnTo>
                    <a:pt x="396" y="86"/>
                  </a:lnTo>
                  <a:lnTo>
                    <a:pt x="392" y="94"/>
                  </a:lnTo>
                  <a:lnTo>
                    <a:pt x="390" y="98"/>
                  </a:lnTo>
                  <a:lnTo>
                    <a:pt x="382" y="100"/>
                  </a:lnTo>
                  <a:lnTo>
                    <a:pt x="368" y="104"/>
                  </a:lnTo>
                  <a:lnTo>
                    <a:pt x="368" y="112"/>
                  </a:lnTo>
                  <a:lnTo>
                    <a:pt x="368" y="123"/>
                  </a:lnTo>
                  <a:lnTo>
                    <a:pt x="366" y="131"/>
                  </a:lnTo>
                  <a:lnTo>
                    <a:pt x="364" y="137"/>
                  </a:lnTo>
                  <a:lnTo>
                    <a:pt x="364" y="147"/>
                  </a:lnTo>
                  <a:lnTo>
                    <a:pt x="357" y="157"/>
                  </a:lnTo>
                  <a:lnTo>
                    <a:pt x="351" y="172"/>
                  </a:lnTo>
                  <a:lnTo>
                    <a:pt x="345" y="178"/>
                  </a:lnTo>
                  <a:lnTo>
                    <a:pt x="343" y="184"/>
                  </a:lnTo>
                  <a:lnTo>
                    <a:pt x="341" y="184"/>
                  </a:lnTo>
                  <a:lnTo>
                    <a:pt x="335" y="178"/>
                  </a:lnTo>
                  <a:lnTo>
                    <a:pt x="333" y="178"/>
                  </a:lnTo>
                  <a:lnTo>
                    <a:pt x="331" y="184"/>
                  </a:lnTo>
                  <a:lnTo>
                    <a:pt x="331" y="184"/>
                  </a:lnTo>
                  <a:lnTo>
                    <a:pt x="321" y="180"/>
                  </a:lnTo>
                  <a:lnTo>
                    <a:pt x="319" y="180"/>
                  </a:lnTo>
                  <a:lnTo>
                    <a:pt x="319" y="178"/>
                  </a:lnTo>
                  <a:lnTo>
                    <a:pt x="317" y="176"/>
                  </a:lnTo>
                  <a:lnTo>
                    <a:pt x="319" y="170"/>
                  </a:lnTo>
                  <a:lnTo>
                    <a:pt x="317" y="166"/>
                  </a:lnTo>
                  <a:lnTo>
                    <a:pt x="313" y="166"/>
                  </a:lnTo>
                  <a:lnTo>
                    <a:pt x="306" y="161"/>
                  </a:lnTo>
                  <a:lnTo>
                    <a:pt x="292" y="157"/>
                  </a:lnTo>
                  <a:lnTo>
                    <a:pt x="290" y="159"/>
                  </a:lnTo>
                  <a:lnTo>
                    <a:pt x="290" y="166"/>
                  </a:lnTo>
                  <a:lnTo>
                    <a:pt x="286" y="172"/>
                  </a:lnTo>
                  <a:lnTo>
                    <a:pt x="284" y="174"/>
                  </a:lnTo>
                  <a:lnTo>
                    <a:pt x="274" y="174"/>
                  </a:lnTo>
                  <a:lnTo>
                    <a:pt x="270" y="172"/>
                  </a:lnTo>
                  <a:lnTo>
                    <a:pt x="276" y="163"/>
                  </a:lnTo>
                  <a:lnTo>
                    <a:pt x="278" y="159"/>
                  </a:lnTo>
                  <a:lnTo>
                    <a:pt x="268" y="155"/>
                  </a:lnTo>
                  <a:lnTo>
                    <a:pt x="249" y="159"/>
                  </a:lnTo>
                  <a:lnTo>
                    <a:pt x="247" y="163"/>
                  </a:lnTo>
                  <a:lnTo>
                    <a:pt x="249" y="170"/>
                  </a:lnTo>
                  <a:lnTo>
                    <a:pt x="249" y="174"/>
                  </a:lnTo>
                  <a:lnTo>
                    <a:pt x="245" y="182"/>
                  </a:lnTo>
                  <a:lnTo>
                    <a:pt x="243" y="184"/>
                  </a:lnTo>
                  <a:lnTo>
                    <a:pt x="237" y="184"/>
                  </a:lnTo>
                  <a:lnTo>
                    <a:pt x="221" y="182"/>
                  </a:lnTo>
                  <a:lnTo>
                    <a:pt x="214" y="188"/>
                  </a:lnTo>
                  <a:lnTo>
                    <a:pt x="204" y="194"/>
                  </a:lnTo>
                  <a:lnTo>
                    <a:pt x="198" y="192"/>
                  </a:lnTo>
                  <a:lnTo>
                    <a:pt x="194" y="192"/>
                  </a:lnTo>
                  <a:lnTo>
                    <a:pt x="188" y="196"/>
                  </a:lnTo>
                  <a:lnTo>
                    <a:pt x="184" y="192"/>
                  </a:lnTo>
                  <a:lnTo>
                    <a:pt x="180" y="194"/>
                  </a:lnTo>
                  <a:lnTo>
                    <a:pt x="174" y="198"/>
                  </a:lnTo>
                  <a:lnTo>
                    <a:pt x="167" y="202"/>
                  </a:lnTo>
                  <a:lnTo>
                    <a:pt x="163" y="208"/>
                  </a:lnTo>
                  <a:lnTo>
                    <a:pt x="159" y="208"/>
                  </a:lnTo>
                  <a:lnTo>
                    <a:pt x="155" y="206"/>
                  </a:lnTo>
                  <a:lnTo>
                    <a:pt x="149" y="208"/>
                  </a:lnTo>
                  <a:lnTo>
                    <a:pt x="141" y="217"/>
                  </a:lnTo>
                  <a:lnTo>
                    <a:pt x="131" y="221"/>
                  </a:lnTo>
                  <a:lnTo>
                    <a:pt x="129" y="227"/>
                  </a:lnTo>
                  <a:lnTo>
                    <a:pt x="127" y="231"/>
                  </a:lnTo>
                  <a:lnTo>
                    <a:pt x="122" y="229"/>
                  </a:lnTo>
                  <a:lnTo>
                    <a:pt x="122" y="225"/>
                  </a:lnTo>
                  <a:lnTo>
                    <a:pt x="118" y="219"/>
                  </a:lnTo>
                  <a:lnTo>
                    <a:pt x="110" y="211"/>
                  </a:lnTo>
                  <a:lnTo>
                    <a:pt x="108" y="215"/>
                  </a:lnTo>
                  <a:lnTo>
                    <a:pt x="108" y="225"/>
                  </a:lnTo>
                  <a:lnTo>
                    <a:pt x="104" y="231"/>
                  </a:lnTo>
                  <a:lnTo>
                    <a:pt x="90" y="241"/>
                  </a:lnTo>
                  <a:lnTo>
                    <a:pt x="82" y="243"/>
                  </a:lnTo>
                  <a:lnTo>
                    <a:pt x="75" y="245"/>
                  </a:lnTo>
                  <a:lnTo>
                    <a:pt x="82" y="251"/>
                  </a:lnTo>
                  <a:lnTo>
                    <a:pt x="86" y="260"/>
                  </a:lnTo>
                  <a:lnTo>
                    <a:pt x="88" y="260"/>
                  </a:lnTo>
                  <a:lnTo>
                    <a:pt x="94" y="266"/>
                  </a:lnTo>
                  <a:lnTo>
                    <a:pt x="100" y="270"/>
                  </a:lnTo>
                  <a:lnTo>
                    <a:pt x="104" y="270"/>
                  </a:lnTo>
                  <a:lnTo>
                    <a:pt x="108" y="272"/>
                  </a:lnTo>
                  <a:lnTo>
                    <a:pt x="104" y="274"/>
                  </a:lnTo>
                  <a:lnTo>
                    <a:pt x="102" y="274"/>
                  </a:lnTo>
                  <a:lnTo>
                    <a:pt x="98" y="272"/>
                  </a:lnTo>
                  <a:lnTo>
                    <a:pt x="94" y="270"/>
                  </a:lnTo>
                  <a:lnTo>
                    <a:pt x="92" y="268"/>
                  </a:lnTo>
                  <a:lnTo>
                    <a:pt x="88" y="264"/>
                  </a:lnTo>
                  <a:lnTo>
                    <a:pt x="86" y="264"/>
                  </a:lnTo>
                  <a:lnTo>
                    <a:pt x="82" y="266"/>
                  </a:lnTo>
                  <a:lnTo>
                    <a:pt x="84" y="266"/>
                  </a:lnTo>
                  <a:lnTo>
                    <a:pt x="86" y="270"/>
                  </a:lnTo>
                  <a:lnTo>
                    <a:pt x="86" y="274"/>
                  </a:lnTo>
                  <a:lnTo>
                    <a:pt x="92" y="276"/>
                  </a:lnTo>
                  <a:lnTo>
                    <a:pt x="100" y="280"/>
                  </a:lnTo>
                  <a:lnTo>
                    <a:pt x="106" y="282"/>
                  </a:lnTo>
                  <a:lnTo>
                    <a:pt x="108" y="282"/>
                  </a:lnTo>
                  <a:lnTo>
                    <a:pt x="108" y="276"/>
                  </a:lnTo>
                  <a:lnTo>
                    <a:pt x="110" y="276"/>
                  </a:lnTo>
                  <a:lnTo>
                    <a:pt x="112" y="280"/>
                  </a:lnTo>
                  <a:lnTo>
                    <a:pt x="112" y="282"/>
                  </a:lnTo>
                  <a:lnTo>
                    <a:pt x="108" y="288"/>
                  </a:lnTo>
                  <a:lnTo>
                    <a:pt x="100" y="300"/>
                  </a:lnTo>
                  <a:lnTo>
                    <a:pt x="94" y="307"/>
                  </a:lnTo>
                  <a:lnTo>
                    <a:pt x="92" y="309"/>
                  </a:lnTo>
                  <a:lnTo>
                    <a:pt x="88" y="315"/>
                  </a:lnTo>
                  <a:lnTo>
                    <a:pt x="82" y="315"/>
                  </a:lnTo>
                  <a:lnTo>
                    <a:pt x="80" y="315"/>
                  </a:lnTo>
                  <a:lnTo>
                    <a:pt x="73" y="313"/>
                  </a:lnTo>
                  <a:lnTo>
                    <a:pt x="73" y="311"/>
                  </a:lnTo>
                  <a:lnTo>
                    <a:pt x="71" y="307"/>
                  </a:lnTo>
                  <a:lnTo>
                    <a:pt x="71" y="303"/>
                  </a:lnTo>
                  <a:lnTo>
                    <a:pt x="73" y="298"/>
                  </a:lnTo>
                  <a:lnTo>
                    <a:pt x="75" y="300"/>
                  </a:lnTo>
                  <a:lnTo>
                    <a:pt x="75" y="296"/>
                  </a:lnTo>
                  <a:lnTo>
                    <a:pt x="75" y="294"/>
                  </a:lnTo>
                  <a:lnTo>
                    <a:pt x="69" y="288"/>
                  </a:lnTo>
                  <a:lnTo>
                    <a:pt x="69" y="282"/>
                  </a:lnTo>
                  <a:lnTo>
                    <a:pt x="69" y="280"/>
                  </a:lnTo>
                  <a:lnTo>
                    <a:pt x="71" y="278"/>
                  </a:lnTo>
                  <a:lnTo>
                    <a:pt x="71" y="278"/>
                  </a:lnTo>
                  <a:lnTo>
                    <a:pt x="63" y="280"/>
                  </a:lnTo>
                  <a:lnTo>
                    <a:pt x="57" y="280"/>
                  </a:lnTo>
                  <a:lnTo>
                    <a:pt x="55" y="280"/>
                  </a:lnTo>
                  <a:lnTo>
                    <a:pt x="51" y="278"/>
                  </a:lnTo>
                  <a:lnTo>
                    <a:pt x="45" y="274"/>
                  </a:lnTo>
                  <a:lnTo>
                    <a:pt x="43" y="274"/>
                  </a:lnTo>
                  <a:lnTo>
                    <a:pt x="39" y="276"/>
                  </a:lnTo>
                  <a:lnTo>
                    <a:pt x="39" y="278"/>
                  </a:lnTo>
                  <a:lnTo>
                    <a:pt x="35" y="276"/>
                  </a:lnTo>
                  <a:lnTo>
                    <a:pt x="31" y="276"/>
                  </a:lnTo>
                  <a:lnTo>
                    <a:pt x="28" y="274"/>
                  </a:lnTo>
                  <a:lnTo>
                    <a:pt x="28" y="270"/>
                  </a:lnTo>
                  <a:lnTo>
                    <a:pt x="28" y="266"/>
                  </a:lnTo>
                  <a:lnTo>
                    <a:pt x="28" y="264"/>
                  </a:lnTo>
                  <a:lnTo>
                    <a:pt x="31" y="260"/>
                  </a:lnTo>
                  <a:lnTo>
                    <a:pt x="26" y="260"/>
                  </a:lnTo>
                  <a:lnTo>
                    <a:pt x="24" y="262"/>
                  </a:lnTo>
                  <a:lnTo>
                    <a:pt x="20" y="264"/>
                  </a:lnTo>
                  <a:lnTo>
                    <a:pt x="18" y="264"/>
                  </a:lnTo>
                  <a:lnTo>
                    <a:pt x="12" y="266"/>
                  </a:lnTo>
                  <a:lnTo>
                    <a:pt x="6" y="268"/>
                  </a:lnTo>
                  <a:lnTo>
                    <a:pt x="6" y="268"/>
                  </a:lnTo>
                  <a:lnTo>
                    <a:pt x="4" y="266"/>
                  </a:lnTo>
                  <a:lnTo>
                    <a:pt x="4" y="264"/>
                  </a:lnTo>
                  <a:lnTo>
                    <a:pt x="4" y="247"/>
                  </a:lnTo>
                  <a:lnTo>
                    <a:pt x="6" y="243"/>
                  </a:lnTo>
                  <a:lnTo>
                    <a:pt x="6" y="243"/>
                  </a:lnTo>
                  <a:lnTo>
                    <a:pt x="6" y="237"/>
                  </a:lnTo>
                  <a:lnTo>
                    <a:pt x="6" y="235"/>
                  </a:lnTo>
                  <a:lnTo>
                    <a:pt x="8" y="231"/>
                  </a:lnTo>
                  <a:lnTo>
                    <a:pt x="8" y="227"/>
                  </a:lnTo>
                  <a:lnTo>
                    <a:pt x="6" y="227"/>
                  </a:lnTo>
                  <a:lnTo>
                    <a:pt x="4" y="227"/>
                  </a:lnTo>
                  <a:lnTo>
                    <a:pt x="0" y="225"/>
                  </a:lnTo>
                  <a:lnTo>
                    <a:pt x="2" y="223"/>
                  </a:lnTo>
                  <a:lnTo>
                    <a:pt x="6" y="221"/>
                  </a:lnTo>
                  <a:lnTo>
                    <a:pt x="6" y="219"/>
                  </a:lnTo>
                  <a:lnTo>
                    <a:pt x="0" y="221"/>
                  </a:lnTo>
                  <a:lnTo>
                    <a:pt x="0" y="227"/>
                  </a:lnTo>
                  <a:lnTo>
                    <a:pt x="0" y="255"/>
                  </a:lnTo>
                  <a:lnTo>
                    <a:pt x="0" y="296"/>
                  </a:lnTo>
                  <a:lnTo>
                    <a:pt x="2" y="319"/>
                  </a:lnTo>
                  <a:lnTo>
                    <a:pt x="4" y="339"/>
                  </a:lnTo>
                  <a:lnTo>
                    <a:pt x="10" y="339"/>
                  </a:lnTo>
                  <a:lnTo>
                    <a:pt x="35" y="343"/>
                  </a:lnTo>
                  <a:lnTo>
                    <a:pt x="45" y="345"/>
                  </a:lnTo>
                  <a:lnTo>
                    <a:pt x="45" y="345"/>
                  </a:lnTo>
                  <a:lnTo>
                    <a:pt x="45" y="343"/>
                  </a:lnTo>
                  <a:lnTo>
                    <a:pt x="47" y="341"/>
                  </a:lnTo>
                  <a:lnTo>
                    <a:pt x="53" y="337"/>
                  </a:lnTo>
                  <a:lnTo>
                    <a:pt x="57" y="339"/>
                  </a:lnTo>
                  <a:lnTo>
                    <a:pt x="59" y="339"/>
                  </a:lnTo>
                  <a:lnTo>
                    <a:pt x="59" y="343"/>
                  </a:lnTo>
                  <a:lnTo>
                    <a:pt x="59" y="345"/>
                  </a:lnTo>
                  <a:lnTo>
                    <a:pt x="59" y="345"/>
                  </a:lnTo>
                  <a:lnTo>
                    <a:pt x="216" y="345"/>
                  </a:lnTo>
                  <a:lnTo>
                    <a:pt x="223" y="341"/>
                  </a:lnTo>
                  <a:lnTo>
                    <a:pt x="231" y="333"/>
                  </a:lnTo>
                  <a:lnTo>
                    <a:pt x="225" y="323"/>
                  </a:lnTo>
                  <a:lnTo>
                    <a:pt x="221" y="321"/>
                  </a:lnTo>
                  <a:lnTo>
                    <a:pt x="221" y="321"/>
                  </a:lnTo>
                  <a:lnTo>
                    <a:pt x="219" y="313"/>
                  </a:lnTo>
                  <a:lnTo>
                    <a:pt x="219" y="311"/>
                  </a:lnTo>
                  <a:lnTo>
                    <a:pt x="225" y="311"/>
                  </a:lnTo>
                  <a:lnTo>
                    <a:pt x="231" y="311"/>
                  </a:lnTo>
                  <a:lnTo>
                    <a:pt x="239" y="317"/>
                  </a:lnTo>
                  <a:lnTo>
                    <a:pt x="241" y="319"/>
                  </a:lnTo>
                  <a:lnTo>
                    <a:pt x="241" y="317"/>
                  </a:lnTo>
                  <a:lnTo>
                    <a:pt x="249" y="303"/>
                  </a:lnTo>
                  <a:lnTo>
                    <a:pt x="249" y="298"/>
                  </a:lnTo>
                  <a:lnTo>
                    <a:pt x="249" y="296"/>
                  </a:lnTo>
                  <a:lnTo>
                    <a:pt x="251" y="294"/>
                  </a:lnTo>
                  <a:lnTo>
                    <a:pt x="259" y="294"/>
                  </a:lnTo>
                  <a:lnTo>
                    <a:pt x="270" y="296"/>
                  </a:lnTo>
                  <a:lnTo>
                    <a:pt x="274" y="294"/>
                  </a:lnTo>
                  <a:lnTo>
                    <a:pt x="280" y="303"/>
                  </a:lnTo>
                  <a:lnTo>
                    <a:pt x="282" y="307"/>
                  </a:lnTo>
                  <a:lnTo>
                    <a:pt x="286" y="309"/>
                  </a:lnTo>
                  <a:lnTo>
                    <a:pt x="302" y="309"/>
                  </a:lnTo>
                  <a:lnTo>
                    <a:pt x="306" y="313"/>
                  </a:lnTo>
                  <a:lnTo>
                    <a:pt x="306" y="315"/>
                  </a:lnTo>
                  <a:lnTo>
                    <a:pt x="315" y="315"/>
                  </a:lnTo>
                  <a:lnTo>
                    <a:pt x="327" y="309"/>
                  </a:lnTo>
                  <a:lnTo>
                    <a:pt x="335" y="303"/>
                  </a:lnTo>
                  <a:lnTo>
                    <a:pt x="339" y="300"/>
                  </a:lnTo>
                  <a:lnTo>
                    <a:pt x="341" y="303"/>
                  </a:lnTo>
                  <a:lnTo>
                    <a:pt x="341" y="307"/>
                  </a:lnTo>
                  <a:lnTo>
                    <a:pt x="341" y="311"/>
                  </a:lnTo>
                  <a:lnTo>
                    <a:pt x="347" y="317"/>
                  </a:lnTo>
                  <a:lnTo>
                    <a:pt x="353" y="321"/>
                  </a:lnTo>
                  <a:lnTo>
                    <a:pt x="353" y="321"/>
                  </a:lnTo>
                  <a:lnTo>
                    <a:pt x="362" y="319"/>
                  </a:lnTo>
                  <a:lnTo>
                    <a:pt x="366" y="315"/>
                  </a:lnTo>
                  <a:lnTo>
                    <a:pt x="386" y="317"/>
                  </a:lnTo>
                  <a:lnTo>
                    <a:pt x="390" y="317"/>
                  </a:lnTo>
                  <a:lnTo>
                    <a:pt x="392" y="313"/>
                  </a:lnTo>
                  <a:lnTo>
                    <a:pt x="435" y="280"/>
                  </a:lnTo>
                  <a:lnTo>
                    <a:pt x="439" y="274"/>
                  </a:lnTo>
                  <a:lnTo>
                    <a:pt x="435" y="272"/>
                  </a:lnTo>
                  <a:lnTo>
                    <a:pt x="431" y="270"/>
                  </a:lnTo>
                  <a:lnTo>
                    <a:pt x="427" y="272"/>
                  </a:lnTo>
                  <a:lnTo>
                    <a:pt x="421" y="268"/>
                  </a:lnTo>
                  <a:lnTo>
                    <a:pt x="419" y="266"/>
                  </a:lnTo>
                  <a:lnTo>
                    <a:pt x="415" y="262"/>
                  </a:lnTo>
                  <a:lnTo>
                    <a:pt x="411" y="258"/>
                  </a:lnTo>
                  <a:lnTo>
                    <a:pt x="415" y="245"/>
                  </a:lnTo>
                  <a:lnTo>
                    <a:pt x="417" y="237"/>
                  </a:lnTo>
                  <a:lnTo>
                    <a:pt x="417" y="225"/>
                  </a:lnTo>
                  <a:lnTo>
                    <a:pt x="415" y="223"/>
                  </a:lnTo>
                  <a:lnTo>
                    <a:pt x="423" y="223"/>
                  </a:lnTo>
                  <a:lnTo>
                    <a:pt x="425" y="229"/>
                  </a:lnTo>
                  <a:lnTo>
                    <a:pt x="427" y="237"/>
                  </a:lnTo>
                  <a:lnTo>
                    <a:pt x="433" y="243"/>
                  </a:lnTo>
                  <a:lnTo>
                    <a:pt x="441" y="245"/>
                  </a:lnTo>
                  <a:lnTo>
                    <a:pt x="468" y="251"/>
                  </a:lnTo>
                  <a:lnTo>
                    <a:pt x="470" y="251"/>
                  </a:lnTo>
                  <a:lnTo>
                    <a:pt x="478" y="251"/>
                  </a:lnTo>
                  <a:lnTo>
                    <a:pt x="484" y="243"/>
                  </a:lnTo>
                  <a:lnTo>
                    <a:pt x="498" y="219"/>
                  </a:lnTo>
                  <a:lnTo>
                    <a:pt x="501" y="211"/>
                  </a:lnTo>
                  <a:lnTo>
                    <a:pt x="498" y="208"/>
                  </a:lnTo>
                  <a:lnTo>
                    <a:pt x="509" y="206"/>
                  </a:lnTo>
                  <a:lnTo>
                    <a:pt x="529" y="204"/>
                  </a:lnTo>
                  <a:lnTo>
                    <a:pt x="529" y="202"/>
                  </a:lnTo>
                  <a:lnTo>
                    <a:pt x="529" y="188"/>
                  </a:lnTo>
                  <a:lnTo>
                    <a:pt x="533" y="176"/>
                  </a:lnTo>
                  <a:lnTo>
                    <a:pt x="548" y="172"/>
                  </a:lnTo>
                  <a:lnTo>
                    <a:pt x="550" y="172"/>
                  </a:lnTo>
                  <a:lnTo>
                    <a:pt x="550" y="129"/>
                  </a:lnTo>
                  <a:lnTo>
                    <a:pt x="550" y="127"/>
                  </a:lnTo>
                  <a:lnTo>
                    <a:pt x="550" y="123"/>
                  </a:lnTo>
                  <a:lnTo>
                    <a:pt x="550" y="121"/>
                  </a:lnTo>
                  <a:lnTo>
                    <a:pt x="548" y="108"/>
                  </a:lnTo>
                  <a:lnTo>
                    <a:pt x="550" y="100"/>
                  </a:lnTo>
                  <a:lnTo>
                    <a:pt x="550" y="88"/>
                  </a:lnTo>
                  <a:lnTo>
                    <a:pt x="543" y="82"/>
                  </a:lnTo>
                  <a:lnTo>
                    <a:pt x="537" y="82"/>
                  </a:lnTo>
                  <a:lnTo>
                    <a:pt x="533" y="78"/>
                  </a:lnTo>
                  <a:lnTo>
                    <a:pt x="515" y="76"/>
                  </a:lnTo>
                  <a:lnTo>
                    <a:pt x="488" y="74"/>
                  </a:lnTo>
                  <a:lnTo>
                    <a:pt x="480" y="76"/>
                  </a:lnTo>
                  <a:lnTo>
                    <a:pt x="474" y="71"/>
                  </a:lnTo>
                  <a:lnTo>
                    <a:pt x="472" y="69"/>
                  </a:lnTo>
                  <a:lnTo>
                    <a:pt x="470" y="55"/>
                  </a:lnTo>
                  <a:lnTo>
                    <a:pt x="464" y="43"/>
                  </a:lnTo>
                  <a:lnTo>
                    <a:pt x="462" y="26"/>
                  </a:lnTo>
                  <a:lnTo>
                    <a:pt x="462" y="24"/>
                  </a:lnTo>
                  <a:lnTo>
                    <a:pt x="460" y="22"/>
                  </a:lnTo>
                  <a:lnTo>
                    <a:pt x="456" y="12"/>
                  </a:lnTo>
                  <a:lnTo>
                    <a:pt x="454" y="8"/>
                  </a:lnTo>
                  <a:lnTo>
                    <a:pt x="449" y="4"/>
                  </a:lnTo>
                  <a:lnTo>
                    <a:pt x="441" y="0"/>
                  </a:lnTo>
                  <a:lnTo>
                    <a:pt x="437" y="0"/>
                  </a:lnTo>
                  <a:lnTo>
                    <a:pt x="43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629"/>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630"/>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631"/>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632"/>
            <p:cNvSpPr>
              <a:spLocks/>
            </p:cNvSpPr>
            <p:nvPr/>
          </p:nvSpPr>
          <p:spPr bwMode="auto">
            <a:xfrm>
              <a:off x="6653213" y="2816225"/>
              <a:ext cx="733425" cy="908050"/>
            </a:xfrm>
            <a:custGeom>
              <a:avLst/>
              <a:gdLst>
                <a:gd name="T0" fmla="*/ 331 w 462"/>
                <a:gd name="T1" fmla="*/ 34 h 572"/>
                <a:gd name="T2" fmla="*/ 286 w 462"/>
                <a:gd name="T3" fmla="*/ 73 h 572"/>
                <a:gd name="T4" fmla="*/ 235 w 462"/>
                <a:gd name="T5" fmla="*/ 73 h 572"/>
                <a:gd name="T6" fmla="*/ 219 w 462"/>
                <a:gd name="T7" fmla="*/ 55 h 572"/>
                <a:gd name="T8" fmla="*/ 221 w 462"/>
                <a:gd name="T9" fmla="*/ 96 h 572"/>
                <a:gd name="T10" fmla="*/ 241 w 462"/>
                <a:gd name="T11" fmla="*/ 104 h 572"/>
                <a:gd name="T12" fmla="*/ 168 w 462"/>
                <a:gd name="T13" fmla="*/ 145 h 572"/>
                <a:gd name="T14" fmla="*/ 143 w 462"/>
                <a:gd name="T15" fmla="*/ 141 h 572"/>
                <a:gd name="T16" fmla="*/ 129 w 462"/>
                <a:gd name="T17" fmla="*/ 139 h 572"/>
                <a:gd name="T18" fmla="*/ 88 w 462"/>
                <a:gd name="T19" fmla="*/ 139 h 572"/>
                <a:gd name="T20" fmla="*/ 61 w 462"/>
                <a:gd name="T21" fmla="*/ 124 h 572"/>
                <a:gd name="T22" fmla="*/ 43 w 462"/>
                <a:gd name="T23" fmla="*/ 147 h 572"/>
                <a:gd name="T24" fmla="*/ 21 w 462"/>
                <a:gd name="T25" fmla="*/ 141 h 572"/>
                <a:gd name="T26" fmla="*/ 33 w 462"/>
                <a:gd name="T27" fmla="*/ 163 h 572"/>
                <a:gd name="T28" fmla="*/ 16 w 462"/>
                <a:gd name="T29" fmla="*/ 198 h 572"/>
                <a:gd name="T30" fmla="*/ 29 w 462"/>
                <a:gd name="T31" fmla="*/ 227 h 572"/>
                <a:gd name="T32" fmla="*/ 39 w 462"/>
                <a:gd name="T33" fmla="*/ 249 h 572"/>
                <a:gd name="T34" fmla="*/ 57 w 462"/>
                <a:gd name="T35" fmla="*/ 253 h 572"/>
                <a:gd name="T36" fmla="*/ 88 w 462"/>
                <a:gd name="T37" fmla="*/ 263 h 572"/>
                <a:gd name="T38" fmla="*/ 96 w 462"/>
                <a:gd name="T39" fmla="*/ 282 h 572"/>
                <a:gd name="T40" fmla="*/ 94 w 462"/>
                <a:gd name="T41" fmla="*/ 292 h 572"/>
                <a:gd name="T42" fmla="*/ 108 w 462"/>
                <a:gd name="T43" fmla="*/ 298 h 572"/>
                <a:gd name="T44" fmla="*/ 123 w 462"/>
                <a:gd name="T45" fmla="*/ 304 h 572"/>
                <a:gd name="T46" fmla="*/ 129 w 462"/>
                <a:gd name="T47" fmla="*/ 327 h 572"/>
                <a:gd name="T48" fmla="*/ 131 w 462"/>
                <a:gd name="T49" fmla="*/ 323 h 572"/>
                <a:gd name="T50" fmla="*/ 157 w 462"/>
                <a:gd name="T51" fmla="*/ 300 h 572"/>
                <a:gd name="T52" fmla="*/ 194 w 462"/>
                <a:gd name="T53" fmla="*/ 317 h 572"/>
                <a:gd name="T54" fmla="*/ 211 w 462"/>
                <a:gd name="T55" fmla="*/ 349 h 572"/>
                <a:gd name="T56" fmla="*/ 239 w 462"/>
                <a:gd name="T57" fmla="*/ 357 h 572"/>
                <a:gd name="T58" fmla="*/ 268 w 462"/>
                <a:gd name="T59" fmla="*/ 390 h 572"/>
                <a:gd name="T60" fmla="*/ 264 w 462"/>
                <a:gd name="T61" fmla="*/ 411 h 572"/>
                <a:gd name="T62" fmla="*/ 229 w 462"/>
                <a:gd name="T63" fmla="*/ 411 h 572"/>
                <a:gd name="T64" fmla="*/ 233 w 462"/>
                <a:gd name="T65" fmla="*/ 435 h 572"/>
                <a:gd name="T66" fmla="*/ 204 w 462"/>
                <a:gd name="T67" fmla="*/ 464 h 572"/>
                <a:gd name="T68" fmla="*/ 202 w 462"/>
                <a:gd name="T69" fmla="*/ 492 h 572"/>
                <a:gd name="T70" fmla="*/ 184 w 462"/>
                <a:gd name="T71" fmla="*/ 546 h 572"/>
                <a:gd name="T72" fmla="*/ 360 w 462"/>
                <a:gd name="T73" fmla="*/ 529 h 572"/>
                <a:gd name="T74" fmla="*/ 350 w 462"/>
                <a:gd name="T75" fmla="*/ 492 h 572"/>
                <a:gd name="T76" fmla="*/ 374 w 462"/>
                <a:gd name="T77" fmla="*/ 484 h 572"/>
                <a:gd name="T78" fmla="*/ 429 w 462"/>
                <a:gd name="T79" fmla="*/ 482 h 572"/>
                <a:gd name="T80" fmla="*/ 439 w 462"/>
                <a:gd name="T81" fmla="*/ 441 h 572"/>
                <a:gd name="T82" fmla="*/ 462 w 462"/>
                <a:gd name="T83" fmla="*/ 445 h 572"/>
                <a:gd name="T84" fmla="*/ 462 w 462"/>
                <a:gd name="T85" fmla="*/ 400 h 572"/>
                <a:gd name="T86" fmla="*/ 439 w 462"/>
                <a:gd name="T87" fmla="*/ 362 h 572"/>
                <a:gd name="T88" fmla="*/ 423 w 462"/>
                <a:gd name="T89" fmla="*/ 349 h 572"/>
                <a:gd name="T90" fmla="*/ 431 w 462"/>
                <a:gd name="T91" fmla="*/ 325 h 572"/>
                <a:gd name="T92" fmla="*/ 427 w 462"/>
                <a:gd name="T93" fmla="*/ 306 h 572"/>
                <a:gd name="T94" fmla="*/ 417 w 462"/>
                <a:gd name="T95" fmla="*/ 272 h 572"/>
                <a:gd name="T96" fmla="*/ 427 w 462"/>
                <a:gd name="T97" fmla="*/ 227 h 572"/>
                <a:gd name="T98" fmla="*/ 462 w 462"/>
                <a:gd name="T99" fmla="*/ 216 h 572"/>
                <a:gd name="T100" fmla="*/ 446 w 462"/>
                <a:gd name="T101" fmla="*/ 188 h 572"/>
                <a:gd name="T102" fmla="*/ 411 w 462"/>
                <a:gd name="T103" fmla="*/ 143 h 572"/>
                <a:gd name="T104" fmla="*/ 399 w 462"/>
                <a:gd name="T105" fmla="*/ 141 h 572"/>
                <a:gd name="T106" fmla="*/ 386 w 462"/>
                <a:gd name="T107" fmla="*/ 90 h 572"/>
                <a:gd name="T108" fmla="*/ 417 w 462"/>
                <a:gd name="T109" fmla="*/ 96 h 572"/>
                <a:gd name="T110" fmla="*/ 411 w 462"/>
                <a:gd name="T111" fmla="*/ 53 h 572"/>
                <a:gd name="T112" fmla="*/ 374 w 462"/>
                <a:gd name="T113" fmla="*/ 2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2" h="572">
                  <a:moveTo>
                    <a:pt x="350" y="2"/>
                  </a:moveTo>
                  <a:lnTo>
                    <a:pt x="335" y="6"/>
                  </a:lnTo>
                  <a:lnTo>
                    <a:pt x="331" y="18"/>
                  </a:lnTo>
                  <a:lnTo>
                    <a:pt x="331" y="32"/>
                  </a:lnTo>
                  <a:lnTo>
                    <a:pt x="331" y="34"/>
                  </a:lnTo>
                  <a:lnTo>
                    <a:pt x="311" y="36"/>
                  </a:lnTo>
                  <a:lnTo>
                    <a:pt x="300" y="38"/>
                  </a:lnTo>
                  <a:lnTo>
                    <a:pt x="303" y="41"/>
                  </a:lnTo>
                  <a:lnTo>
                    <a:pt x="300" y="49"/>
                  </a:lnTo>
                  <a:lnTo>
                    <a:pt x="286" y="73"/>
                  </a:lnTo>
                  <a:lnTo>
                    <a:pt x="280" y="81"/>
                  </a:lnTo>
                  <a:lnTo>
                    <a:pt x="272" y="81"/>
                  </a:lnTo>
                  <a:lnTo>
                    <a:pt x="270" y="81"/>
                  </a:lnTo>
                  <a:lnTo>
                    <a:pt x="243" y="75"/>
                  </a:lnTo>
                  <a:lnTo>
                    <a:pt x="235" y="73"/>
                  </a:lnTo>
                  <a:lnTo>
                    <a:pt x="229" y="67"/>
                  </a:lnTo>
                  <a:lnTo>
                    <a:pt x="227" y="59"/>
                  </a:lnTo>
                  <a:lnTo>
                    <a:pt x="225" y="53"/>
                  </a:lnTo>
                  <a:lnTo>
                    <a:pt x="217" y="53"/>
                  </a:lnTo>
                  <a:lnTo>
                    <a:pt x="219" y="55"/>
                  </a:lnTo>
                  <a:lnTo>
                    <a:pt x="219" y="67"/>
                  </a:lnTo>
                  <a:lnTo>
                    <a:pt x="217" y="75"/>
                  </a:lnTo>
                  <a:lnTo>
                    <a:pt x="213" y="88"/>
                  </a:lnTo>
                  <a:lnTo>
                    <a:pt x="217" y="92"/>
                  </a:lnTo>
                  <a:lnTo>
                    <a:pt x="221" y="96"/>
                  </a:lnTo>
                  <a:lnTo>
                    <a:pt x="223" y="98"/>
                  </a:lnTo>
                  <a:lnTo>
                    <a:pt x="229" y="102"/>
                  </a:lnTo>
                  <a:lnTo>
                    <a:pt x="233" y="100"/>
                  </a:lnTo>
                  <a:lnTo>
                    <a:pt x="237" y="102"/>
                  </a:lnTo>
                  <a:lnTo>
                    <a:pt x="241" y="104"/>
                  </a:lnTo>
                  <a:lnTo>
                    <a:pt x="237" y="110"/>
                  </a:lnTo>
                  <a:lnTo>
                    <a:pt x="194" y="143"/>
                  </a:lnTo>
                  <a:lnTo>
                    <a:pt x="192" y="147"/>
                  </a:lnTo>
                  <a:lnTo>
                    <a:pt x="188" y="147"/>
                  </a:lnTo>
                  <a:lnTo>
                    <a:pt x="168" y="145"/>
                  </a:lnTo>
                  <a:lnTo>
                    <a:pt x="164" y="149"/>
                  </a:lnTo>
                  <a:lnTo>
                    <a:pt x="155" y="151"/>
                  </a:lnTo>
                  <a:lnTo>
                    <a:pt x="155" y="151"/>
                  </a:lnTo>
                  <a:lnTo>
                    <a:pt x="149" y="147"/>
                  </a:lnTo>
                  <a:lnTo>
                    <a:pt x="143" y="141"/>
                  </a:lnTo>
                  <a:lnTo>
                    <a:pt x="143" y="137"/>
                  </a:lnTo>
                  <a:lnTo>
                    <a:pt x="143" y="133"/>
                  </a:lnTo>
                  <a:lnTo>
                    <a:pt x="141" y="130"/>
                  </a:lnTo>
                  <a:lnTo>
                    <a:pt x="137" y="133"/>
                  </a:lnTo>
                  <a:lnTo>
                    <a:pt x="129" y="139"/>
                  </a:lnTo>
                  <a:lnTo>
                    <a:pt x="117" y="145"/>
                  </a:lnTo>
                  <a:lnTo>
                    <a:pt x="108" y="145"/>
                  </a:lnTo>
                  <a:lnTo>
                    <a:pt x="108" y="143"/>
                  </a:lnTo>
                  <a:lnTo>
                    <a:pt x="104" y="139"/>
                  </a:lnTo>
                  <a:lnTo>
                    <a:pt x="88" y="139"/>
                  </a:lnTo>
                  <a:lnTo>
                    <a:pt x="84" y="137"/>
                  </a:lnTo>
                  <a:lnTo>
                    <a:pt x="82" y="133"/>
                  </a:lnTo>
                  <a:lnTo>
                    <a:pt x="76" y="124"/>
                  </a:lnTo>
                  <a:lnTo>
                    <a:pt x="72" y="126"/>
                  </a:lnTo>
                  <a:lnTo>
                    <a:pt x="61" y="124"/>
                  </a:lnTo>
                  <a:lnTo>
                    <a:pt x="53" y="124"/>
                  </a:lnTo>
                  <a:lnTo>
                    <a:pt x="51" y="126"/>
                  </a:lnTo>
                  <a:lnTo>
                    <a:pt x="51" y="128"/>
                  </a:lnTo>
                  <a:lnTo>
                    <a:pt x="51" y="133"/>
                  </a:lnTo>
                  <a:lnTo>
                    <a:pt x="43" y="147"/>
                  </a:lnTo>
                  <a:lnTo>
                    <a:pt x="43" y="149"/>
                  </a:lnTo>
                  <a:lnTo>
                    <a:pt x="41" y="147"/>
                  </a:lnTo>
                  <a:lnTo>
                    <a:pt x="33" y="141"/>
                  </a:lnTo>
                  <a:lnTo>
                    <a:pt x="27" y="141"/>
                  </a:lnTo>
                  <a:lnTo>
                    <a:pt x="21" y="141"/>
                  </a:lnTo>
                  <a:lnTo>
                    <a:pt x="21" y="143"/>
                  </a:lnTo>
                  <a:lnTo>
                    <a:pt x="23" y="151"/>
                  </a:lnTo>
                  <a:lnTo>
                    <a:pt x="23" y="151"/>
                  </a:lnTo>
                  <a:lnTo>
                    <a:pt x="27" y="153"/>
                  </a:lnTo>
                  <a:lnTo>
                    <a:pt x="33" y="163"/>
                  </a:lnTo>
                  <a:lnTo>
                    <a:pt x="25" y="171"/>
                  </a:lnTo>
                  <a:lnTo>
                    <a:pt x="0" y="188"/>
                  </a:lnTo>
                  <a:lnTo>
                    <a:pt x="8" y="190"/>
                  </a:lnTo>
                  <a:lnTo>
                    <a:pt x="14" y="194"/>
                  </a:lnTo>
                  <a:lnTo>
                    <a:pt x="16" y="198"/>
                  </a:lnTo>
                  <a:lnTo>
                    <a:pt x="18" y="204"/>
                  </a:lnTo>
                  <a:lnTo>
                    <a:pt x="21" y="210"/>
                  </a:lnTo>
                  <a:lnTo>
                    <a:pt x="29" y="214"/>
                  </a:lnTo>
                  <a:lnTo>
                    <a:pt x="27" y="225"/>
                  </a:lnTo>
                  <a:lnTo>
                    <a:pt x="29" y="227"/>
                  </a:lnTo>
                  <a:lnTo>
                    <a:pt x="35" y="235"/>
                  </a:lnTo>
                  <a:lnTo>
                    <a:pt x="31" y="241"/>
                  </a:lnTo>
                  <a:lnTo>
                    <a:pt x="37" y="243"/>
                  </a:lnTo>
                  <a:lnTo>
                    <a:pt x="39" y="245"/>
                  </a:lnTo>
                  <a:lnTo>
                    <a:pt x="39" y="249"/>
                  </a:lnTo>
                  <a:lnTo>
                    <a:pt x="41" y="251"/>
                  </a:lnTo>
                  <a:lnTo>
                    <a:pt x="47" y="251"/>
                  </a:lnTo>
                  <a:lnTo>
                    <a:pt x="51" y="247"/>
                  </a:lnTo>
                  <a:lnTo>
                    <a:pt x="55" y="247"/>
                  </a:lnTo>
                  <a:lnTo>
                    <a:pt x="57" y="253"/>
                  </a:lnTo>
                  <a:lnTo>
                    <a:pt x="61" y="253"/>
                  </a:lnTo>
                  <a:lnTo>
                    <a:pt x="63" y="249"/>
                  </a:lnTo>
                  <a:lnTo>
                    <a:pt x="65" y="251"/>
                  </a:lnTo>
                  <a:lnTo>
                    <a:pt x="74" y="255"/>
                  </a:lnTo>
                  <a:lnTo>
                    <a:pt x="88" y="263"/>
                  </a:lnTo>
                  <a:lnTo>
                    <a:pt x="88" y="265"/>
                  </a:lnTo>
                  <a:lnTo>
                    <a:pt x="92" y="267"/>
                  </a:lnTo>
                  <a:lnTo>
                    <a:pt x="92" y="270"/>
                  </a:lnTo>
                  <a:lnTo>
                    <a:pt x="90" y="282"/>
                  </a:lnTo>
                  <a:lnTo>
                    <a:pt x="96" y="282"/>
                  </a:lnTo>
                  <a:lnTo>
                    <a:pt x="96" y="286"/>
                  </a:lnTo>
                  <a:lnTo>
                    <a:pt x="100" y="288"/>
                  </a:lnTo>
                  <a:lnTo>
                    <a:pt x="100" y="290"/>
                  </a:lnTo>
                  <a:lnTo>
                    <a:pt x="94" y="292"/>
                  </a:lnTo>
                  <a:lnTo>
                    <a:pt x="94" y="292"/>
                  </a:lnTo>
                  <a:lnTo>
                    <a:pt x="94" y="296"/>
                  </a:lnTo>
                  <a:lnTo>
                    <a:pt x="96" y="298"/>
                  </a:lnTo>
                  <a:lnTo>
                    <a:pt x="96" y="298"/>
                  </a:lnTo>
                  <a:lnTo>
                    <a:pt x="102" y="298"/>
                  </a:lnTo>
                  <a:lnTo>
                    <a:pt x="108" y="298"/>
                  </a:lnTo>
                  <a:lnTo>
                    <a:pt x="115" y="298"/>
                  </a:lnTo>
                  <a:lnTo>
                    <a:pt x="119" y="300"/>
                  </a:lnTo>
                  <a:lnTo>
                    <a:pt x="121" y="300"/>
                  </a:lnTo>
                  <a:lnTo>
                    <a:pt x="123" y="302"/>
                  </a:lnTo>
                  <a:lnTo>
                    <a:pt x="123" y="304"/>
                  </a:lnTo>
                  <a:lnTo>
                    <a:pt x="125" y="306"/>
                  </a:lnTo>
                  <a:lnTo>
                    <a:pt x="123" y="312"/>
                  </a:lnTo>
                  <a:lnTo>
                    <a:pt x="123" y="321"/>
                  </a:lnTo>
                  <a:lnTo>
                    <a:pt x="125" y="327"/>
                  </a:lnTo>
                  <a:lnTo>
                    <a:pt x="129" y="327"/>
                  </a:lnTo>
                  <a:lnTo>
                    <a:pt x="129" y="323"/>
                  </a:lnTo>
                  <a:lnTo>
                    <a:pt x="129" y="321"/>
                  </a:lnTo>
                  <a:lnTo>
                    <a:pt x="129" y="321"/>
                  </a:lnTo>
                  <a:lnTo>
                    <a:pt x="129" y="323"/>
                  </a:lnTo>
                  <a:lnTo>
                    <a:pt x="131" y="323"/>
                  </a:lnTo>
                  <a:lnTo>
                    <a:pt x="135" y="321"/>
                  </a:lnTo>
                  <a:lnTo>
                    <a:pt x="139" y="319"/>
                  </a:lnTo>
                  <a:lnTo>
                    <a:pt x="141" y="314"/>
                  </a:lnTo>
                  <a:lnTo>
                    <a:pt x="153" y="300"/>
                  </a:lnTo>
                  <a:lnTo>
                    <a:pt x="157" y="300"/>
                  </a:lnTo>
                  <a:lnTo>
                    <a:pt x="168" y="302"/>
                  </a:lnTo>
                  <a:lnTo>
                    <a:pt x="192" y="302"/>
                  </a:lnTo>
                  <a:lnTo>
                    <a:pt x="194" y="304"/>
                  </a:lnTo>
                  <a:lnTo>
                    <a:pt x="194" y="314"/>
                  </a:lnTo>
                  <a:lnTo>
                    <a:pt x="194" y="317"/>
                  </a:lnTo>
                  <a:lnTo>
                    <a:pt x="202" y="317"/>
                  </a:lnTo>
                  <a:lnTo>
                    <a:pt x="209" y="317"/>
                  </a:lnTo>
                  <a:lnTo>
                    <a:pt x="209" y="327"/>
                  </a:lnTo>
                  <a:lnTo>
                    <a:pt x="209" y="343"/>
                  </a:lnTo>
                  <a:lnTo>
                    <a:pt x="211" y="349"/>
                  </a:lnTo>
                  <a:lnTo>
                    <a:pt x="217" y="355"/>
                  </a:lnTo>
                  <a:lnTo>
                    <a:pt x="223" y="357"/>
                  </a:lnTo>
                  <a:lnTo>
                    <a:pt x="231" y="355"/>
                  </a:lnTo>
                  <a:lnTo>
                    <a:pt x="237" y="355"/>
                  </a:lnTo>
                  <a:lnTo>
                    <a:pt x="239" y="357"/>
                  </a:lnTo>
                  <a:lnTo>
                    <a:pt x="249" y="359"/>
                  </a:lnTo>
                  <a:lnTo>
                    <a:pt x="251" y="362"/>
                  </a:lnTo>
                  <a:lnTo>
                    <a:pt x="251" y="382"/>
                  </a:lnTo>
                  <a:lnTo>
                    <a:pt x="256" y="386"/>
                  </a:lnTo>
                  <a:lnTo>
                    <a:pt x="268" y="390"/>
                  </a:lnTo>
                  <a:lnTo>
                    <a:pt x="272" y="394"/>
                  </a:lnTo>
                  <a:lnTo>
                    <a:pt x="272" y="398"/>
                  </a:lnTo>
                  <a:lnTo>
                    <a:pt x="270" y="404"/>
                  </a:lnTo>
                  <a:lnTo>
                    <a:pt x="270" y="409"/>
                  </a:lnTo>
                  <a:lnTo>
                    <a:pt x="264" y="411"/>
                  </a:lnTo>
                  <a:lnTo>
                    <a:pt x="264" y="411"/>
                  </a:lnTo>
                  <a:lnTo>
                    <a:pt x="258" y="409"/>
                  </a:lnTo>
                  <a:lnTo>
                    <a:pt x="251" y="406"/>
                  </a:lnTo>
                  <a:lnTo>
                    <a:pt x="231" y="409"/>
                  </a:lnTo>
                  <a:lnTo>
                    <a:pt x="229" y="411"/>
                  </a:lnTo>
                  <a:lnTo>
                    <a:pt x="227" y="415"/>
                  </a:lnTo>
                  <a:lnTo>
                    <a:pt x="223" y="417"/>
                  </a:lnTo>
                  <a:lnTo>
                    <a:pt x="227" y="427"/>
                  </a:lnTo>
                  <a:lnTo>
                    <a:pt x="231" y="431"/>
                  </a:lnTo>
                  <a:lnTo>
                    <a:pt x="233" y="435"/>
                  </a:lnTo>
                  <a:lnTo>
                    <a:pt x="233" y="441"/>
                  </a:lnTo>
                  <a:lnTo>
                    <a:pt x="213" y="462"/>
                  </a:lnTo>
                  <a:lnTo>
                    <a:pt x="211" y="464"/>
                  </a:lnTo>
                  <a:lnTo>
                    <a:pt x="209" y="466"/>
                  </a:lnTo>
                  <a:lnTo>
                    <a:pt x="204" y="464"/>
                  </a:lnTo>
                  <a:lnTo>
                    <a:pt x="200" y="466"/>
                  </a:lnTo>
                  <a:lnTo>
                    <a:pt x="200" y="470"/>
                  </a:lnTo>
                  <a:lnTo>
                    <a:pt x="206" y="480"/>
                  </a:lnTo>
                  <a:lnTo>
                    <a:pt x="204" y="488"/>
                  </a:lnTo>
                  <a:lnTo>
                    <a:pt x="202" y="492"/>
                  </a:lnTo>
                  <a:lnTo>
                    <a:pt x="194" y="509"/>
                  </a:lnTo>
                  <a:lnTo>
                    <a:pt x="190" y="515"/>
                  </a:lnTo>
                  <a:lnTo>
                    <a:pt x="188" y="527"/>
                  </a:lnTo>
                  <a:lnTo>
                    <a:pt x="184" y="537"/>
                  </a:lnTo>
                  <a:lnTo>
                    <a:pt x="184" y="546"/>
                  </a:lnTo>
                  <a:lnTo>
                    <a:pt x="192" y="568"/>
                  </a:lnTo>
                  <a:lnTo>
                    <a:pt x="194" y="572"/>
                  </a:lnTo>
                  <a:lnTo>
                    <a:pt x="358" y="572"/>
                  </a:lnTo>
                  <a:lnTo>
                    <a:pt x="360" y="564"/>
                  </a:lnTo>
                  <a:lnTo>
                    <a:pt x="360" y="529"/>
                  </a:lnTo>
                  <a:lnTo>
                    <a:pt x="364" y="517"/>
                  </a:lnTo>
                  <a:lnTo>
                    <a:pt x="366" y="513"/>
                  </a:lnTo>
                  <a:lnTo>
                    <a:pt x="366" y="505"/>
                  </a:lnTo>
                  <a:lnTo>
                    <a:pt x="358" y="501"/>
                  </a:lnTo>
                  <a:lnTo>
                    <a:pt x="350" y="492"/>
                  </a:lnTo>
                  <a:lnTo>
                    <a:pt x="356" y="482"/>
                  </a:lnTo>
                  <a:lnTo>
                    <a:pt x="358" y="482"/>
                  </a:lnTo>
                  <a:lnTo>
                    <a:pt x="366" y="484"/>
                  </a:lnTo>
                  <a:lnTo>
                    <a:pt x="370" y="482"/>
                  </a:lnTo>
                  <a:lnTo>
                    <a:pt x="374" y="484"/>
                  </a:lnTo>
                  <a:lnTo>
                    <a:pt x="394" y="492"/>
                  </a:lnTo>
                  <a:lnTo>
                    <a:pt x="394" y="492"/>
                  </a:lnTo>
                  <a:lnTo>
                    <a:pt x="405" y="490"/>
                  </a:lnTo>
                  <a:lnTo>
                    <a:pt x="413" y="486"/>
                  </a:lnTo>
                  <a:lnTo>
                    <a:pt x="429" y="482"/>
                  </a:lnTo>
                  <a:lnTo>
                    <a:pt x="441" y="472"/>
                  </a:lnTo>
                  <a:lnTo>
                    <a:pt x="441" y="466"/>
                  </a:lnTo>
                  <a:lnTo>
                    <a:pt x="441" y="460"/>
                  </a:lnTo>
                  <a:lnTo>
                    <a:pt x="439" y="447"/>
                  </a:lnTo>
                  <a:lnTo>
                    <a:pt x="439" y="441"/>
                  </a:lnTo>
                  <a:lnTo>
                    <a:pt x="443" y="443"/>
                  </a:lnTo>
                  <a:lnTo>
                    <a:pt x="446" y="441"/>
                  </a:lnTo>
                  <a:lnTo>
                    <a:pt x="456" y="445"/>
                  </a:lnTo>
                  <a:lnTo>
                    <a:pt x="460" y="445"/>
                  </a:lnTo>
                  <a:lnTo>
                    <a:pt x="462" y="445"/>
                  </a:lnTo>
                  <a:lnTo>
                    <a:pt x="462" y="406"/>
                  </a:lnTo>
                  <a:lnTo>
                    <a:pt x="456" y="406"/>
                  </a:lnTo>
                  <a:lnTo>
                    <a:pt x="452" y="406"/>
                  </a:lnTo>
                  <a:lnTo>
                    <a:pt x="452" y="402"/>
                  </a:lnTo>
                  <a:lnTo>
                    <a:pt x="462" y="400"/>
                  </a:lnTo>
                  <a:lnTo>
                    <a:pt x="462" y="394"/>
                  </a:lnTo>
                  <a:lnTo>
                    <a:pt x="450" y="392"/>
                  </a:lnTo>
                  <a:lnTo>
                    <a:pt x="448" y="388"/>
                  </a:lnTo>
                  <a:lnTo>
                    <a:pt x="441" y="370"/>
                  </a:lnTo>
                  <a:lnTo>
                    <a:pt x="439" y="362"/>
                  </a:lnTo>
                  <a:lnTo>
                    <a:pt x="435" y="362"/>
                  </a:lnTo>
                  <a:lnTo>
                    <a:pt x="429" y="364"/>
                  </a:lnTo>
                  <a:lnTo>
                    <a:pt x="429" y="357"/>
                  </a:lnTo>
                  <a:lnTo>
                    <a:pt x="425" y="355"/>
                  </a:lnTo>
                  <a:lnTo>
                    <a:pt x="423" y="349"/>
                  </a:lnTo>
                  <a:lnTo>
                    <a:pt x="423" y="343"/>
                  </a:lnTo>
                  <a:lnTo>
                    <a:pt x="425" y="329"/>
                  </a:lnTo>
                  <a:lnTo>
                    <a:pt x="425" y="327"/>
                  </a:lnTo>
                  <a:lnTo>
                    <a:pt x="429" y="327"/>
                  </a:lnTo>
                  <a:lnTo>
                    <a:pt x="431" y="325"/>
                  </a:lnTo>
                  <a:lnTo>
                    <a:pt x="423" y="317"/>
                  </a:lnTo>
                  <a:lnTo>
                    <a:pt x="423" y="310"/>
                  </a:lnTo>
                  <a:lnTo>
                    <a:pt x="423" y="308"/>
                  </a:lnTo>
                  <a:lnTo>
                    <a:pt x="423" y="306"/>
                  </a:lnTo>
                  <a:lnTo>
                    <a:pt x="427" y="306"/>
                  </a:lnTo>
                  <a:lnTo>
                    <a:pt x="429" y="304"/>
                  </a:lnTo>
                  <a:lnTo>
                    <a:pt x="429" y="292"/>
                  </a:lnTo>
                  <a:lnTo>
                    <a:pt x="431" y="288"/>
                  </a:lnTo>
                  <a:lnTo>
                    <a:pt x="429" y="280"/>
                  </a:lnTo>
                  <a:lnTo>
                    <a:pt x="417" y="272"/>
                  </a:lnTo>
                  <a:lnTo>
                    <a:pt x="405" y="265"/>
                  </a:lnTo>
                  <a:lnTo>
                    <a:pt x="409" y="261"/>
                  </a:lnTo>
                  <a:lnTo>
                    <a:pt x="411" y="255"/>
                  </a:lnTo>
                  <a:lnTo>
                    <a:pt x="421" y="237"/>
                  </a:lnTo>
                  <a:lnTo>
                    <a:pt x="427" y="227"/>
                  </a:lnTo>
                  <a:lnTo>
                    <a:pt x="435" y="227"/>
                  </a:lnTo>
                  <a:lnTo>
                    <a:pt x="437" y="227"/>
                  </a:lnTo>
                  <a:lnTo>
                    <a:pt x="452" y="227"/>
                  </a:lnTo>
                  <a:lnTo>
                    <a:pt x="454" y="225"/>
                  </a:lnTo>
                  <a:lnTo>
                    <a:pt x="462" y="216"/>
                  </a:lnTo>
                  <a:lnTo>
                    <a:pt x="462" y="212"/>
                  </a:lnTo>
                  <a:lnTo>
                    <a:pt x="458" y="210"/>
                  </a:lnTo>
                  <a:lnTo>
                    <a:pt x="460" y="204"/>
                  </a:lnTo>
                  <a:lnTo>
                    <a:pt x="458" y="200"/>
                  </a:lnTo>
                  <a:lnTo>
                    <a:pt x="446" y="188"/>
                  </a:lnTo>
                  <a:lnTo>
                    <a:pt x="431" y="171"/>
                  </a:lnTo>
                  <a:lnTo>
                    <a:pt x="427" y="161"/>
                  </a:lnTo>
                  <a:lnTo>
                    <a:pt x="429" y="153"/>
                  </a:lnTo>
                  <a:lnTo>
                    <a:pt x="411" y="151"/>
                  </a:lnTo>
                  <a:lnTo>
                    <a:pt x="411" y="143"/>
                  </a:lnTo>
                  <a:lnTo>
                    <a:pt x="409" y="139"/>
                  </a:lnTo>
                  <a:lnTo>
                    <a:pt x="405" y="137"/>
                  </a:lnTo>
                  <a:lnTo>
                    <a:pt x="403" y="137"/>
                  </a:lnTo>
                  <a:lnTo>
                    <a:pt x="401" y="141"/>
                  </a:lnTo>
                  <a:lnTo>
                    <a:pt x="399" y="141"/>
                  </a:lnTo>
                  <a:lnTo>
                    <a:pt x="392" y="124"/>
                  </a:lnTo>
                  <a:lnTo>
                    <a:pt x="394" y="120"/>
                  </a:lnTo>
                  <a:lnTo>
                    <a:pt x="384" y="106"/>
                  </a:lnTo>
                  <a:lnTo>
                    <a:pt x="382" y="100"/>
                  </a:lnTo>
                  <a:lnTo>
                    <a:pt x="386" y="90"/>
                  </a:lnTo>
                  <a:lnTo>
                    <a:pt x="392" y="85"/>
                  </a:lnTo>
                  <a:lnTo>
                    <a:pt x="394" y="88"/>
                  </a:lnTo>
                  <a:lnTo>
                    <a:pt x="407" y="102"/>
                  </a:lnTo>
                  <a:lnTo>
                    <a:pt x="409" y="104"/>
                  </a:lnTo>
                  <a:lnTo>
                    <a:pt x="417" y="96"/>
                  </a:lnTo>
                  <a:lnTo>
                    <a:pt x="423" y="94"/>
                  </a:lnTo>
                  <a:lnTo>
                    <a:pt x="427" y="88"/>
                  </a:lnTo>
                  <a:lnTo>
                    <a:pt x="425" y="75"/>
                  </a:lnTo>
                  <a:lnTo>
                    <a:pt x="417" y="65"/>
                  </a:lnTo>
                  <a:lnTo>
                    <a:pt x="411" y="53"/>
                  </a:lnTo>
                  <a:lnTo>
                    <a:pt x="409" y="49"/>
                  </a:lnTo>
                  <a:lnTo>
                    <a:pt x="403" y="41"/>
                  </a:lnTo>
                  <a:lnTo>
                    <a:pt x="388" y="28"/>
                  </a:lnTo>
                  <a:lnTo>
                    <a:pt x="378" y="22"/>
                  </a:lnTo>
                  <a:lnTo>
                    <a:pt x="374" y="22"/>
                  </a:lnTo>
                  <a:lnTo>
                    <a:pt x="362" y="6"/>
                  </a:lnTo>
                  <a:lnTo>
                    <a:pt x="362" y="2"/>
                  </a:lnTo>
                  <a:lnTo>
                    <a:pt x="360" y="0"/>
                  </a:lnTo>
                  <a:lnTo>
                    <a:pt x="35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633"/>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63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63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636"/>
            <p:cNvSpPr>
              <a:spLocks noEditPoints="1"/>
            </p:cNvSpPr>
            <p:nvPr/>
          </p:nvSpPr>
          <p:spPr bwMode="auto">
            <a:xfrm>
              <a:off x="7623175" y="3711575"/>
              <a:ext cx="668338" cy="385763"/>
            </a:xfrm>
            <a:custGeom>
              <a:avLst/>
              <a:gdLst>
                <a:gd name="T0" fmla="*/ 194 w 421"/>
                <a:gd name="T1" fmla="*/ 67 h 243"/>
                <a:gd name="T2" fmla="*/ 23 w 421"/>
                <a:gd name="T3" fmla="*/ 37 h 243"/>
                <a:gd name="T4" fmla="*/ 45 w 421"/>
                <a:gd name="T5" fmla="*/ 67 h 243"/>
                <a:gd name="T6" fmla="*/ 47 w 421"/>
                <a:gd name="T7" fmla="*/ 82 h 243"/>
                <a:gd name="T8" fmla="*/ 63 w 421"/>
                <a:gd name="T9" fmla="*/ 100 h 243"/>
                <a:gd name="T10" fmla="*/ 72 w 421"/>
                <a:gd name="T11" fmla="*/ 108 h 243"/>
                <a:gd name="T12" fmla="*/ 82 w 421"/>
                <a:gd name="T13" fmla="*/ 123 h 243"/>
                <a:gd name="T14" fmla="*/ 86 w 421"/>
                <a:gd name="T15" fmla="*/ 143 h 243"/>
                <a:gd name="T16" fmla="*/ 100 w 421"/>
                <a:gd name="T17" fmla="*/ 159 h 243"/>
                <a:gd name="T18" fmla="*/ 129 w 421"/>
                <a:gd name="T19" fmla="*/ 137 h 243"/>
                <a:gd name="T20" fmla="*/ 147 w 421"/>
                <a:gd name="T21" fmla="*/ 143 h 243"/>
                <a:gd name="T22" fmla="*/ 145 w 421"/>
                <a:gd name="T23" fmla="*/ 159 h 243"/>
                <a:gd name="T24" fmla="*/ 135 w 421"/>
                <a:gd name="T25" fmla="*/ 186 h 243"/>
                <a:gd name="T26" fmla="*/ 145 w 421"/>
                <a:gd name="T27" fmla="*/ 196 h 243"/>
                <a:gd name="T28" fmla="*/ 166 w 421"/>
                <a:gd name="T29" fmla="*/ 194 h 243"/>
                <a:gd name="T30" fmla="*/ 184 w 421"/>
                <a:gd name="T31" fmla="*/ 192 h 243"/>
                <a:gd name="T32" fmla="*/ 190 w 421"/>
                <a:gd name="T33" fmla="*/ 208 h 243"/>
                <a:gd name="T34" fmla="*/ 188 w 421"/>
                <a:gd name="T35" fmla="*/ 229 h 243"/>
                <a:gd name="T36" fmla="*/ 180 w 421"/>
                <a:gd name="T37" fmla="*/ 243 h 243"/>
                <a:gd name="T38" fmla="*/ 409 w 421"/>
                <a:gd name="T39" fmla="*/ 243 h 243"/>
                <a:gd name="T40" fmla="*/ 401 w 421"/>
                <a:gd name="T41" fmla="*/ 235 h 243"/>
                <a:gd name="T42" fmla="*/ 392 w 421"/>
                <a:gd name="T43" fmla="*/ 225 h 243"/>
                <a:gd name="T44" fmla="*/ 403 w 421"/>
                <a:gd name="T45" fmla="*/ 217 h 243"/>
                <a:gd name="T46" fmla="*/ 419 w 421"/>
                <a:gd name="T47" fmla="*/ 211 h 243"/>
                <a:gd name="T48" fmla="*/ 421 w 421"/>
                <a:gd name="T49" fmla="*/ 188 h 243"/>
                <a:gd name="T50" fmla="*/ 411 w 421"/>
                <a:gd name="T51" fmla="*/ 188 h 243"/>
                <a:gd name="T52" fmla="*/ 405 w 421"/>
                <a:gd name="T53" fmla="*/ 180 h 243"/>
                <a:gd name="T54" fmla="*/ 403 w 421"/>
                <a:gd name="T55" fmla="*/ 172 h 243"/>
                <a:gd name="T56" fmla="*/ 407 w 421"/>
                <a:gd name="T57" fmla="*/ 163 h 243"/>
                <a:gd name="T58" fmla="*/ 421 w 421"/>
                <a:gd name="T59" fmla="*/ 147 h 243"/>
                <a:gd name="T60" fmla="*/ 411 w 421"/>
                <a:gd name="T61" fmla="*/ 114 h 243"/>
                <a:gd name="T62" fmla="*/ 403 w 421"/>
                <a:gd name="T63" fmla="*/ 119 h 243"/>
                <a:gd name="T64" fmla="*/ 405 w 421"/>
                <a:gd name="T65" fmla="*/ 108 h 243"/>
                <a:gd name="T66" fmla="*/ 403 w 421"/>
                <a:gd name="T67" fmla="*/ 100 h 243"/>
                <a:gd name="T68" fmla="*/ 390 w 421"/>
                <a:gd name="T69" fmla="*/ 110 h 243"/>
                <a:gd name="T70" fmla="*/ 378 w 421"/>
                <a:gd name="T71" fmla="*/ 108 h 243"/>
                <a:gd name="T72" fmla="*/ 370 w 421"/>
                <a:gd name="T73" fmla="*/ 104 h 243"/>
                <a:gd name="T74" fmla="*/ 362 w 421"/>
                <a:gd name="T75" fmla="*/ 112 h 243"/>
                <a:gd name="T76" fmla="*/ 358 w 421"/>
                <a:gd name="T77" fmla="*/ 129 h 243"/>
                <a:gd name="T78" fmla="*/ 325 w 421"/>
                <a:gd name="T79" fmla="*/ 135 h 243"/>
                <a:gd name="T80" fmla="*/ 300 w 421"/>
                <a:gd name="T81" fmla="*/ 139 h 243"/>
                <a:gd name="T82" fmla="*/ 290 w 421"/>
                <a:gd name="T83" fmla="*/ 131 h 243"/>
                <a:gd name="T84" fmla="*/ 276 w 421"/>
                <a:gd name="T85" fmla="*/ 141 h 243"/>
                <a:gd name="T86" fmla="*/ 272 w 421"/>
                <a:gd name="T87" fmla="*/ 127 h 243"/>
                <a:gd name="T88" fmla="*/ 270 w 421"/>
                <a:gd name="T89" fmla="*/ 125 h 243"/>
                <a:gd name="T90" fmla="*/ 239 w 421"/>
                <a:gd name="T91" fmla="*/ 108 h 243"/>
                <a:gd name="T92" fmla="*/ 231 w 421"/>
                <a:gd name="T93" fmla="*/ 88 h 243"/>
                <a:gd name="T94" fmla="*/ 223 w 421"/>
                <a:gd name="T95" fmla="*/ 74 h 243"/>
                <a:gd name="T96" fmla="*/ 202 w 421"/>
                <a:gd name="T97" fmla="*/ 67 h 243"/>
                <a:gd name="T98" fmla="*/ 192 w 421"/>
                <a:gd name="T99" fmla="*/ 63 h 243"/>
                <a:gd name="T100" fmla="*/ 196 w 421"/>
                <a:gd name="T101" fmla="*/ 29 h 243"/>
                <a:gd name="T102" fmla="*/ 176 w 421"/>
                <a:gd name="T103" fmla="*/ 10 h 243"/>
                <a:gd name="T104" fmla="*/ 149 w 421"/>
                <a:gd name="T105" fmla="*/ 10 h 243"/>
                <a:gd name="T106" fmla="*/ 119 w 421"/>
                <a:gd name="T107" fmla="*/ 8 h 243"/>
                <a:gd name="T108" fmla="*/ 90 w 421"/>
                <a:gd name="T109" fmla="*/ 18 h 243"/>
                <a:gd name="T110" fmla="*/ 55 w 421"/>
                <a:gd name="T111" fmla="*/ 12 h 243"/>
                <a:gd name="T112" fmla="*/ 6 w 421"/>
                <a:gd name="T113" fmla="*/ 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1" h="243">
                  <a:moveTo>
                    <a:pt x="194" y="67"/>
                  </a:moveTo>
                  <a:lnTo>
                    <a:pt x="194" y="67"/>
                  </a:lnTo>
                  <a:lnTo>
                    <a:pt x="194" y="67"/>
                  </a:lnTo>
                  <a:close/>
                  <a:moveTo>
                    <a:pt x="4" y="14"/>
                  </a:moveTo>
                  <a:lnTo>
                    <a:pt x="14" y="35"/>
                  </a:lnTo>
                  <a:lnTo>
                    <a:pt x="23" y="37"/>
                  </a:lnTo>
                  <a:lnTo>
                    <a:pt x="37" y="59"/>
                  </a:lnTo>
                  <a:lnTo>
                    <a:pt x="45" y="65"/>
                  </a:lnTo>
                  <a:lnTo>
                    <a:pt x="45" y="67"/>
                  </a:lnTo>
                  <a:lnTo>
                    <a:pt x="39" y="74"/>
                  </a:lnTo>
                  <a:lnTo>
                    <a:pt x="39" y="78"/>
                  </a:lnTo>
                  <a:lnTo>
                    <a:pt x="47" y="82"/>
                  </a:lnTo>
                  <a:lnTo>
                    <a:pt x="41" y="88"/>
                  </a:lnTo>
                  <a:lnTo>
                    <a:pt x="41" y="98"/>
                  </a:lnTo>
                  <a:lnTo>
                    <a:pt x="63" y="100"/>
                  </a:lnTo>
                  <a:lnTo>
                    <a:pt x="63" y="102"/>
                  </a:lnTo>
                  <a:lnTo>
                    <a:pt x="65" y="106"/>
                  </a:lnTo>
                  <a:lnTo>
                    <a:pt x="72" y="108"/>
                  </a:lnTo>
                  <a:lnTo>
                    <a:pt x="76" y="110"/>
                  </a:lnTo>
                  <a:lnTo>
                    <a:pt x="78" y="116"/>
                  </a:lnTo>
                  <a:lnTo>
                    <a:pt x="82" y="123"/>
                  </a:lnTo>
                  <a:lnTo>
                    <a:pt x="80" y="125"/>
                  </a:lnTo>
                  <a:lnTo>
                    <a:pt x="82" y="133"/>
                  </a:lnTo>
                  <a:lnTo>
                    <a:pt x="86" y="143"/>
                  </a:lnTo>
                  <a:lnTo>
                    <a:pt x="94" y="149"/>
                  </a:lnTo>
                  <a:lnTo>
                    <a:pt x="102" y="149"/>
                  </a:lnTo>
                  <a:lnTo>
                    <a:pt x="100" y="159"/>
                  </a:lnTo>
                  <a:lnTo>
                    <a:pt x="114" y="147"/>
                  </a:lnTo>
                  <a:lnTo>
                    <a:pt x="119" y="149"/>
                  </a:lnTo>
                  <a:lnTo>
                    <a:pt x="129" y="137"/>
                  </a:lnTo>
                  <a:lnTo>
                    <a:pt x="139" y="141"/>
                  </a:lnTo>
                  <a:lnTo>
                    <a:pt x="141" y="143"/>
                  </a:lnTo>
                  <a:lnTo>
                    <a:pt x="147" y="143"/>
                  </a:lnTo>
                  <a:lnTo>
                    <a:pt x="149" y="145"/>
                  </a:lnTo>
                  <a:lnTo>
                    <a:pt x="149" y="151"/>
                  </a:lnTo>
                  <a:lnTo>
                    <a:pt x="145" y="159"/>
                  </a:lnTo>
                  <a:lnTo>
                    <a:pt x="137" y="172"/>
                  </a:lnTo>
                  <a:lnTo>
                    <a:pt x="131" y="184"/>
                  </a:lnTo>
                  <a:lnTo>
                    <a:pt x="135" y="186"/>
                  </a:lnTo>
                  <a:lnTo>
                    <a:pt x="135" y="192"/>
                  </a:lnTo>
                  <a:lnTo>
                    <a:pt x="137" y="196"/>
                  </a:lnTo>
                  <a:lnTo>
                    <a:pt x="145" y="196"/>
                  </a:lnTo>
                  <a:lnTo>
                    <a:pt x="153" y="192"/>
                  </a:lnTo>
                  <a:lnTo>
                    <a:pt x="159" y="192"/>
                  </a:lnTo>
                  <a:lnTo>
                    <a:pt x="166" y="194"/>
                  </a:lnTo>
                  <a:lnTo>
                    <a:pt x="172" y="194"/>
                  </a:lnTo>
                  <a:lnTo>
                    <a:pt x="174" y="190"/>
                  </a:lnTo>
                  <a:lnTo>
                    <a:pt x="184" y="192"/>
                  </a:lnTo>
                  <a:lnTo>
                    <a:pt x="188" y="194"/>
                  </a:lnTo>
                  <a:lnTo>
                    <a:pt x="188" y="202"/>
                  </a:lnTo>
                  <a:lnTo>
                    <a:pt x="190" y="208"/>
                  </a:lnTo>
                  <a:lnTo>
                    <a:pt x="190" y="215"/>
                  </a:lnTo>
                  <a:lnTo>
                    <a:pt x="190" y="223"/>
                  </a:lnTo>
                  <a:lnTo>
                    <a:pt x="188" y="229"/>
                  </a:lnTo>
                  <a:lnTo>
                    <a:pt x="184" y="233"/>
                  </a:lnTo>
                  <a:lnTo>
                    <a:pt x="182" y="239"/>
                  </a:lnTo>
                  <a:lnTo>
                    <a:pt x="180" y="243"/>
                  </a:lnTo>
                  <a:lnTo>
                    <a:pt x="184" y="243"/>
                  </a:lnTo>
                  <a:lnTo>
                    <a:pt x="188" y="243"/>
                  </a:lnTo>
                  <a:lnTo>
                    <a:pt x="409" y="243"/>
                  </a:lnTo>
                  <a:lnTo>
                    <a:pt x="407" y="241"/>
                  </a:lnTo>
                  <a:lnTo>
                    <a:pt x="405" y="237"/>
                  </a:lnTo>
                  <a:lnTo>
                    <a:pt x="401" y="235"/>
                  </a:lnTo>
                  <a:lnTo>
                    <a:pt x="396" y="233"/>
                  </a:lnTo>
                  <a:lnTo>
                    <a:pt x="392" y="227"/>
                  </a:lnTo>
                  <a:lnTo>
                    <a:pt x="392" y="225"/>
                  </a:lnTo>
                  <a:lnTo>
                    <a:pt x="394" y="219"/>
                  </a:lnTo>
                  <a:lnTo>
                    <a:pt x="396" y="219"/>
                  </a:lnTo>
                  <a:lnTo>
                    <a:pt x="403" y="217"/>
                  </a:lnTo>
                  <a:lnTo>
                    <a:pt x="407" y="215"/>
                  </a:lnTo>
                  <a:lnTo>
                    <a:pt x="415" y="215"/>
                  </a:lnTo>
                  <a:lnTo>
                    <a:pt x="419" y="211"/>
                  </a:lnTo>
                  <a:lnTo>
                    <a:pt x="419" y="208"/>
                  </a:lnTo>
                  <a:lnTo>
                    <a:pt x="421" y="206"/>
                  </a:lnTo>
                  <a:lnTo>
                    <a:pt x="421" y="188"/>
                  </a:lnTo>
                  <a:lnTo>
                    <a:pt x="417" y="188"/>
                  </a:lnTo>
                  <a:lnTo>
                    <a:pt x="415" y="188"/>
                  </a:lnTo>
                  <a:lnTo>
                    <a:pt x="411" y="188"/>
                  </a:lnTo>
                  <a:lnTo>
                    <a:pt x="409" y="184"/>
                  </a:lnTo>
                  <a:lnTo>
                    <a:pt x="407" y="184"/>
                  </a:lnTo>
                  <a:lnTo>
                    <a:pt x="405" y="180"/>
                  </a:lnTo>
                  <a:lnTo>
                    <a:pt x="405" y="178"/>
                  </a:lnTo>
                  <a:lnTo>
                    <a:pt x="405" y="176"/>
                  </a:lnTo>
                  <a:lnTo>
                    <a:pt x="403" y="172"/>
                  </a:lnTo>
                  <a:lnTo>
                    <a:pt x="403" y="168"/>
                  </a:lnTo>
                  <a:lnTo>
                    <a:pt x="403" y="168"/>
                  </a:lnTo>
                  <a:lnTo>
                    <a:pt x="407" y="163"/>
                  </a:lnTo>
                  <a:lnTo>
                    <a:pt x="413" y="155"/>
                  </a:lnTo>
                  <a:lnTo>
                    <a:pt x="419" y="149"/>
                  </a:lnTo>
                  <a:lnTo>
                    <a:pt x="421" y="147"/>
                  </a:lnTo>
                  <a:lnTo>
                    <a:pt x="421" y="112"/>
                  </a:lnTo>
                  <a:lnTo>
                    <a:pt x="417" y="112"/>
                  </a:lnTo>
                  <a:lnTo>
                    <a:pt x="411" y="114"/>
                  </a:lnTo>
                  <a:lnTo>
                    <a:pt x="405" y="119"/>
                  </a:lnTo>
                  <a:lnTo>
                    <a:pt x="403" y="119"/>
                  </a:lnTo>
                  <a:lnTo>
                    <a:pt x="403" y="119"/>
                  </a:lnTo>
                  <a:lnTo>
                    <a:pt x="405" y="114"/>
                  </a:lnTo>
                  <a:lnTo>
                    <a:pt x="403" y="110"/>
                  </a:lnTo>
                  <a:lnTo>
                    <a:pt x="405" y="108"/>
                  </a:lnTo>
                  <a:lnTo>
                    <a:pt x="409" y="92"/>
                  </a:lnTo>
                  <a:lnTo>
                    <a:pt x="407" y="92"/>
                  </a:lnTo>
                  <a:lnTo>
                    <a:pt x="403" y="100"/>
                  </a:lnTo>
                  <a:lnTo>
                    <a:pt x="401" y="106"/>
                  </a:lnTo>
                  <a:lnTo>
                    <a:pt x="394" y="110"/>
                  </a:lnTo>
                  <a:lnTo>
                    <a:pt x="390" y="110"/>
                  </a:lnTo>
                  <a:lnTo>
                    <a:pt x="386" y="110"/>
                  </a:lnTo>
                  <a:lnTo>
                    <a:pt x="382" y="108"/>
                  </a:lnTo>
                  <a:lnTo>
                    <a:pt x="378" y="108"/>
                  </a:lnTo>
                  <a:lnTo>
                    <a:pt x="374" y="106"/>
                  </a:lnTo>
                  <a:lnTo>
                    <a:pt x="372" y="104"/>
                  </a:lnTo>
                  <a:lnTo>
                    <a:pt x="370" y="104"/>
                  </a:lnTo>
                  <a:lnTo>
                    <a:pt x="368" y="104"/>
                  </a:lnTo>
                  <a:lnTo>
                    <a:pt x="364" y="108"/>
                  </a:lnTo>
                  <a:lnTo>
                    <a:pt x="362" y="112"/>
                  </a:lnTo>
                  <a:lnTo>
                    <a:pt x="360" y="116"/>
                  </a:lnTo>
                  <a:lnTo>
                    <a:pt x="360" y="127"/>
                  </a:lnTo>
                  <a:lnTo>
                    <a:pt x="358" y="129"/>
                  </a:lnTo>
                  <a:lnTo>
                    <a:pt x="341" y="133"/>
                  </a:lnTo>
                  <a:lnTo>
                    <a:pt x="331" y="133"/>
                  </a:lnTo>
                  <a:lnTo>
                    <a:pt x="325" y="135"/>
                  </a:lnTo>
                  <a:lnTo>
                    <a:pt x="321" y="135"/>
                  </a:lnTo>
                  <a:lnTo>
                    <a:pt x="315" y="135"/>
                  </a:lnTo>
                  <a:lnTo>
                    <a:pt x="300" y="139"/>
                  </a:lnTo>
                  <a:lnTo>
                    <a:pt x="296" y="137"/>
                  </a:lnTo>
                  <a:lnTo>
                    <a:pt x="294" y="137"/>
                  </a:lnTo>
                  <a:lnTo>
                    <a:pt x="290" y="131"/>
                  </a:lnTo>
                  <a:lnTo>
                    <a:pt x="284" y="137"/>
                  </a:lnTo>
                  <a:lnTo>
                    <a:pt x="278" y="141"/>
                  </a:lnTo>
                  <a:lnTo>
                    <a:pt x="276" y="141"/>
                  </a:lnTo>
                  <a:lnTo>
                    <a:pt x="272" y="135"/>
                  </a:lnTo>
                  <a:lnTo>
                    <a:pt x="272" y="131"/>
                  </a:lnTo>
                  <a:lnTo>
                    <a:pt x="272" y="127"/>
                  </a:lnTo>
                  <a:lnTo>
                    <a:pt x="272" y="123"/>
                  </a:lnTo>
                  <a:lnTo>
                    <a:pt x="270" y="123"/>
                  </a:lnTo>
                  <a:lnTo>
                    <a:pt x="270" y="125"/>
                  </a:lnTo>
                  <a:lnTo>
                    <a:pt x="262" y="123"/>
                  </a:lnTo>
                  <a:lnTo>
                    <a:pt x="255" y="119"/>
                  </a:lnTo>
                  <a:lnTo>
                    <a:pt x="239" y="108"/>
                  </a:lnTo>
                  <a:lnTo>
                    <a:pt x="239" y="108"/>
                  </a:lnTo>
                  <a:lnTo>
                    <a:pt x="235" y="100"/>
                  </a:lnTo>
                  <a:lnTo>
                    <a:pt x="231" y="88"/>
                  </a:lnTo>
                  <a:lnTo>
                    <a:pt x="229" y="82"/>
                  </a:lnTo>
                  <a:lnTo>
                    <a:pt x="223" y="76"/>
                  </a:lnTo>
                  <a:lnTo>
                    <a:pt x="223" y="74"/>
                  </a:lnTo>
                  <a:lnTo>
                    <a:pt x="221" y="63"/>
                  </a:lnTo>
                  <a:lnTo>
                    <a:pt x="204" y="67"/>
                  </a:lnTo>
                  <a:lnTo>
                    <a:pt x="202" y="67"/>
                  </a:lnTo>
                  <a:lnTo>
                    <a:pt x="194" y="67"/>
                  </a:lnTo>
                  <a:lnTo>
                    <a:pt x="194" y="67"/>
                  </a:lnTo>
                  <a:lnTo>
                    <a:pt x="192" y="63"/>
                  </a:lnTo>
                  <a:lnTo>
                    <a:pt x="194" y="49"/>
                  </a:lnTo>
                  <a:lnTo>
                    <a:pt x="196" y="37"/>
                  </a:lnTo>
                  <a:lnTo>
                    <a:pt x="196" y="29"/>
                  </a:lnTo>
                  <a:lnTo>
                    <a:pt x="194" y="22"/>
                  </a:lnTo>
                  <a:lnTo>
                    <a:pt x="188" y="20"/>
                  </a:lnTo>
                  <a:lnTo>
                    <a:pt x="176" y="10"/>
                  </a:lnTo>
                  <a:lnTo>
                    <a:pt x="166" y="8"/>
                  </a:lnTo>
                  <a:lnTo>
                    <a:pt x="159" y="2"/>
                  </a:lnTo>
                  <a:lnTo>
                    <a:pt x="149" y="10"/>
                  </a:lnTo>
                  <a:lnTo>
                    <a:pt x="133" y="14"/>
                  </a:lnTo>
                  <a:lnTo>
                    <a:pt x="121" y="6"/>
                  </a:lnTo>
                  <a:lnTo>
                    <a:pt x="119" y="8"/>
                  </a:lnTo>
                  <a:lnTo>
                    <a:pt x="110" y="10"/>
                  </a:lnTo>
                  <a:lnTo>
                    <a:pt x="108" y="16"/>
                  </a:lnTo>
                  <a:lnTo>
                    <a:pt x="90" y="18"/>
                  </a:lnTo>
                  <a:lnTo>
                    <a:pt x="82" y="20"/>
                  </a:lnTo>
                  <a:lnTo>
                    <a:pt x="76" y="16"/>
                  </a:lnTo>
                  <a:lnTo>
                    <a:pt x="55" y="12"/>
                  </a:lnTo>
                  <a:lnTo>
                    <a:pt x="41" y="18"/>
                  </a:lnTo>
                  <a:lnTo>
                    <a:pt x="14" y="8"/>
                  </a:lnTo>
                  <a:lnTo>
                    <a:pt x="6" y="2"/>
                  </a:lnTo>
                  <a:lnTo>
                    <a:pt x="0" y="0"/>
                  </a:lnTo>
                  <a:lnTo>
                    <a:pt x="4"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637"/>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638"/>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639"/>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640"/>
            <p:cNvSpPr>
              <a:spLocks noEditPoints="1"/>
            </p:cNvSpPr>
            <p:nvPr/>
          </p:nvSpPr>
          <p:spPr bwMode="auto">
            <a:xfrm>
              <a:off x="7704138" y="3438525"/>
              <a:ext cx="558800" cy="428625"/>
            </a:xfrm>
            <a:custGeom>
              <a:avLst/>
              <a:gdLst>
                <a:gd name="T0" fmla="*/ 143 w 352"/>
                <a:gd name="T1" fmla="*/ 194 h 270"/>
                <a:gd name="T2" fmla="*/ 82 w 352"/>
                <a:gd name="T3" fmla="*/ 0 h 270"/>
                <a:gd name="T4" fmla="*/ 70 w 352"/>
                <a:gd name="T5" fmla="*/ 19 h 270"/>
                <a:gd name="T6" fmla="*/ 92 w 352"/>
                <a:gd name="T7" fmla="*/ 41 h 270"/>
                <a:gd name="T8" fmla="*/ 92 w 352"/>
                <a:gd name="T9" fmla="*/ 59 h 270"/>
                <a:gd name="T10" fmla="*/ 76 w 352"/>
                <a:gd name="T11" fmla="*/ 82 h 270"/>
                <a:gd name="T12" fmla="*/ 59 w 352"/>
                <a:gd name="T13" fmla="*/ 72 h 270"/>
                <a:gd name="T14" fmla="*/ 51 w 352"/>
                <a:gd name="T15" fmla="*/ 80 h 270"/>
                <a:gd name="T16" fmla="*/ 37 w 352"/>
                <a:gd name="T17" fmla="*/ 76 h 270"/>
                <a:gd name="T18" fmla="*/ 16 w 352"/>
                <a:gd name="T19" fmla="*/ 88 h 270"/>
                <a:gd name="T20" fmla="*/ 10 w 352"/>
                <a:gd name="T21" fmla="*/ 98 h 270"/>
                <a:gd name="T22" fmla="*/ 39 w 352"/>
                <a:gd name="T23" fmla="*/ 160 h 270"/>
                <a:gd name="T24" fmla="*/ 59 w 352"/>
                <a:gd name="T25" fmla="*/ 178 h 270"/>
                <a:gd name="T26" fmla="*/ 70 w 352"/>
                <a:gd name="T27" fmla="*/ 178 h 270"/>
                <a:gd name="T28" fmla="*/ 108 w 352"/>
                <a:gd name="T29" fmla="*/ 174 h 270"/>
                <a:gd name="T30" fmla="*/ 137 w 352"/>
                <a:gd name="T31" fmla="*/ 190 h 270"/>
                <a:gd name="T32" fmla="*/ 145 w 352"/>
                <a:gd name="T33" fmla="*/ 221 h 270"/>
                <a:gd name="T34" fmla="*/ 143 w 352"/>
                <a:gd name="T35" fmla="*/ 237 h 270"/>
                <a:gd name="T36" fmla="*/ 170 w 352"/>
                <a:gd name="T37" fmla="*/ 235 h 270"/>
                <a:gd name="T38" fmla="*/ 178 w 352"/>
                <a:gd name="T39" fmla="*/ 254 h 270"/>
                <a:gd name="T40" fmla="*/ 298 w 352"/>
                <a:gd name="T41" fmla="*/ 270 h 270"/>
                <a:gd name="T42" fmla="*/ 266 w 352"/>
                <a:gd name="T43" fmla="*/ 258 h 270"/>
                <a:gd name="T44" fmla="*/ 256 w 352"/>
                <a:gd name="T45" fmla="*/ 258 h 270"/>
                <a:gd name="T46" fmla="*/ 251 w 352"/>
                <a:gd name="T47" fmla="*/ 256 h 270"/>
                <a:gd name="T48" fmla="*/ 258 w 352"/>
                <a:gd name="T49" fmla="*/ 248 h 270"/>
                <a:gd name="T50" fmla="*/ 262 w 352"/>
                <a:gd name="T51" fmla="*/ 246 h 270"/>
                <a:gd name="T52" fmla="*/ 272 w 352"/>
                <a:gd name="T53" fmla="*/ 237 h 270"/>
                <a:gd name="T54" fmla="*/ 278 w 352"/>
                <a:gd name="T55" fmla="*/ 239 h 270"/>
                <a:gd name="T56" fmla="*/ 288 w 352"/>
                <a:gd name="T57" fmla="*/ 246 h 270"/>
                <a:gd name="T58" fmla="*/ 298 w 352"/>
                <a:gd name="T59" fmla="*/ 243 h 270"/>
                <a:gd name="T60" fmla="*/ 315 w 352"/>
                <a:gd name="T61" fmla="*/ 243 h 270"/>
                <a:gd name="T62" fmla="*/ 315 w 352"/>
                <a:gd name="T63" fmla="*/ 237 h 270"/>
                <a:gd name="T64" fmla="*/ 321 w 352"/>
                <a:gd name="T65" fmla="*/ 221 h 270"/>
                <a:gd name="T66" fmla="*/ 335 w 352"/>
                <a:gd name="T67" fmla="*/ 221 h 270"/>
                <a:gd name="T68" fmla="*/ 352 w 352"/>
                <a:gd name="T69" fmla="*/ 225 h 270"/>
                <a:gd name="T70" fmla="*/ 341 w 352"/>
                <a:gd name="T71" fmla="*/ 104 h 270"/>
                <a:gd name="T72" fmla="*/ 331 w 352"/>
                <a:gd name="T73" fmla="*/ 98 h 270"/>
                <a:gd name="T74" fmla="*/ 329 w 352"/>
                <a:gd name="T75" fmla="*/ 92 h 270"/>
                <a:gd name="T76" fmla="*/ 317 w 352"/>
                <a:gd name="T77" fmla="*/ 98 h 270"/>
                <a:gd name="T78" fmla="*/ 305 w 352"/>
                <a:gd name="T79" fmla="*/ 113 h 270"/>
                <a:gd name="T80" fmla="*/ 284 w 352"/>
                <a:gd name="T81" fmla="*/ 117 h 270"/>
                <a:gd name="T82" fmla="*/ 272 w 352"/>
                <a:gd name="T83" fmla="*/ 121 h 270"/>
                <a:gd name="T84" fmla="*/ 262 w 352"/>
                <a:gd name="T85" fmla="*/ 127 h 270"/>
                <a:gd name="T86" fmla="*/ 260 w 352"/>
                <a:gd name="T87" fmla="*/ 137 h 270"/>
                <a:gd name="T88" fmla="*/ 249 w 352"/>
                <a:gd name="T89" fmla="*/ 131 h 270"/>
                <a:gd name="T90" fmla="*/ 219 w 352"/>
                <a:gd name="T91" fmla="*/ 111 h 270"/>
                <a:gd name="T92" fmla="*/ 217 w 352"/>
                <a:gd name="T93" fmla="*/ 98 h 270"/>
                <a:gd name="T94" fmla="*/ 217 w 352"/>
                <a:gd name="T95" fmla="*/ 74 h 270"/>
                <a:gd name="T96" fmla="*/ 211 w 352"/>
                <a:gd name="T97" fmla="*/ 64 h 270"/>
                <a:gd name="T98" fmla="*/ 194 w 352"/>
                <a:gd name="T99" fmla="*/ 45 h 270"/>
                <a:gd name="T100" fmla="*/ 176 w 352"/>
                <a:gd name="T101" fmla="*/ 43 h 270"/>
                <a:gd name="T102" fmla="*/ 139 w 352"/>
                <a:gd name="T103" fmla="*/ 49 h 270"/>
                <a:gd name="T104" fmla="*/ 139 w 352"/>
                <a:gd name="T105" fmla="*/ 49 h 270"/>
                <a:gd name="T106" fmla="*/ 143 w 352"/>
                <a:gd name="T107" fmla="*/ 29 h 270"/>
                <a:gd name="T108" fmla="*/ 123 w 352"/>
                <a:gd name="T109" fmla="*/ 8 h 270"/>
                <a:gd name="T110" fmla="*/ 102 w 352"/>
                <a:gd name="T111" fmla="*/ 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2" h="270">
                  <a:moveTo>
                    <a:pt x="149" y="192"/>
                  </a:moveTo>
                  <a:lnTo>
                    <a:pt x="149" y="194"/>
                  </a:lnTo>
                  <a:lnTo>
                    <a:pt x="143" y="194"/>
                  </a:lnTo>
                  <a:lnTo>
                    <a:pt x="149" y="192"/>
                  </a:lnTo>
                  <a:close/>
                  <a:moveTo>
                    <a:pt x="102" y="6"/>
                  </a:moveTo>
                  <a:lnTo>
                    <a:pt x="82" y="0"/>
                  </a:lnTo>
                  <a:lnTo>
                    <a:pt x="78" y="0"/>
                  </a:lnTo>
                  <a:lnTo>
                    <a:pt x="66" y="12"/>
                  </a:lnTo>
                  <a:lnTo>
                    <a:pt x="70" y="19"/>
                  </a:lnTo>
                  <a:lnTo>
                    <a:pt x="72" y="25"/>
                  </a:lnTo>
                  <a:lnTo>
                    <a:pt x="76" y="31"/>
                  </a:lnTo>
                  <a:lnTo>
                    <a:pt x="92" y="41"/>
                  </a:lnTo>
                  <a:lnTo>
                    <a:pt x="94" y="45"/>
                  </a:lnTo>
                  <a:lnTo>
                    <a:pt x="90" y="53"/>
                  </a:lnTo>
                  <a:lnTo>
                    <a:pt x="92" y="59"/>
                  </a:lnTo>
                  <a:lnTo>
                    <a:pt x="90" y="72"/>
                  </a:lnTo>
                  <a:lnTo>
                    <a:pt x="82" y="74"/>
                  </a:lnTo>
                  <a:lnTo>
                    <a:pt x="76" y="82"/>
                  </a:lnTo>
                  <a:lnTo>
                    <a:pt x="74" y="82"/>
                  </a:lnTo>
                  <a:lnTo>
                    <a:pt x="68" y="76"/>
                  </a:lnTo>
                  <a:lnTo>
                    <a:pt x="59" y="72"/>
                  </a:lnTo>
                  <a:lnTo>
                    <a:pt x="57" y="72"/>
                  </a:lnTo>
                  <a:lnTo>
                    <a:pt x="51" y="76"/>
                  </a:lnTo>
                  <a:lnTo>
                    <a:pt x="51" y="80"/>
                  </a:lnTo>
                  <a:lnTo>
                    <a:pt x="47" y="82"/>
                  </a:lnTo>
                  <a:lnTo>
                    <a:pt x="45" y="82"/>
                  </a:lnTo>
                  <a:lnTo>
                    <a:pt x="37" y="76"/>
                  </a:lnTo>
                  <a:lnTo>
                    <a:pt x="31" y="76"/>
                  </a:lnTo>
                  <a:lnTo>
                    <a:pt x="27" y="78"/>
                  </a:lnTo>
                  <a:lnTo>
                    <a:pt x="16" y="88"/>
                  </a:lnTo>
                  <a:lnTo>
                    <a:pt x="0" y="88"/>
                  </a:lnTo>
                  <a:lnTo>
                    <a:pt x="4" y="94"/>
                  </a:lnTo>
                  <a:lnTo>
                    <a:pt x="10" y="98"/>
                  </a:lnTo>
                  <a:lnTo>
                    <a:pt x="29" y="127"/>
                  </a:lnTo>
                  <a:lnTo>
                    <a:pt x="33" y="154"/>
                  </a:lnTo>
                  <a:lnTo>
                    <a:pt x="39" y="160"/>
                  </a:lnTo>
                  <a:lnTo>
                    <a:pt x="41" y="172"/>
                  </a:lnTo>
                  <a:lnTo>
                    <a:pt x="45" y="174"/>
                  </a:lnTo>
                  <a:lnTo>
                    <a:pt x="59" y="178"/>
                  </a:lnTo>
                  <a:lnTo>
                    <a:pt x="59" y="182"/>
                  </a:lnTo>
                  <a:lnTo>
                    <a:pt x="68" y="180"/>
                  </a:lnTo>
                  <a:lnTo>
                    <a:pt x="70" y="178"/>
                  </a:lnTo>
                  <a:lnTo>
                    <a:pt x="82" y="186"/>
                  </a:lnTo>
                  <a:lnTo>
                    <a:pt x="100" y="182"/>
                  </a:lnTo>
                  <a:lnTo>
                    <a:pt x="108" y="174"/>
                  </a:lnTo>
                  <a:lnTo>
                    <a:pt x="115" y="180"/>
                  </a:lnTo>
                  <a:lnTo>
                    <a:pt x="125" y="182"/>
                  </a:lnTo>
                  <a:lnTo>
                    <a:pt x="137" y="190"/>
                  </a:lnTo>
                  <a:lnTo>
                    <a:pt x="143" y="194"/>
                  </a:lnTo>
                  <a:lnTo>
                    <a:pt x="145" y="203"/>
                  </a:lnTo>
                  <a:lnTo>
                    <a:pt x="145" y="221"/>
                  </a:lnTo>
                  <a:lnTo>
                    <a:pt x="143" y="227"/>
                  </a:lnTo>
                  <a:lnTo>
                    <a:pt x="141" y="235"/>
                  </a:lnTo>
                  <a:lnTo>
                    <a:pt x="143" y="237"/>
                  </a:lnTo>
                  <a:lnTo>
                    <a:pt x="151" y="239"/>
                  </a:lnTo>
                  <a:lnTo>
                    <a:pt x="153" y="239"/>
                  </a:lnTo>
                  <a:lnTo>
                    <a:pt x="170" y="235"/>
                  </a:lnTo>
                  <a:lnTo>
                    <a:pt x="172" y="246"/>
                  </a:lnTo>
                  <a:lnTo>
                    <a:pt x="172" y="248"/>
                  </a:lnTo>
                  <a:lnTo>
                    <a:pt x="178" y="254"/>
                  </a:lnTo>
                  <a:lnTo>
                    <a:pt x="180" y="260"/>
                  </a:lnTo>
                  <a:lnTo>
                    <a:pt x="184" y="270"/>
                  </a:lnTo>
                  <a:lnTo>
                    <a:pt x="298" y="270"/>
                  </a:lnTo>
                  <a:lnTo>
                    <a:pt x="280" y="264"/>
                  </a:lnTo>
                  <a:lnTo>
                    <a:pt x="270" y="260"/>
                  </a:lnTo>
                  <a:lnTo>
                    <a:pt x="266" y="258"/>
                  </a:lnTo>
                  <a:lnTo>
                    <a:pt x="262" y="258"/>
                  </a:lnTo>
                  <a:lnTo>
                    <a:pt x="262" y="258"/>
                  </a:lnTo>
                  <a:lnTo>
                    <a:pt x="256" y="258"/>
                  </a:lnTo>
                  <a:lnTo>
                    <a:pt x="249" y="256"/>
                  </a:lnTo>
                  <a:lnTo>
                    <a:pt x="251" y="254"/>
                  </a:lnTo>
                  <a:lnTo>
                    <a:pt x="251" y="256"/>
                  </a:lnTo>
                  <a:lnTo>
                    <a:pt x="254" y="254"/>
                  </a:lnTo>
                  <a:lnTo>
                    <a:pt x="256" y="252"/>
                  </a:lnTo>
                  <a:lnTo>
                    <a:pt x="258" y="248"/>
                  </a:lnTo>
                  <a:lnTo>
                    <a:pt x="260" y="248"/>
                  </a:lnTo>
                  <a:lnTo>
                    <a:pt x="262" y="246"/>
                  </a:lnTo>
                  <a:lnTo>
                    <a:pt x="262" y="246"/>
                  </a:lnTo>
                  <a:lnTo>
                    <a:pt x="264" y="241"/>
                  </a:lnTo>
                  <a:lnTo>
                    <a:pt x="272" y="239"/>
                  </a:lnTo>
                  <a:lnTo>
                    <a:pt x="272" y="237"/>
                  </a:lnTo>
                  <a:lnTo>
                    <a:pt x="272" y="235"/>
                  </a:lnTo>
                  <a:lnTo>
                    <a:pt x="274" y="235"/>
                  </a:lnTo>
                  <a:lnTo>
                    <a:pt x="278" y="239"/>
                  </a:lnTo>
                  <a:lnTo>
                    <a:pt x="284" y="243"/>
                  </a:lnTo>
                  <a:lnTo>
                    <a:pt x="286" y="243"/>
                  </a:lnTo>
                  <a:lnTo>
                    <a:pt x="288" y="246"/>
                  </a:lnTo>
                  <a:lnTo>
                    <a:pt x="292" y="246"/>
                  </a:lnTo>
                  <a:lnTo>
                    <a:pt x="294" y="243"/>
                  </a:lnTo>
                  <a:lnTo>
                    <a:pt x="298" y="243"/>
                  </a:lnTo>
                  <a:lnTo>
                    <a:pt x="307" y="241"/>
                  </a:lnTo>
                  <a:lnTo>
                    <a:pt x="311" y="246"/>
                  </a:lnTo>
                  <a:lnTo>
                    <a:pt x="315" y="243"/>
                  </a:lnTo>
                  <a:lnTo>
                    <a:pt x="317" y="241"/>
                  </a:lnTo>
                  <a:lnTo>
                    <a:pt x="317" y="239"/>
                  </a:lnTo>
                  <a:lnTo>
                    <a:pt x="315" y="237"/>
                  </a:lnTo>
                  <a:lnTo>
                    <a:pt x="319" y="225"/>
                  </a:lnTo>
                  <a:lnTo>
                    <a:pt x="319" y="223"/>
                  </a:lnTo>
                  <a:lnTo>
                    <a:pt x="321" y="221"/>
                  </a:lnTo>
                  <a:lnTo>
                    <a:pt x="329" y="221"/>
                  </a:lnTo>
                  <a:lnTo>
                    <a:pt x="333" y="221"/>
                  </a:lnTo>
                  <a:lnTo>
                    <a:pt x="335" y="221"/>
                  </a:lnTo>
                  <a:lnTo>
                    <a:pt x="341" y="221"/>
                  </a:lnTo>
                  <a:lnTo>
                    <a:pt x="350" y="225"/>
                  </a:lnTo>
                  <a:lnTo>
                    <a:pt x="352" y="225"/>
                  </a:lnTo>
                  <a:lnTo>
                    <a:pt x="352" y="104"/>
                  </a:lnTo>
                  <a:lnTo>
                    <a:pt x="352" y="102"/>
                  </a:lnTo>
                  <a:lnTo>
                    <a:pt x="341" y="104"/>
                  </a:lnTo>
                  <a:lnTo>
                    <a:pt x="339" y="104"/>
                  </a:lnTo>
                  <a:lnTo>
                    <a:pt x="333" y="100"/>
                  </a:lnTo>
                  <a:lnTo>
                    <a:pt x="331" y="98"/>
                  </a:lnTo>
                  <a:lnTo>
                    <a:pt x="331" y="96"/>
                  </a:lnTo>
                  <a:lnTo>
                    <a:pt x="333" y="94"/>
                  </a:lnTo>
                  <a:lnTo>
                    <a:pt x="329" y="92"/>
                  </a:lnTo>
                  <a:lnTo>
                    <a:pt x="323" y="94"/>
                  </a:lnTo>
                  <a:lnTo>
                    <a:pt x="321" y="94"/>
                  </a:lnTo>
                  <a:lnTo>
                    <a:pt x="317" y="98"/>
                  </a:lnTo>
                  <a:lnTo>
                    <a:pt x="315" y="100"/>
                  </a:lnTo>
                  <a:lnTo>
                    <a:pt x="315" y="111"/>
                  </a:lnTo>
                  <a:lnTo>
                    <a:pt x="305" y="113"/>
                  </a:lnTo>
                  <a:lnTo>
                    <a:pt x="292" y="113"/>
                  </a:lnTo>
                  <a:lnTo>
                    <a:pt x="288" y="117"/>
                  </a:lnTo>
                  <a:lnTo>
                    <a:pt x="284" y="117"/>
                  </a:lnTo>
                  <a:lnTo>
                    <a:pt x="280" y="117"/>
                  </a:lnTo>
                  <a:lnTo>
                    <a:pt x="276" y="117"/>
                  </a:lnTo>
                  <a:lnTo>
                    <a:pt x="272" y="121"/>
                  </a:lnTo>
                  <a:lnTo>
                    <a:pt x="268" y="121"/>
                  </a:lnTo>
                  <a:lnTo>
                    <a:pt x="264" y="125"/>
                  </a:lnTo>
                  <a:lnTo>
                    <a:pt x="262" y="127"/>
                  </a:lnTo>
                  <a:lnTo>
                    <a:pt x="262" y="131"/>
                  </a:lnTo>
                  <a:lnTo>
                    <a:pt x="262" y="133"/>
                  </a:lnTo>
                  <a:lnTo>
                    <a:pt x="260" y="137"/>
                  </a:lnTo>
                  <a:lnTo>
                    <a:pt x="254" y="137"/>
                  </a:lnTo>
                  <a:lnTo>
                    <a:pt x="249" y="137"/>
                  </a:lnTo>
                  <a:lnTo>
                    <a:pt x="249" y="131"/>
                  </a:lnTo>
                  <a:lnTo>
                    <a:pt x="245" y="125"/>
                  </a:lnTo>
                  <a:lnTo>
                    <a:pt x="229" y="117"/>
                  </a:lnTo>
                  <a:lnTo>
                    <a:pt x="219" y="111"/>
                  </a:lnTo>
                  <a:lnTo>
                    <a:pt x="223" y="106"/>
                  </a:lnTo>
                  <a:lnTo>
                    <a:pt x="221" y="102"/>
                  </a:lnTo>
                  <a:lnTo>
                    <a:pt x="217" y="98"/>
                  </a:lnTo>
                  <a:lnTo>
                    <a:pt x="219" y="84"/>
                  </a:lnTo>
                  <a:lnTo>
                    <a:pt x="221" y="76"/>
                  </a:lnTo>
                  <a:lnTo>
                    <a:pt x="217" y="74"/>
                  </a:lnTo>
                  <a:lnTo>
                    <a:pt x="215" y="70"/>
                  </a:lnTo>
                  <a:lnTo>
                    <a:pt x="215" y="66"/>
                  </a:lnTo>
                  <a:lnTo>
                    <a:pt x="211" y="64"/>
                  </a:lnTo>
                  <a:lnTo>
                    <a:pt x="211" y="49"/>
                  </a:lnTo>
                  <a:lnTo>
                    <a:pt x="207" y="37"/>
                  </a:lnTo>
                  <a:lnTo>
                    <a:pt x="194" y="45"/>
                  </a:lnTo>
                  <a:lnTo>
                    <a:pt x="190" y="45"/>
                  </a:lnTo>
                  <a:lnTo>
                    <a:pt x="184" y="43"/>
                  </a:lnTo>
                  <a:lnTo>
                    <a:pt x="176" y="43"/>
                  </a:lnTo>
                  <a:lnTo>
                    <a:pt x="172" y="45"/>
                  </a:lnTo>
                  <a:lnTo>
                    <a:pt x="164" y="49"/>
                  </a:lnTo>
                  <a:lnTo>
                    <a:pt x="139" y="49"/>
                  </a:lnTo>
                  <a:lnTo>
                    <a:pt x="139" y="49"/>
                  </a:lnTo>
                  <a:lnTo>
                    <a:pt x="139" y="49"/>
                  </a:lnTo>
                  <a:lnTo>
                    <a:pt x="139" y="49"/>
                  </a:lnTo>
                  <a:lnTo>
                    <a:pt x="133" y="39"/>
                  </a:lnTo>
                  <a:lnTo>
                    <a:pt x="135" y="31"/>
                  </a:lnTo>
                  <a:lnTo>
                    <a:pt x="143" y="29"/>
                  </a:lnTo>
                  <a:lnTo>
                    <a:pt x="151" y="17"/>
                  </a:lnTo>
                  <a:lnTo>
                    <a:pt x="149" y="14"/>
                  </a:lnTo>
                  <a:lnTo>
                    <a:pt x="123" y="8"/>
                  </a:lnTo>
                  <a:lnTo>
                    <a:pt x="117" y="6"/>
                  </a:lnTo>
                  <a:lnTo>
                    <a:pt x="106" y="0"/>
                  </a:lnTo>
                  <a:lnTo>
                    <a:pt x="102"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641"/>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642"/>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643"/>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644"/>
            <p:cNvSpPr>
              <a:spLocks/>
            </p:cNvSpPr>
            <p:nvPr/>
          </p:nvSpPr>
          <p:spPr bwMode="auto">
            <a:xfrm>
              <a:off x="7859713" y="3165475"/>
              <a:ext cx="444500" cy="428625"/>
            </a:xfrm>
            <a:custGeom>
              <a:avLst/>
              <a:gdLst>
                <a:gd name="T0" fmla="*/ 188 w 280"/>
                <a:gd name="T1" fmla="*/ 7 h 270"/>
                <a:gd name="T2" fmla="*/ 176 w 280"/>
                <a:gd name="T3" fmla="*/ 5 h 270"/>
                <a:gd name="T4" fmla="*/ 168 w 280"/>
                <a:gd name="T5" fmla="*/ 5 h 270"/>
                <a:gd name="T6" fmla="*/ 153 w 280"/>
                <a:gd name="T7" fmla="*/ 21 h 270"/>
                <a:gd name="T8" fmla="*/ 143 w 280"/>
                <a:gd name="T9" fmla="*/ 50 h 270"/>
                <a:gd name="T10" fmla="*/ 133 w 280"/>
                <a:gd name="T11" fmla="*/ 54 h 270"/>
                <a:gd name="T12" fmla="*/ 106 w 280"/>
                <a:gd name="T13" fmla="*/ 60 h 270"/>
                <a:gd name="T14" fmla="*/ 84 w 280"/>
                <a:gd name="T15" fmla="*/ 66 h 270"/>
                <a:gd name="T16" fmla="*/ 74 w 280"/>
                <a:gd name="T17" fmla="*/ 68 h 270"/>
                <a:gd name="T18" fmla="*/ 74 w 280"/>
                <a:gd name="T19" fmla="*/ 76 h 270"/>
                <a:gd name="T20" fmla="*/ 70 w 280"/>
                <a:gd name="T21" fmla="*/ 94 h 270"/>
                <a:gd name="T22" fmla="*/ 59 w 280"/>
                <a:gd name="T23" fmla="*/ 115 h 270"/>
                <a:gd name="T24" fmla="*/ 49 w 280"/>
                <a:gd name="T25" fmla="*/ 121 h 270"/>
                <a:gd name="T26" fmla="*/ 39 w 280"/>
                <a:gd name="T27" fmla="*/ 121 h 270"/>
                <a:gd name="T28" fmla="*/ 29 w 280"/>
                <a:gd name="T29" fmla="*/ 119 h 270"/>
                <a:gd name="T30" fmla="*/ 12 w 280"/>
                <a:gd name="T31" fmla="*/ 109 h 270"/>
                <a:gd name="T32" fmla="*/ 0 w 280"/>
                <a:gd name="T33" fmla="*/ 135 h 270"/>
                <a:gd name="T34" fmla="*/ 8 w 280"/>
                <a:gd name="T35" fmla="*/ 172 h 270"/>
                <a:gd name="T36" fmla="*/ 51 w 280"/>
                <a:gd name="T37" fmla="*/ 186 h 270"/>
                <a:gd name="T38" fmla="*/ 37 w 280"/>
                <a:gd name="T39" fmla="*/ 203 h 270"/>
                <a:gd name="T40" fmla="*/ 66 w 280"/>
                <a:gd name="T41" fmla="*/ 221 h 270"/>
                <a:gd name="T42" fmla="*/ 109 w 280"/>
                <a:gd name="T43" fmla="*/ 209 h 270"/>
                <a:gd name="T44" fmla="*/ 117 w 280"/>
                <a:gd name="T45" fmla="*/ 238 h 270"/>
                <a:gd name="T46" fmla="*/ 123 w 280"/>
                <a:gd name="T47" fmla="*/ 248 h 270"/>
                <a:gd name="T48" fmla="*/ 219 w 280"/>
                <a:gd name="T49" fmla="*/ 270 h 270"/>
                <a:gd name="T50" fmla="*/ 225 w 280"/>
                <a:gd name="T51" fmla="*/ 266 h 270"/>
                <a:gd name="T52" fmla="*/ 233 w 280"/>
                <a:gd name="T53" fmla="*/ 268 h 270"/>
                <a:gd name="T54" fmla="*/ 264 w 280"/>
                <a:gd name="T55" fmla="*/ 266 h 270"/>
                <a:gd name="T56" fmla="*/ 270 w 280"/>
                <a:gd name="T57" fmla="*/ 258 h 270"/>
                <a:gd name="T58" fmla="*/ 266 w 280"/>
                <a:gd name="T59" fmla="*/ 246 h 270"/>
                <a:gd name="T60" fmla="*/ 280 w 280"/>
                <a:gd name="T61" fmla="*/ 215 h 270"/>
                <a:gd name="T62" fmla="*/ 280 w 280"/>
                <a:gd name="T63" fmla="*/ 207 h 270"/>
                <a:gd name="T64" fmla="*/ 276 w 280"/>
                <a:gd name="T65" fmla="*/ 148 h 270"/>
                <a:gd name="T66" fmla="*/ 256 w 280"/>
                <a:gd name="T67" fmla="*/ 129 h 270"/>
                <a:gd name="T68" fmla="*/ 241 w 280"/>
                <a:gd name="T69" fmla="*/ 127 h 270"/>
                <a:gd name="T70" fmla="*/ 227 w 280"/>
                <a:gd name="T71" fmla="*/ 125 h 270"/>
                <a:gd name="T72" fmla="*/ 217 w 280"/>
                <a:gd name="T73" fmla="*/ 111 h 270"/>
                <a:gd name="T74" fmla="*/ 205 w 280"/>
                <a:gd name="T75" fmla="*/ 99 h 270"/>
                <a:gd name="T76" fmla="*/ 207 w 280"/>
                <a:gd name="T77" fmla="*/ 82 h 270"/>
                <a:gd name="T78" fmla="*/ 217 w 280"/>
                <a:gd name="T79" fmla="*/ 68 h 270"/>
                <a:gd name="T80" fmla="*/ 213 w 280"/>
                <a:gd name="T81" fmla="*/ 50 h 270"/>
                <a:gd name="T82" fmla="*/ 231 w 280"/>
                <a:gd name="T83" fmla="*/ 41 h 270"/>
                <a:gd name="T84" fmla="*/ 223 w 280"/>
                <a:gd name="T85" fmla="*/ 27 h 270"/>
                <a:gd name="T86" fmla="*/ 225 w 280"/>
                <a:gd name="T87" fmla="*/ 13 h 270"/>
                <a:gd name="T88" fmla="*/ 207 w 280"/>
                <a:gd name="T8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0" h="270">
                  <a:moveTo>
                    <a:pt x="207" y="0"/>
                  </a:moveTo>
                  <a:lnTo>
                    <a:pt x="194" y="2"/>
                  </a:lnTo>
                  <a:lnTo>
                    <a:pt x="188" y="7"/>
                  </a:lnTo>
                  <a:lnTo>
                    <a:pt x="184" y="9"/>
                  </a:lnTo>
                  <a:lnTo>
                    <a:pt x="180" y="7"/>
                  </a:lnTo>
                  <a:lnTo>
                    <a:pt x="176" y="5"/>
                  </a:lnTo>
                  <a:lnTo>
                    <a:pt x="174" y="5"/>
                  </a:lnTo>
                  <a:lnTo>
                    <a:pt x="170" y="5"/>
                  </a:lnTo>
                  <a:lnTo>
                    <a:pt x="168" y="5"/>
                  </a:lnTo>
                  <a:lnTo>
                    <a:pt x="168" y="7"/>
                  </a:lnTo>
                  <a:lnTo>
                    <a:pt x="162" y="13"/>
                  </a:lnTo>
                  <a:lnTo>
                    <a:pt x="153" y="21"/>
                  </a:lnTo>
                  <a:lnTo>
                    <a:pt x="145" y="27"/>
                  </a:lnTo>
                  <a:lnTo>
                    <a:pt x="143" y="29"/>
                  </a:lnTo>
                  <a:lnTo>
                    <a:pt x="143" y="50"/>
                  </a:lnTo>
                  <a:lnTo>
                    <a:pt x="145" y="56"/>
                  </a:lnTo>
                  <a:lnTo>
                    <a:pt x="143" y="56"/>
                  </a:lnTo>
                  <a:lnTo>
                    <a:pt x="133" y="54"/>
                  </a:lnTo>
                  <a:lnTo>
                    <a:pt x="131" y="56"/>
                  </a:lnTo>
                  <a:lnTo>
                    <a:pt x="129" y="56"/>
                  </a:lnTo>
                  <a:lnTo>
                    <a:pt x="106" y="60"/>
                  </a:lnTo>
                  <a:lnTo>
                    <a:pt x="96" y="58"/>
                  </a:lnTo>
                  <a:lnTo>
                    <a:pt x="86" y="66"/>
                  </a:lnTo>
                  <a:lnTo>
                    <a:pt x="84" y="66"/>
                  </a:lnTo>
                  <a:lnTo>
                    <a:pt x="82" y="64"/>
                  </a:lnTo>
                  <a:lnTo>
                    <a:pt x="78" y="64"/>
                  </a:lnTo>
                  <a:lnTo>
                    <a:pt x="74" y="68"/>
                  </a:lnTo>
                  <a:lnTo>
                    <a:pt x="74" y="68"/>
                  </a:lnTo>
                  <a:lnTo>
                    <a:pt x="72" y="70"/>
                  </a:lnTo>
                  <a:lnTo>
                    <a:pt x="74" y="76"/>
                  </a:lnTo>
                  <a:lnTo>
                    <a:pt x="72" y="86"/>
                  </a:lnTo>
                  <a:lnTo>
                    <a:pt x="74" y="92"/>
                  </a:lnTo>
                  <a:lnTo>
                    <a:pt x="70" y="94"/>
                  </a:lnTo>
                  <a:lnTo>
                    <a:pt x="64" y="103"/>
                  </a:lnTo>
                  <a:lnTo>
                    <a:pt x="62" y="105"/>
                  </a:lnTo>
                  <a:lnTo>
                    <a:pt x="59" y="115"/>
                  </a:lnTo>
                  <a:lnTo>
                    <a:pt x="55" y="121"/>
                  </a:lnTo>
                  <a:lnTo>
                    <a:pt x="51" y="123"/>
                  </a:lnTo>
                  <a:lnTo>
                    <a:pt x="49" y="121"/>
                  </a:lnTo>
                  <a:lnTo>
                    <a:pt x="47" y="119"/>
                  </a:lnTo>
                  <a:lnTo>
                    <a:pt x="45" y="117"/>
                  </a:lnTo>
                  <a:lnTo>
                    <a:pt x="39" y="121"/>
                  </a:lnTo>
                  <a:lnTo>
                    <a:pt x="35" y="123"/>
                  </a:lnTo>
                  <a:lnTo>
                    <a:pt x="31" y="121"/>
                  </a:lnTo>
                  <a:lnTo>
                    <a:pt x="29" y="119"/>
                  </a:lnTo>
                  <a:lnTo>
                    <a:pt x="23" y="117"/>
                  </a:lnTo>
                  <a:lnTo>
                    <a:pt x="19" y="115"/>
                  </a:lnTo>
                  <a:lnTo>
                    <a:pt x="12" y="109"/>
                  </a:lnTo>
                  <a:lnTo>
                    <a:pt x="8" y="109"/>
                  </a:lnTo>
                  <a:lnTo>
                    <a:pt x="2" y="121"/>
                  </a:lnTo>
                  <a:lnTo>
                    <a:pt x="0" y="135"/>
                  </a:lnTo>
                  <a:lnTo>
                    <a:pt x="2" y="146"/>
                  </a:lnTo>
                  <a:lnTo>
                    <a:pt x="6" y="162"/>
                  </a:lnTo>
                  <a:lnTo>
                    <a:pt x="8" y="172"/>
                  </a:lnTo>
                  <a:lnTo>
                    <a:pt x="19" y="178"/>
                  </a:lnTo>
                  <a:lnTo>
                    <a:pt x="25" y="180"/>
                  </a:lnTo>
                  <a:lnTo>
                    <a:pt x="51" y="186"/>
                  </a:lnTo>
                  <a:lnTo>
                    <a:pt x="53" y="189"/>
                  </a:lnTo>
                  <a:lnTo>
                    <a:pt x="45" y="201"/>
                  </a:lnTo>
                  <a:lnTo>
                    <a:pt x="37" y="203"/>
                  </a:lnTo>
                  <a:lnTo>
                    <a:pt x="33" y="211"/>
                  </a:lnTo>
                  <a:lnTo>
                    <a:pt x="41" y="221"/>
                  </a:lnTo>
                  <a:lnTo>
                    <a:pt x="66" y="221"/>
                  </a:lnTo>
                  <a:lnTo>
                    <a:pt x="78" y="215"/>
                  </a:lnTo>
                  <a:lnTo>
                    <a:pt x="96" y="217"/>
                  </a:lnTo>
                  <a:lnTo>
                    <a:pt x="109" y="209"/>
                  </a:lnTo>
                  <a:lnTo>
                    <a:pt x="113" y="221"/>
                  </a:lnTo>
                  <a:lnTo>
                    <a:pt x="113" y="236"/>
                  </a:lnTo>
                  <a:lnTo>
                    <a:pt x="117" y="238"/>
                  </a:lnTo>
                  <a:lnTo>
                    <a:pt x="117" y="242"/>
                  </a:lnTo>
                  <a:lnTo>
                    <a:pt x="119" y="246"/>
                  </a:lnTo>
                  <a:lnTo>
                    <a:pt x="123" y="248"/>
                  </a:lnTo>
                  <a:lnTo>
                    <a:pt x="121" y="256"/>
                  </a:lnTo>
                  <a:lnTo>
                    <a:pt x="119" y="270"/>
                  </a:lnTo>
                  <a:lnTo>
                    <a:pt x="219" y="270"/>
                  </a:lnTo>
                  <a:lnTo>
                    <a:pt x="219" y="270"/>
                  </a:lnTo>
                  <a:lnTo>
                    <a:pt x="223" y="266"/>
                  </a:lnTo>
                  <a:lnTo>
                    <a:pt x="225" y="266"/>
                  </a:lnTo>
                  <a:lnTo>
                    <a:pt x="231" y="264"/>
                  </a:lnTo>
                  <a:lnTo>
                    <a:pt x="235" y="266"/>
                  </a:lnTo>
                  <a:lnTo>
                    <a:pt x="233" y="268"/>
                  </a:lnTo>
                  <a:lnTo>
                    <a:pt x="233" y="270"/>
                  </a:lnTo>
                  <a:lnTo>
                    <a:pt x="260" y="270"/>
                  </a:lnTo>
                  <a:lnTo>
                    <a:pt x="264" y="266"/>
                  </a:lnTo>
                  <a:lnTo>
                    <a:pt x="272" y="262"/>
                  </a:lnTo>
                  <a:lnTo>
                    <a:pt x="272" y="260"/>
                  </a:lnTo>
                  <a:lnTo>
                    <a:pt x="270" y="258"/>
                  </a:lnTo>
                  <a:lnTo>
                    <a:pt x="270" y="254"/>
                  </a:lnTo>
                  <a:lnTo>
                    <a:pt x="266" y="250"/>
                  </a:lnTo>
                  <a:lnTo>
                    <a:pt x="266" y="246"/>
                  </a:lnTo>
                  <a:lnTo>
                    <a:pt x="278" y="234"/>
                  </a:lnTo>
                  <a:lnTo>
                    <a:pt x="280" y="231"/>
                  </a:lnTo>
                  <a:lnTo>
                    <a:pt x="280" y="215"/>
                  </a:lnTo>
                  <a:lnTo>
                    <a:pt x="276" y="209"/>
                  </a:lnTo>
                  <a:lnTo>
                    <a:pt x="280" y="207"/>
                  </a:lnTo>
                  <a:lnTo>
                    <a:pt x="280" y="207"/>
                  </a:lnTo>
                  <a:lnTo>
                    <a:pt x="280" y="156"/>
                  </a:lnTo>
                  <a:lnTo>
                    <a:pt x="278" y="152"/>
                  </a:lnTo>
                  <a:lnTo>
                    <a:pt x="276" y="148"/>
                  </a:lnTo>
                  <a:lnTo>
                    <a:pt x="268" y="139"/>
                  </a:lnTo>
                  <a:lnTo>
                    <a:pt x="260" y="129"/>
                  </a:lnTo>
                  <a:lnTo>
                    <a:pt x="256" y="129"/>
                  </a:lnTo>
                  <a:lnTo>
                    <a:pt x="247" y="131"/>
                  </a:lnTo>
                  <a:lnTo>
                    <a:pt x="245" y="129"/>
                  </a:lnTo>
                  <a:lnTo>
                    <a:pt x="241" y="127"/>
                  </a:lnTo>
                  <a:lnTo>
                    <a:pt x="235" y="121"/>
                  </a:lnTo>
                  <a:lnTo>
                    <a:pt x="229" y="119"/>
                  </a:lnTo>
                  <a:lnTo>
                    <a:pt x="227" y="125"/>
                  </a:lnTo>
                  <a:lnTo>
                    <a:pt x="223" y="125"/>
                  </a:lnTo>
                  <a:lnTo>
                    <a:pt x="219" y="123"/>
                  </a:lnTo>
                  <a:lnTo>
                    <a:pt x="217" y="111"/>
                  </a:lnTo>
                  <a:lnTo>
                    <a:pt x="217" y="101"/>
                  </a:lnTo>
                  <a:lnTo>
                    <a:pt x="211" y="99"/>
                  </a:lnTo>
                  <a:lnTo>
                    <a:pt x="205" y="99"/>
                  </a:lnTo>
                  <a:lnTo>
                    <a:pt x="207" y="97"/>
                  </a:lnTo>
                  <a:lnTo>
                    <a:pt x="205" y="86"/>
                  </a:lnTo>
                  <a:lnTo>
                    <a:pt x="207" y="82"/>
                  </a:lnTo>
                  <a:lnTo>
                    <a:pt x="209" y="76"/>
                  </a:lnTo>
                  <a:lnTo>
                    <a:pt x="215" y="70"/>
                  </a:lnTo>
                  <a:lnTo>
                    <a:pt x="217" y="68"/>
                  </a:lnTo>
                  <a:lnTo>
                    <a:pt x="217" y="64"/>
                  </a:lnTo>
                  <a:lnTo>
                    <a:pt x="213" y="56"/>
                  </a:lnTo>
                  <a:lnTo>
                    <a:pt x="213" y="50"/>
                  </a:lnTo>
                  <a:lnTo>
                    <a:pt x="215" y="47"/>
                  </a:lnTo>
                  <a:lnTo>
                    <a:pt x="221" y="45"/>
                  </a:lnTo>
                  <a:lnTo>
                    <a:pt x="231" y="41"/>
                  </a:lnTo>
                  <a:lnTo>
                    <a:pt x="227" y="33"/>
                  </a:lnTo>
                  <a:lnTo>
                    <a:pt x="225" y="31"/>
                  </a:lnTo>
                  <a:lnTo>
                    <a:pt x="223" y="27"/>
                  </a:lnTo>
                  <a:lnTo>
                    <a:pt x="227" y="21"/>
                  </a:lnTo>
                  <a:lnTo>
                    <a:pt x="227" y="13"/>
                  </a:lnTo>
                  <a:lnTo>
                    <a:pt x="225" y="13"/>
                  </a:lnTo>
                  <a:lnTo>
                    <a:pt x="219" y="7"/>
                  </a:lnTo>
                  <a:lnTo>
                    <a:pt x="209" y="0"/>
                  </a:lnTo>
                  <a:lnTo>
                    <a:pt x="2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645"/>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646"/>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647"/>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648"/>
            <p:cNvSpPr>
              <a:spLocks/>
            </p:cNvSpPr>
            <p:nvPr/>
          </p:nvSpPr>
          <p:spPr bwMode="auto">
            <a:xfrm>
              <a:off x="6750050" y="1806575"/>
              <a:ext cx="419100" cy="515938"/>
            </a:xfrm>
            <a:custGeom>
              <a:avLst/>
              <a:gdLst>
                <a:gd name="T0" fmla="*/ 250 w 264"/>
                <a:gd name="T1" fmla="*/ 24 h 325"/>
                <a:gd name="T2" fmla="*/ 231 w 264"/>
                <a:gd name="T3" fmla="*/ 28 h 325"/>
                <a:gd name="T4" fmla="*/ 223 w 264"/>
                <a:gd name="T5" fmla="*/ 28 h 325"/>
                <a:gd name="T6" fmla="*/ 205 w 264"/>
                <a:gd name="T7" fmla="*/ 53 h 325"/>
                <a:gd name="T8" fmla="*/ 192 w 264"/>
                <a:gd name="T9" fmla="*/ 82 h 325"/>
                <a:gd name="T10" fmla="*/ 164 w 264"/>
                <a:gd name="T11" fmla="*/ 88 h 325"/>
                <a:gd name="T12" fmla="*/ 141 w 264"/>
                <a:gd name="T13" fmla="*/ 96 h 325"/>
                <a:gd name="T14" fmla="*/ 111 w 264"/>
                <a:gd name="T15" fmla="*/ 98 h 325"/>
                <a:gd name="T16" fmla="*/ 88 w 264"/>
                <a:gd name="T17" fmla="*/ 104 h 325"/>
                <a:gd name="T18" fmla="*/ 92 w 264"/>
                <a:gd name="T19" fmla="*/ 127 h 325"/>
                <a:gd name="T20" fmla="*/ 86 w 264"/>
                <a:gd name="T21" fmla="*/ 155 h 325"/>
                <a:gd name="T22" fmla="*/ 84 w 264"/>
                <a:gd name="T23" fmla="*/ 161 h 325"/>
                <a:gd name="T24" fmla="*/ 68 w 264"/>
                <a:gd name="T25" fmla="*/ 169 h 325"/>
                <a:gd name="T26" fmla="*/ 88 w 264"/>
                <a:gd name="T27" fmla="*/ 180 h 325"/>
                <a:gd name="T28" fmla="*/ 105 w 264"/>
                <a:gd name="T29" fmla="*/ 188 h 325"/>
                <a:gd name="T30" fmla="*/ 60 w 264"/>
                <a:gd name="T31" fmla="*/ 202 h 325"/>
                <a:gd name="T32" fmla="*/ 41 w 264"/>
                <a:gd name="T33" fmla="*/ 208 h 325"/>
                <a:gd name="T34" fmla="*/ 29 w 264"/>
                <a:gd name="T35" fmla="*/ 210 h 325"/>
                <a:gd name="T36" fmla="*/ 31 w 264"/>
                <a:gd name="T37" fmla="*/ 233 h 325"/>
                <a:gd name="T38" fmla="*/ 31 w 264"/>
                <a:gd name="T39" fmla="*/ 247 h 325"/>
                <a:gd name="T40" fmla="*/ 11 w 264"/>
                <a:gd name="T41" fmla="*/ 255 h 325"/>
                <a:gd name="T42" fmla="*/ 2 w 264"/>
                <a:gd name="T43" fmla="*/ 272 h 325"/>
                <a:gd name="T44" fmla="*/ 23 w 264"/>
                <a:gd name="T45" fmla="*/ 268 h 325"/>
                <a:gd name="T46" fmla="*/ 43 w 264"/>
                <a:gd name="T47" fmla="*/ 282 h 325"/>
                <a:gd name="T48" fmla="*/ 35 w 264"/>
                <a:gd name="T49" fmla="*/ 288 h 325"/>
                <a:gd name="T50" fmla="*/ 35 w 264"/>
                <a:gd name="T51" fmla="*/ 313 h 325"/>
                <a:gd name="T52" fmla="*/ 54 w 264"/>
                <a:gd name="T53" fmla="*/ 296 h 325"/>
                <a:gd name="T54" fmla="*/ 51 w 264"/>
                <a:gd name="T55" fmla="*/ 286 h 325"/>
                <a:gd name="T56" fmla="*/ 47 w 264"/>
                <a:gd name="T57" fmla="*/ 278 h 325"/>
                <a:gd name="T58" fmla="*/ 60 w 264"/>
                <a:gd name="T59" fmla="*/ 286 h 325"/>
                <a:gd name="T60" fmla="*/ 64 w 264"/>
                <a:gd name="T61" fmla="*/ 292 h 325"/>
                <a:gd name="T62" fmla="*/ 70 w 264"/>
                <a:gd name="T63" fmla="*/ 296 h 325"/>
                <a:gd name="T64" fmla="*/ 70 w 264"/>
                <a:gd name="T65" fmla="*/ 306 h 325"/>
                <a:gd name="T66" fmla="*/ 80 w 264"/>
                <a:gd name="T67" fmla="*/ 317 h 325"/>
                <a:gd name="T68" fmla="*/ 158 w 264"/>
                <a:gd name="T69" fmla="*/ 325 h 325"/>
                <a:gd name="T70" fmla="*/ 172 w 264"/>
                <a:gd name="T71" fmla="*/ 296 h 325"/>
                <a:gd name="T72" fmla="*/ 192 w 264"/>
                <a:gd name="T73" fmla="*/ 280 h 325"/>
                <a:gd name="T74" fmla="*/ 207 w 264"/>
                <a:gd name="T75" fmla="*/ 264 h 325"/>
                <a:gd name="T76" fmla="*/ 211 w 264"/>
                <a:gd name="T77" fmla="*/ 245 h 325"/>
                <a:gd name="T78" fmla="*/ 215 w 264"/>
                <a:gd name="T79" fmla="*/ 227 h 325"/>
                <a:gd name="T80" fmla="*/ 227 w 264"/>
                <a:gd name="T81" fmla="*/ 221 h 325"/>
                <a:gd name="T82" fmla="*/ 223 w 264"/>
                <a:gd name="T83" fmla="*/ 212 h 325"/>
                <a:gd name="T84" fmla="*/ 227 w 264"/>
                <a:gd name="T85" fmla="*/ 206 h 325"/>
                <a:gd name="T86" fmla="*/ 233 w 264"/>
                <a:gd name="T87" fmla="*/ 216 h 325"/>
                <a:gd name="T88" fmla="*/ 217 w 264"/>
                <a:gd name="T89" fmla="*/ 174 h 325"/>
                <a:gd name="T90" fmla="*/ 205 w 264"/>
                <a:gd name="T91" fmla="*/ 124 h 325"/>
                <a:gd name="T92" fmla="*/ 219 w 264"/>
                <a:gd name="T93" fmla="*/ 102 h 325"/>
                <a:gd name="T94" fmla="*/ 229 w 264"/>
                <a:gd name="T95" fmla="*/ 112 h 325"/>
                <a:gd name="T96" fmla="*/ 239 w 264"/>
                <a:gd name="T97" fmla="*/ 112 h 325"/>
                <a:gd name="T98" fmla="*/ 237 w 264"/>
                <a:gd name="T99" fmla="*/ 127 h 325"/>
                <a:gd name="T100" fmla="*/ 250 w 264"/>
                <a:gd name="T101" fmla="*/ 98 h 325"/>
                <a:gd name="T102" fmla="*/ 258 w 264"/>
                <a:gd name="T103" fmla="*/ 75 h 325"/>
                <a:gd name="T104" fmla="*/ 260 w 264"/>
                <a:gd name="T105" fmla="*/ 43 h 325"/>
                <a:gd name="T106" fmla="*/ 256 w 264"/>
                <a:gd name="T107" fmla="*/ 28 h 325"/>
                <a:gd name="T108" fmla="*/ 264 w 264"/>
                <a:gd name="T10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325">
                  <a:moveTo>
                    <a:pt x="264" y="0"/>
                  </a:moveTo>
                  <a:lnTo>
                    <a:pt x="260" y="6"/>
                  </a:lnTo>
                  <a:lnTo>
                    <a:pt x="252" y="20"/>
                  </a:lnTo>
                  <a:lnTo>
                    <a:pt x="250" y="24"/>
                  </a:lnTo>
                  <a:lnTo>
                    <a:pt x="246" y="26"/>
                  </a:lnTo>
                  <a:lnTo>
                    <a:pt x="242" y="28"/>
                  </a:lnTo>
                  <a:lnTo>
                    <a:pt x="233" y="28"/>
                  </a:lnTo>
                  <a:lnTo>
                    <a:pt x="231" y="28"/>
                  </a:lnTo>
                  <a:lnTo>
                    <a:pt x="225" y="24"/>
                  </a:lnTo>
                  <a:lnTo>
                    <a:pt x="225" y="22"/>
                  </a:lnTo>
                  <a:lnTo>
                    <a:pt x="223" y="24"/>
                  </a:lnTo>
                  <a:lnTo>
                    <a:pt x="223" y="28"/>
                  </a:lnTo>
                  <a:lnTo>
                    <a:pt x="221" y="35"/>
                  </a:lnTo>
                  <a:lnTo>
                    <a:pt x="217" y="39"/>
                  </a:lnTo>
                  <a:lnTo>
                    <a:pt x="211" y="43"/>
                  </a:lnTo>
                  <a:lnTo>
                    <a:pt x="205" y="53"/>
                  </a:lnTo>
                  <a:lnTo>
                    <a:pt x="203" y="63"/>
                  </a:lnTo>
                  <a:lnTo>
                    <a:pt x="201" y="71"/>
                  </a:lnTo>
                  <a:lnTo>
                    <a:pt x="199" y="77"/>
                  </a:lnTo>
                  <a:lnTo>
                    <a:pt x="192" y="82"/>
                  </a:lnTo>
                  <a:lnTo>
                    <a:pt x="186" y="82"/>
                  </a:lnTo>
                  <a:lnTo>
                    <a:pt x="180" y="84"/>
                  </a:lnTo>
                  <a:lnTo>
                    <a:pt x="172" y="86"/>
                  </a:lnTo>
                  <a:lnTo>
                    <a:pt x="164" y="88"/>
                  </a:lnTo>
                  <a:lnTo>
                    <a:pt x="160" y="88"/>
                  </a:lnTo>
                  <a:lnTo>
                    <a:pt x="154" y="92"/>
                  </a:lnTo>
                  <a:lnTo>
                    <a:pt x="148" y="96"/>
                  </a:lnTo>
                  <a:lnTo>
                    <a:pt x="141" y="96"/>
                  </a:lnTo>
                  <a:lnTo>
                    <a:pt x="139" y="94"/>
                  </a:lnTo>
                  <a:lnTo>
                    <a:pt x="121" y="98"/>
                  </a:lnTo>
                  <a:lnTo>
                    <a:pt x="115" y="98"/>
                  </a:lnTo>
                  <a:lnTo>
                    <a:pt x="111" y="98"/>
                  </a:lnTo>
                  <a:lnTo>
                    <a:pt x="107" y="96"/>
                  </a:lnTo>
                  <a:lnTo>
                    <a:pt x="96" y="98"/>
                  </a:lnTo>
                  <a:lnTo>
                    <a:pt x="88" y="100"/>
                  </a:lnTo>
                  <a:lnTo>
                    <a:pt x="88" y="104"/>
                  </a:lnTo>
                  <a:lnTo>
                    <a:pt x="88" y="108"/>
                  </a:lnTo>
                  <a:lnTo>
                    <a:pt x="88" y="114"/>
                  </a:lnTo>
                  <a:lnTo>
                    <a:pt x="90" y="118"/>
                  </a:lnTo>
                  <a:lnTo>
                    <a:pt x="92" y="127"/>
                  </a:lnTo>
                  <a:lnTo>
                    <a:pt x="90" y="137"/>
                  </a:lnTo>
                  <a:lnTo>
                    <a:pt x="82" y="151"/>
                  </a:lnTo>
                  <a:lnTo>
                    <a:pt x="82" y="151"/>
                  </a:lnTo>
                  <a:lnTo>
                    <a:pt x="86" y="155"/>
                  </a:lnTo>
                  <a:lnTo>
                    <a:pt x="88" y="153"/>
                  </a:lnTo>
                  <a:lnTo>
                    <a:pt x="92" y="157"/>
                  </a:lnTo>
                  <a:lnTo>
                    <a:pt x="88" y="161"/>
                  </a:lnTo>
                  <a:lnTo>
                    <a:pt x="84" y="161"/>
                  </a:lnTo>
                  <a:lnTo>
                    <a:pt x="80" y="161"/>
                  </a:lnTo>
                  <a:lnTo>
                    <a:pt x="76" y="161"/>
                  </a:lnTo>
                  <a:lnTo>
                    <a:pt x="72" y="165"/>
                  </a:lnTo>
                  <a:lnTo>
                    <a:pt x="68" y="169"/>
                  </a:lnTo>
                  <a:lnTo>
                    <a:pt x="68" y="174"/>
                  </a:lnTo>
                  <a:lnTo>
                    <a:pt x="72" y="174"/>
                  </a:lnTo>
                  <a:lnTo>
                    <a:pt x="82" y="176"/>
                  </a:lnTo>
                  <a:lnTo>
                    <a:pt x="88" y="180"/>
                  </a:lnTo>
                  <a:lnTo>
                    <a:pt x="94" y="180"/>
                  </a:lnTo>
                  <a:lnTo>
                    <a:pt x="103" y="180"/>
                  </a:lnTo>
                  <a:lnTo>
                    <a:pt x="105" y="182"/>
                  </a:lnTo>
                  <a:lnTo>
                    <a:pt x="105" y="188"/>
                  </a:lnTo>
                  <a:lnTo>
                    <a:pt x="101" y="192"/>
                  </a:lnTo>
                  <a:lnTo>
                    <a:pt x="92" y="200"/>
                  </a:lnTo>
                  <a:lnTo>
                    <a:pt x="72" y="204"/>
                  </a:lnTo>
                  <a:lnTo>
                    <a:pt x="60" y="202"/>
                  </a:lnTo>
                  <a:lnTo>
                    <a:pt x="56" y="202"/>
                  </a:lnTo>
                  <a:lnTo>
                    <a:pt x="51" y="204"/>
                  </a:lnTo>
                  <a:lnTo>
                    <a:pt x="45" y="204"/>
                  </a:lnTo>
                  <a:lnTo>
                    <a:pt x="41" y="208"/>
                  </a:lnTo>
                  <a:lnTo>
                    <a:pt x="39" y="210"/>
                  </a:lnTo>
                  <a:lnTo>
                    <a:pt x="37" y="212"/>
                  </a:lnTo>
                  <a:lnTo>
                    <a:pt x="33" y="212"/>
                  </a:lnTo>
                  <a:lnTo>
                    <a:pt x="29" y="210"/>
                  </a:lnTo>
                  <a:lnTo>
                    <a:pt x="25" y="210"/>
                  </a:lnTo>
                  <a:lnTo>
                    <a:pt x="27" y="216"/>
                  </a:lnTo>
                  <a:lnTo>
                    <a:pt x="29" y="225"/>
                  </a:lnTo>
                  <a:lnTo>
                    <a:pt x="31" y="233"/>
                  </a:lnTo>
                  <a:lnTo>
                    <a:pt x="29" y="237"/>
                  </a:lnTo>
                  <a:lnTo>
                    <a:pt x="31" y="241"/>
                  </a:lnTo>
                  <a:lnTo>
                    <a:pt x="33" y="245"/>
                  </a:lnTo>
                  <a:lnTo>
                    <a:pt x="31" y="247"/>
                  </a:lnTo>
                  <a:lnTo>
                    <a:pt x="31" y="247"/>
                  </a:lnTo>
                  <a:lnTo>
                    <a:pt x="25" y="247"/>
                  </a:lnTo>
                  <a:lnTo>
                    <a:pt x="23" y="247"/>
                  </a:lnTo>
                  <a:lnTo>
                    <a:pt x="11" y="255"/>
                  </a:lnTo>
                  <a:lnTo>
                    <a:pt x="7" y="257"/>
                  </a:lnTo>
                  <a:lnTo>
                    <a:pt x="4" y="261"/>
                  </a:lnTo>
                  <a:lnTo>
                    <a:pt x="2" y="266"/>
                  </a:lnTo>
                  <a:lnTo>
                    <a:pt x="2" y="272"/>
                  </a:lnTo>
                  <a:lnTo>
                    <a:pt x="0" y="284"/>
                  </a:lnTo>
                  <a:lnTo>
                    <a:pt x="2" y="286"/>
                  </a:lnTo>
                  <a:lnTo>
                    <a:pt x="11" y="282"/>
                  </a:lnTo>
                  <a:lnTo>
                    <a:pt x="23" y="268"/>
                  </a:lnTo>
                  <a:lnTo>
                    <a:pt x="25" y="266"/>
                  </a:lnTo>
                  <a:lnTo>
                    <a:pt x="29" y="268"/>
                  </a:lnTo>
                  <a:lnTo>
                    <a:pt x="37" y="272"/>
                  </a:lnTo>
                  <a:lnTo>
                    <a:pt x="43" y="282"/>
                  </a:lnTo>
                  <a:lnTo>
                    <a:pt x="41" y="284"/>
                  </a:lnTo>
                  <a:lnTo>
                    <a:pt x="39" y="286"/>
                  </a:lnTo>
                  <a:lnTo>
                    <a:pt x="37" y="288"/>
                  </a:lnTo>
                  <a:lnTo>
                    <a:pt x="35" y="288"/>
                  </a:lnTo>
                  <a:lnTo>
                    <a:pt x="35" y="292"/>
                  </a:lnTo>
                  <a:lnTo>
                    <a:pt x="35" y="300"/>
                  </a:lnTo>
                  <a:lnTo>
                    <a:pt x="33" y="311"/>
                  </a:lnTo>
                  <a:lnTo>
                    <a:pt x="35" y="313"/>
                  </a:lnTo>
                  <a:lnTo>
                    <a:pt x="43" y="306"/>
                  </a:lnTo>
                  <a:lnTo>
                    <a:pt x="54" y="302"/>
                  </a:lnTo>
                  <a:lnTo>
                    <a:pt x="56" y="300"/>
                  </a:lnTo>
                  <a:lnTo>
                    <a:pt x="54" y="296"/>
                  </a:lnTo>
                  <a:lnTo>
                    <a:pt x="51" y="292"/>
                  </a:lnTo>
                  <a:lnTo>
                    <a:pt x="51" y="290"/>
                  </a:lnTo>
                  <a:lnTo>
                    <a:pt x="56" y="286"/>
                  </a:lnTo>
                  <a:lnTo>
                    <a:pt x="51" y="286"/>
                  </a:lnTo>
                  <a:lnTo>
                    <a:pt x="47" y="286"/>
                  </a:lnTo>
                  <a:lnTo>
                    <a:pt x="47" y="282"/>
                  </a:lnTo>
                  <a:lnTo>
                    <a:pt x="49" y="282"/>
                  </a:lnTo>
                  <a:lnTo>
                    <a:pt x="47" y="278"/>
                  </a:lnTo>
                  <a:lnTo>
                    <a:pt x="51" y="276"/>
                  </a:lnTo>
                  <a:lnTo>
                    <a:pt x="54" y="278"/>
                  </a:lnTo>
                  <a:lnTo>
                    <a:pt x="58" y="284"/>
                  </a:lnTo>
                  <a:lnTo>
                    <a:pt x="60" y="286"/>
                  </a:lnTo>
                  <a:lnTo>
                    <a:pt x="60" y="290"/>
                  </a:lnTo>
                  <a:lnTo>
                    <a:pt x="60" y="292"/>
                  </a:lnTo>
                  <a:lnTo>
                    <a:pt x="62" y="292"/>
                  </a:lnTo>
                  <a:lnTo>
                    <a:pt x="64" y="292"/>
                  </a:lnTo>
                  <a:lnTo>
                    <a:pt x="70" y="290"/>
                  </a:lnTo>
                  <a:lnTo>
                    <a:pt x="74" y="288"/>
                  </a:lnTo>
                  <a:lnTo>
                    <a:pt x="78" y="290"/>
                  </a:lnTo>
                  <a:lnTo>
                    <a:pt x="70" y="296"/>
                  </a:lnTo>
                  <a:lnTo>
                    <a:pt x="70" y="296"/>
                  </a:lnTo>
                  <a:lnTo>
                    <a:pt x="68" y="298"/>
                  </a:lnTo>
                  <a:lnTo>
                    <a:pt x="68" y="302"/>
                  </a:lnTo>
                  <a:lnTo>
                    <a:pt x="70" y="306"/>
                  </a:lnTo>
                  <a:lnTo>
                    <a:pt x="72" y="308"/>
                  </a:lnTo>
                  <a:lnTo>
                    <a:pt x="78" y="313"/>
                  </a:lnTo>
                  <a:lnTo>
                    <a:pt x="78" y="315"/>
                  </a:lnTo>
                  <a:lnTo>
                    <a:pt x="80" y="317"/>
                  </a:lnTo>
                  <a:lnTo>
                    <a:pt x="82" y="321"/>
                  </a:lnTo>
                  <a:lnTo>
                    <a:pt x="82" y="325"/>
                  </a:lnTo>
                  <a:lnTo>
                    <a:pt x="82" y="325"/>
                  </a:lnTo>
                  <a:lnTo>
                    <a:pt x="158" y="325"/>
                  </a:lnTo>
                  <a:lnTo>
                    <a:pt x="164" y="323"/>
                  </a:lnTo>
                  <a:lnTo>
                    <a:pt x="168" y="319"/>
                  </a:lnTo>
                  <a:lnTo>
                    <a:pt x="168" y="306"/>
                  </a:lnTo>
                  <a:lnTo>
                    <a:pt x="172" y="296"/>
                  </a:lnTo>
                  <a:lnTo>
                    <a:pt x="184" y="282"/>
                  </a:lnTo>
                  <a:lnTo>
                    <a:pt x="184" y="280"/>
                  </a:lnTo>
                  <a:lnTo>
                    <a:pt x="188" y="282"/>
                  </a:lnTo>
                  <a:lnTo>
                    <a:pt x="192" y="280"/>
                  </a:lnTo>
                  <a:lnTo>
                    <a:pt x="195" y="276"/>
                  </a:lnTo>
                  <a:lnTo>
                    <a:pt x="201" y="270"/>
                  </a:lnTo>
                  <a:lnTo>
                    <a:pt x="205" y="268"/>
                  </a:lnTo>
                  <a:lnTo>
                    <a:pt x="207" y="264"/>
                  </a:lnTo>
                  <a:lnTo>
                    <a:pt x="207" y="257"/>
                  </a:lnTo>
                  <a:lnTo>
                    <a:pt x="211" y="255"/>
                  </a:lnTo>
                  <a:lnTo>
                    <a:pt x="213" y="249"/>
                  </a:lnTo>
                  <a:lnTo>
                    <a:pt x="211" y="245"/>
                  </a:lnTo>
                  <a:lnTo>
                    <a:pt x="211" y="239"/>
                  </a:lnTo>
                  <a:lnTo>
                    <a:pt x="211" y="235"/>
                  </a:lnTo>
                  <a:lnTo>
                    <a:pt x="211" y="231"/>
                  </a:lnTo>
                  <a:lnTo>
                    <a:pt x="215" y="227"/>
                  </a:lnTo>
                  <a:lnTo>
                    <a:pt x="217" y="225"/>
                  </a:lnTo>
                  <a:lnTo>
                    <a:pt x="221" y="223"/>
                  </a:lnTo>
                  <a:lnTo>
                    <a:pt x="225" y="223"/>
                  </a:lnTo>
                  <a:lnTo>
                    <a:pt x="227" y="221"/>
                  </a:lnTo>
                  <a:lnTo>
                    <a:pt x="227" y="216"/>
                  </a:lnTo>
                  <a:lnTo>
                    <a:pt x="225" y="216"/>
                  </a:lnTo>
                  <a:lnTo>
                    <a:pt x="223" y="214"/>
                  </a:lnTo>
                  <a:lnTo>
                    <a:pt x="223" y="212"/>
                  </a:lnTo>
                  <a:lnTo>
                    <a:pt x="223" y="208"/>
                  </a:lnTo>
                  <a:lnTo>
                    <a:pt x="227" y="210"/>
                  </a:lnTo>
                  <a:lnTo>
                    <a:pt x="227" y="208"/>
                  </a:lnTo>
                  <a:lnTo>
                    <a:pt x="227" y="206"/>
                  </a:lnTo>
                  <a:lnTo>
                    <a:pt x="229" y="206"/>
                  </a:lnTo>
                  <a:lnTo>
                    <a:pt x="231" y="214"/>
                  </a:lnTo>
                  <a:lnTo>
                    <a:pt x="233" y="216"/>
                  </a:lnTo>
                  <a:lnTo>
                    <a:pt x="233" y="216"/>
                  </a:lnTo>
                  <a:lnTo>
                    <a:pt x="235" y="200"/>
                  </a:lnTo>
                  <a:lnTo>
                    <a:pt x="233" y="192"/>
                  </a:lnTo>
                  <a:lnTo>
                    <a:pt x="225" y="184"/>
                  </a:lnTo>
                  <a:lnTo>
                    <a:pt x="217" y="174"/>
                  </a:lnTo>
                  <a:lnTo>
                    <a:pt x="211" y="149"/>
                  </a:lnTo>
                  <a:lnTo>
                    <a:pt x="211" y="135"/>
                  </a:lnTo>
                  <a:lnTo>
                    <a:pt x="207" y="129"/>
                  </a:lnTo>
                  <a:lnTo>
                    <a:pt x="205" y="124"/>
                  </a:lnTo>
                  <a:lnTo>
                    <a:pt x="209" y="114"/>
                  </a:lnTo>
                  <a:lnTo>
                    <a:pt x="213" y="108"/>
                  </a:lnTo>
                  <a:lnTo>
                    <a:pt x="215" y="104"/>
                  </a:lnTo>
                  <a:lnTo>
                    <a:pt x="219" y="102"/>
                  </a:lnTo>
                  <a:lnTo>
                    <a:pt x="223" y="102"/>
                  </a:lnTo>
                  <a:lnTo>
                    <a:pt x="225" y="104"/>
                  </a:lnTo>
                  <a:lnTo>
                    <a:pt x="225" y="108"/>
                  </a:lnTo>
                  <a:lnTo>
                    <a:pt x="229" y="112"/>
                  </a:lnTo>
                  <a:lnTo>
                    <a:pt x="233" y="112"/>
                  </a:lnTo>
                  <a:lnTo>
                    <a:pt x="235" y="108"/>
                  </a:lnTo>
                  <a:lnTo>
                    <a:pt x="239" y="108"/>
                  </a:lnTo>
                  <a:lnTo>
                    <a:pt x="239" y="112"/>
                  </a:lnTo>
                  <a:lnTo>
                    <a:pt x="242" y="118"/>
                  </a:lnTo>
                  <a:lnTo>
                    <a:pt x="244" y="122"/>
                  </a:lnTo>
                  <a:lnTo>
                    <a:pt x="239" y="124"/>
                  </a:lnTo>
                  <a:lnTo>
                    <a:pt x="237" y="127"/>
                  </a:lnTo>
                  <a:lnTo>
                    <a:pt x="239" y="129"/>
                  </a:lnTo>
                  <a:lnTo>
                    <a:pt x="244" y="127"/>
                  </a:lnTo>
                  <a:lnTo>
                    <a:pt x="248" y="106"/>
                  </a:lnTo>
                  <a:lnTo>
                    <a:pt x="250" y="98"/>
                  </a:lnTo>
                  <a:lnTo>
                    <a:pt x="252" y="94"/>
                  </a:lnTo>
                  <a:lnTo>
                    <a:pt x="256" y="88"/>
                  </a:lnTo>
                  <a:lnTo>
                    <a:pt x="256" y="82"/>
                  </a:lnTo>
                  <a:lnTo>
                    <a:pt x="258" y="75"/>
                  </a:lnTo>
                  <a:lnTo>
                    <a:pt x="262" y="67"/>
                  </a:lnTo>
                  <a:lnTo>
                    <a:pt x="262" y="59"/>
                  </a:lnTo>
                  <a:lnTo>
                    <a:pt x="262" y="49"/>
                  </a:lnTo>
                  <a:lnTo>
                    <a:pt x="260" y="43"/>
                  </a:lnTo>
                  <a:lnTo>
                    <a:pt x="258" y="39"/>
                  </a:lnTo>
                  <a:lnTo>
                    <a:pt x="258" y="37"/>
                  </a:lnTo>
                  <a:lnTo>
                    <a:pt x="258" y="32"/>
                  </a:lnTo>
                  <a:lnTo>
                    <a:pt x="256" y="28"/>
                  </a:lnTo>
                  <a:lnTo>
                    <a:pt x="256" y="26"/>
                  </a:lnTo>
                  <a:lnTo>
                    <a:pt x="260" y="18"/>
                  </a:lnTo>
                  <a:lnTo>
                    <a:pt x="264" y="12"/>
                  </a:lnTo>
                  <a:lnTo>
                    <a:pt x="264" y="0"/>
                  </a:lnTo>
                  <a:lnTo>
                    <a:pt x="26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64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650"/>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651"/>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1" name="Rectangle 652"/>
            <p:cNvSpPr>
              <a:spLocks noChangeArrowheads="1"/>
            </p:cNvSpPr>
            <p:nvPr/>
          </p:nvSpPr>
          <p:spPr bwMode="auto">
            <a:xfrm>
              <a:off x="6750050" y="2260600"/>
              <a:ext cx="20638" cy="15875"/>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653"/>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654"/>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655"/>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656"/>
            <p:cNvSpPr>
              <a:spLocks/>
            </p:cNvSpPr>
            <p:nvPr/>
          </p:nvSpPr>
          <p:spPr bwMode="auto">
            <a:xfrm>
              <a:off x="8185150" y="2965450"/>
              <a:ext cx="439738" cy="615950"/>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657"/>
            <p:cNvSpPr>
              <a:spLocks/>
            </p:cNvSpPr>
            <p:nvPr/>
          </p:nvSpPr>
          <p:spPr bwMode="auto">
            <a:xfrm>
              <a:off x="8262938" y="3516313"/>
              <a:ext cx="261938" cy="338138"/>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658"/>
            <p:cNvSpPr>
              <a:spLocks/>
            </p:cNvSpPr>
            <p:nvPr/>
          </p:nvSpPr>
          <p:spPr bwMode="auto">
            <a:xfrm>
              <a:off x="8651875" y="3627438"/>
              <a:ext cx="58738" cy="3175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659"/>
            <p:cNvSpPr>
              <a:spLocks/>
            </p:cNvSpPr>
            <p:nvPr/>
          </p:nvSpPr>
          <p:spPr bwMode="auto">
            <a:xfrm>
              <a:off x="8770938" y="3552825"/>
              <a:ext cx="176213" cy="428625"/>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660"/>
            <p:cNvSpPr>
              <a:spLocks/>
            </p:cNvSpPr>
            <p:nvPr/>
          </p:nvSpPr>
          <p:spPr bwMode="auto">
            <a:xfrm>
              <a:off x="8385175" y="2751138"/>
              <a:ext cx="701675" cy="6350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661"/>
            <p:cNvSpPr>
              <a:spLocks/>
            </p:cNvSpPr>
            <p:nvPr/>
          </p:nvSpPr>
          <p:spPr bwMode="auto">
            <a:xfrm>
              <a:off x="7893050" y="2751138"/>
              <a:ext cx="560388" cy="463550"/>
            </a:xfrm>
            <a:custGeom>
              <a:avLst/>
              <a:gdLst>
                <a:gd name="T0" fmla="*/ 106 w 353"/>
                <a:gd name="T1" fmla="*/ 28 h 292"/>
                <a:gd name="T2" fmla="*/ 96 w 353"/>
                <a:gd name="T3" fmla="*/ 41 h 292"/>
                <a:gd name="T4" fmla="*/ 79 w 353"/>
                <a:gd name="T5" fmla="*/ 41 h 292"/>
                <a:gd name="T6" fmla="*/ 85 w 353"/>
                <a:gd name="T7" fmla="*/ 63 h 292"/>
                <a:gd name="T8" fmla="*/ 102 w 353"/>
                <a:gd name="T9" fmla="*/ 63 h 292"/>
                <a:gd name="T10" fmla="*/ 108 w 353"/>
                <a:gd name="T11" fmla="*/ 67 h 292"/>
                <a:gd name="T12" fmla="*/ 108 w 353"/>
                <a:gd name="T13" fmla="*/ 67 h 292"/>
                <a:gd name="T14" fmla="*/ 116 w 353"/>
                <a:gd name="T15" fmla="*/ 73 h 292"/>
                <a:gd name="T16" fmla="*/ 124 w 353"/>
                <a:gd name="T17" fmla="*/ 75 h 292"/>
                <a:gd name="T18" fmla="*/ 139 w 353"/>
                <a:gd name="T19" fmla="*/ 71 h 292"/>
                <a:gd name="T20" fmla="*/ 147 w 353"/>
                <a:gd name="T21" fmla="*/ 79 h 292"/>
                <a:gd name="T22" fmla="*/ 190 w 353"/>
                <a:gd name="T23" fmla="*/ 86 h 292"/>
                <a:gd name="T24" fmla="*/ 216 w 353"/>
                <a:gd name="T25" fmla="*/ 67 h 292"/>
                <a:gd name="T26" fmla="*/ 233 w 353"/>
                <a:gd name="T27" fmla="*/ 65 h 292"/>
                <a:gd name="T28" fmla="*/ 251 w 353"/>
                <a:gd name="T29" fmla="*/ 73 h 292"/>
                <a:gd name="T30" fmla="*/ 267 w 353"/>
                <a:gd name="T31" fmla="*/ 88 h 292"/>
                <a:gd name="T32" fmla="*/ 280 w 353"/>
                <a:gd name="T33" fmla="*/ 75 h 292"/>
                <a:gd name="T34" fmla="*/ 292 w 353"/>
                <a:gd name="T35" fmla="*/ 63 h 292"/>
                <a:gd name="T36" fmla="*/ 312 w 353"/>
                <a:gd name="T37" fmla="*/ 63 h 292"/>
                <a:gd name="T38" fmla="*/ 339 w 353"/>
                <a:gd name="T39" fmla="*/ 67 h 292"/>
                <a:gd name="T40" fmla="*/ 351 w 353"/>
                <a:gd name="T41" fmla="*/ 92 h 292"/>
                <a:gd name="T42" fmla="*/ 333 w 353"/>
                <a:gd name="T43" fmla="*/ 92 h 292"/>
                <a:gd name="T44" fmla="*/ 323 w 353"/>
                <a:gd name="T45" fmla="*/ 108 h 292"/>
                <a:gd name="T46" fmla="*/ 312 w 353"/>
                <a:gd name="T47" fmla="*/ 116 h 292"/>
                <a:gd name="T48" fmla="*/ 310 w 353"/>
                <a:gd name="T49" fmla="*/ 129 h 292"/>
                <a:gd name="T50" fmla="*/ 329 w 353"/>
                <a:gd name="T51" fmla="*/ 137 h 292"/>
                <a:gd name="T52" fmla="*/ 323 w 353"/>
                <a:gd name="T53" fmla="*/ 157 h 292"/>
                <a:gd name="T54" fmla="*/ 312 w 353"/>
                <a:gd name="T55" fmla="*/ 159 h 292"/>
                <a:gd name="T56" fmla="*/ 292 w 353"/>
                <a:gd name="T57" fmla="*/ 163 h 292"/>
                <a:gd name="T58" fmla="*/ 292 w 353"/>
                <a:gd name="T59" fmla="*/ 190 h 292"/>
                <a:gd name="T60" fmla="*/ 290 w 353"/>
                <a:gd name="T61" fmla="*/ 227 h 292"/>
                <a:gd name="T62" fmla="*/ 284 w 353"/>
                <a:gd name="T63" fmla="*/ 259 h 292"/>
                <a:gd name="T64" fmla="*/ 257 w 353"/>
                <a:gd name="T65" fmla="*/ 253 h 292"/>
                <a:gd name="T66" fmla="*/ 231 w 353"/>
                <a:gd name="T67" fmla="*/ 245 h 292"/>
                <a:gd name="T68" fmla="*/ 210 w 353"/>
                <a:gd name="T69" fmla="*/ 266 h 292"/>
                <a:gd name="T70" fmla="*/ 198 w 353"/>
                <a:gd name="T71" fmla="*/ 268 h 292"/>
                <a:gd name="T72" fmla="*/ 163 w 353"/>
                <a:gd name="T73" fmla="*/ 270 h 292"/>
                <a:gd name="T74" fmla="*/ 149 w 353"/>
                <a:gd name="T75" fmla="*/ 266 h 292"/>
                <a:gd name="T76" fmla="*/ 132 w 353"/>
                <a:gd name="T77" fmla="*/ 282 h 292"/>
                <a:gd name="T78" fmla="*/ 110 w 353"/>
                <a:gd name="T79" fmla="*/ 290 h 292"/>
                <a:gd name="T80" fmla="*/ 81 w 353"/>
                <a:gd name="T81" fmla="*/ 292 h 292"/>
                <a:gd name="T82" fmla="*/ 67 w 353"/>
                <a:gd name="T83" fmla="*/ 288 h 292"/>
                <a:gd name="T84" fmla="*/ 71 w 353"/>
                <a:gd name="T85" fmla="*/ 263 h 292"/>
                <a:gd name="T86" fmla="*/ 73 w 353"/>
                <a:gd name="T87" fmla="*/ 247 h 292"/>
                <a:gd name="T88" fmla="*/ 67 w 353"/>
                <a:gd name="T89" fmla="*/ 241 h 292"/>
                <a:gd name="T90" fmla="*/ 75 w 353"/>
                <a:gd name="T91" fmla="*/ 225 h 292"/>
                <a:gd name="T92" fmla="*/ 55 w 353"/>
                <a:gd name="T93" fmla="*/ 208 h 292"/>
                <a:gd name="T94" fmla="*/ 69 w 353"/>
                <a:gd name="T95" fmla="*/ 202 h 292"/>
                <a:gd name="T96" fmla="*/ 59 w 353"/>
                <a:gd name="T97" fmla="*/ 180 h 292"/>
                <a:gd name="T98" fmla="*/ 43 w 353"/>
                <a:gd name="T99" fmla="*/ 171 h 292"/>
                <a:gd name="T100" fmla="*/ 10 w 353"/>
                <a:gd name="T101" fmla="*/ 165 h 292"/>
                <a:gd name="T102" fmla="*/ 4 w 353"/>
                <a:gd name="T103" fmla="*/ 149 h 292"/>
                <a:gd name="T104" fmla="*/ 10 w 353"/>
                <a:gd name="T105" fmla="*/ 141 h 292"/>
                <a:gd name="T106" fmla="*/ 30 w 353"/>
                <a:gd name="T107" fmla="*/ 126 h 292"/>
                <a:gd name="T108" fmla="*/ 20 w 353"/>
                <a:gd name="T109" fmla="*/ 104 h 292"/>
                <a:gd name="T110" fmla="*/ 28 w 353"/>
                <a:gd name="T111" fmla="*/ 77 h 292"/>
                <a:gd name="T112" fmla="*/ 32 w 353"/>
                <a:gd name="T113" fmla="*/ 65 h 292"/>
                <a:gd name="T114" fmla="*/ 49 w 353"/>
                <a:gd name="T115" fmla="*/ 41 h 292"/>
                <a:gd name="T116" fmla="*/ 57 w 353"/>
                <a:gd name="T117" fmla="*/ 30 h 292"/>
                <a:gd name="T118" fmla="*/ 57 w 353"/>
                <a:gd name="T119" fmla="*/ 18 h 292"/>
                <a:gd name="T120" fmla="*/ 67 w 353"/>
                <a:gd name="T121" fmla="*/ 4 h 292"/>
                <a:gd name="T122" fmla="*/ 98 w 353"/>
                <a:gd name="T123" fmla="*/ 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3" h="292">
                  <a:moveTo>
                    <a:pt x="108" y="0"/>
                  </a:moveTo>
                  <a:lnTo>
                    <a:pt x="110" y="14"/>
                  </a:lnTo>
                  <a:lnTo>
                    <a:pt x="110" y="22"/>
                  </a:lnTo>
                  <a:lnTo>
                    <a:pt x="106" y="28"/>
                  </a:lnTo>
                  <a:lnTo>
                    <a:pt x="104" y="37"/>
                  </a:lnTo>
                  <a:lnTo>
                    <a:pt x="100" y="41"/>
                  </a:lnTo>
                  <a:lnTo>
                    <a:pt x="98" y="41"/>
                  </a:lnTo>
                  <a:lnTo>
                    <a:pt x="96" y="41"/>
                  </a:lnTo>
                  <a:lnTo>
                    <a:pt x="94" y="34"/>
                  </a:lnTo>
                  <a:lnTo>
                    <a:pt x="90" y="32"/>
                  </a:lnTo>
                  <a:lnTo>
                    <a:pt x="83" y="34"/>
                  </a:lnTo>
                  <a:lnTo>
                    <a:pt x="79" y="41"/>
                  </a:lnTo>
                  <a:lnTo>
                    <a:pt x="77" y="45"/>
                  </a:lnTo>
                  <a:lnTo>
                    <a:pt x="79" y="59"/>
                  </a:lnTo>
                  <a:lnTo>
                    <a:pt x="81" y="63"/>
                  </a:lnTo>
                  <a:lnTo>
                    <a:pt x="85" y="63"/>
                  </a:lnTo>
                  <a:lnTo>
                    <a:pt x="88" y="59"/>
                  </a:lnTo>
                  <a:lnTo>
                    <a:pt x="92" y="59"/>
                  </a:lnTo>
                  <a:lnTo>
                    <a:pt x="98" y="61"/>
                  </a:lnTo>
                  <a:lnTo>
                    <a:pt x="102" y="63"/>
                  </a:lnTo>
                  <a:lnTo>
                    <a:pt x="108" y="67"/>
                  </a:lnTo>
                  <a:lnTo>
                    <a:pt x="110" y="69"/>
                  </a:lnTo>
                  <a:lnTo>
                    <a:pt x="112" y="71"/>
                  </a:lnTo>
                  <a:lnTo>
                    <a:pt x="108" y="67"/>
                  </a:lnTo>
                  <a:lnTo>
                    <a:pt x="112" y="71"/>
                  </a:lnTo>
                  <a:lnTo>
                    <a:pt x="112" y="71"/>
                  </a:lnTo>
                  <a:lnTo>
                    <a:pt x="116" y="73"/>
                  </a:lnTo>
                  <a:lnTo>
                    <a:pt x="108" y="67"/>
                  </a:lnTo>
                  <a:lnTo>
                    <a:pt x="112" y="71"/>
                  </a:lnTo>
                  <a:lnTo>
                    <a:pt x="108" y="67"/>
                  </a:lnTo>
                  <a:lnTo>
                    <a:pt x="110" y="69"/>
                  </a:lnTo>
                  <a:lnTo>
                    <a:pt x="116" y="73"/>
                  </a:lnTo>
                  <a:lnTo>
                    <a:pt x="120" y="75"/>
                  </a:lnTo>
                  <a:lnTo>
                    <a:pt x="124" y="75"/>
                  </a:lnTo>
                  <a:lnTo>
                    <a:pt x="126" y="71"/>
                  </a:lnTo>
                  <a:lnTo>
                    <a:pt x="124" y="75"/>
                  </a:lnTo>
                  <a:lnTo>
                    <a:pt x="130" y="75"/>
                  </a:lnTo>
                  <a:lnTo>
                    <a:pt x="130" y="65"/>
                  </a:lnTo>
                  <a:lnTo>
                    <a:pt x="139" y="71"/>
                  </a:lnTo>
                  <a:lnTo>
                    <a:pt x="139" y="71"/>
                  </a:lnTo>
                  <a:lnTo>
                    <a:pt x="139" y="67"/>
                  </a:lnTo>
                  <a:lnTo>
                    <a:pt x="139" y="71"/>
                  </a:lnTo>
                  <a:lnTo>
                    <a:pt x="147" y="73"/>
                  </a:lnTo>
                  <a:lnTo>
                    <a:pt x="147" y="79"/>
                  </a:lnTo>
                  <a:lnTo>
                    <a:pt x="157" y="94"/>
                  </a:lnTo>
                  <a:lnTo>
                    <a:pt x="161" y="90"/>
                  </a:lnTo>
                  <a:lnTo>
                    <a:pt x="184" y="90"/>
                  </a:lnTo>
                  <a:lnTo>
                    <a:pt x="190" y="86"/>
                  </a:lnTo>
                  <a:lnTo>
                    <a:pt x="194" y="75"/>
                  </a:lnTo>
                  <a:lnTo>
                    <a:pt x="198" y="73"/>
                  </a:lnTo>
                  <a:lnTo>
                    <a:pt x="204" y="69"/>
                  </a:lnTo>
                  <a:lnTo>
                    <a:pt x="216" y="67"/>
                  </a:lnTo>
                  <a:lnTo>
                    <a:pt x="222" y="67"/>
                  </a:lnTo>
                  <a:lnTo>
                    <a:pt x="224" y="65"/>
                  </a:lnTo>
                  <a:lnTo>
                    <a:pt x="231" y="65"/>
                  </a:lnTo>
                  <a:lnTo>
                    <a:pt x="233" y="65"/>
                  </a:lnTo>
                  <a:lnTo>
                    <a:pt x="239" y="75"/>
                  </a:lnTo>
                  <a:lnTo>
                    <a:pt x="241" y="75"/>
                  </a:lnTo>
                  <a:lnTo>
                    <a:pt x="247" y="73"/>
                  </a:lnTo>
                  <a:lnTo>
                    <a:pt x="251" y="73"/>
                  </a:lnTo>
                  <a:lnTo>
                    <a:pt x="255" y="79"/>
                  </a:lnTo>
                  <a:lnTo>
                    <a:pt x="261" y="79"/>
                  </a:lnTo>
                  <a:lnTo>
                    <a:pt x="267" y="86"/>
                  </a:lnTo>
                  <a:lnTo>
                    <a:pt x="267" y="88"/>
                  </a:lnTo>
                  <a:lnTo>
                    <a:pt x="269" y="84"/>
                  </a:lnTo>
                  <a:lnTo>
                    <a:pt x="273" y="77"/>
                  </a:lnTo>
                  <a:lnTo>
                    <a:pt x="278" y="75"/>
                  </a:lnTo>
                  <a:lnTo>
                    <a:pt x="280" y="75"/>
                  </a:lnTo>
                  <a:lnTo>
                    <a:pt x="286" y="79"/>
                  </a:lnTo>
                  <a:lnTo>
                    <a:pt x="290" y="79"/>
                  </a:lnTo>
                  <a:lnTo>
                    <a:pt x="290" y="71"/>
                  </a:lnTo>
                  <a:lnTo>
                    <a:pt x="292" y="63"/>
                  </a:lnTo>
                  <a:lnTo>
                    <a:pt x="296" y="65"/>
                  </a:lnTo>
                  <a:lnTo>
                    <a:pt x="306" y="63"/>
                  </a:lnTo>
                  <a:lnTo>
                    <a:pt x="306" y="61"/>
                  </a:lnTo>
                  <a:lnTo>
                    <a:pt x="312" y="63"/>
                  </a:lnTo>
                  <a:lnTo>
                    <a:pt x="320" y="63"/>
                  </a:lnTo>
                  <a:lnTo>
                    <a:pt x="327" y="63"/>
                  </a:lnTo>
                  <a:lnTo>
                    <a:pt x="331" y="61"/>
                  </a:lnTo>
                  <a:lnTo>
                    <a:pt x="339" y="67"/>
                  </a:lnTo>
                  <a:lnTo>
                    <a:pt x="351" y="77"/>
                  </a:lnTo>
                  <a:lnTo>
                    <a:pt x="353" y="84"/>
                  </a:lnTo>
                  <a:lnTo>
                    <a:pt x="351" y="88"/>
                  </a:lnTo>
                  <a:lnTo>
                    <a:pt x="351" y="92"/>
                  </a:lnTo>
                  <a:lnTo>
                    <a:pt x="349" y="98"/>
                  </a:lnTo>
                  <a:lnTo>
                    <a:pt x="343" y="98"/>
                  </a:lnTo>
                  <a:lnTo>
                    <a:pt x="337" y="96"/>
                  </a:lnTo>
                  <a:lnTo>
                    <a:pt x="333" y="92"/>
                  </a:lnTo>
                  <a:lnTo>
                    <a:pt x="331" y="92"/>
                  </a:lnTo>
                  <a:lnTo>
                    <a:pt x="325" y="100"/>
                  </a:lnTo>
                  <a:lnTo>
                    <a:pt x="323" y="102"/>
                  </a:lnTo>
                  <a:lnTo>
                    <a:pt x="323" y="108"/>
                  </a:lnTo>
                  <a:lnTo>
                    <a:pt x="325" y="108"/>
                  </a:lnTo>
                  <a:lnTo>
                    <a:pt x="318" y="112"/>
                  </a:lnTo>
                  <a:lnTo>
                    <a:pt x="314" y="112"/>
                  </a:lnTo>
                  <a:lnTo>
                    <a:pt x="312" y="116"/>
                  </a:lnTo>
                  <a:lnTo>
                    <a:pt x="312" y="118"/>
                  </a:lnTo>
                  <a:lnTo>
                    <a:pt x="310" y="120"/>
                  </a:lnTo>
                  <a:lnTo>
                    <a:pt x="310" y="122"/>
                  </a:lnTo>
                  <a:lnTo>
                    <a:pt x="310" y="129"/>
                  </a:lnTo>
                  <a:lnTo>
                    <a:pt x="312" y="135"/>
                  </a:lnTo>
                  <a:lnTo>
                    <a:pt x="316" y="137"/>
                  </a:lnTo>
                  <a:lnTo>
                    <a:pt x="325" y="135"/>
                  </a:lnTo>
                  <a:lnTo>
                    <a:pt x="329" y="137"/>
                  </a:lnTo>
                  <a:lnTo>
                    <a:pt x="329" y="137"/>
                  </a:lnTo>
                  <a:lnTo>
                    <a:pt x="329" y="147"/>
                  </a:lnTo>
                  <a:lnTo>
                    <a:pt x="329" y="153"/>
                  </a:lnTo>
                  <a:lnTo>
                    <a:pt x="323" y="157"/>
                  </a:lnTo>
                  <a:lnTo>
                    <a:pt x="318" y="163"/>
                  </a:lnTo>
                  <a:lnTo>
                    <a:pt x="314" y="163"/>
                  </a:lnTo>
                  <a:lnTo>
                    <a:pt x="312" y="163"/>
                  </a:lnTo>
                  <a:lnTo>
                    <a:pt x="312" y="159"/>
                  </a:lnTo>
                  <a:lnTo>
                    <a:pt x="310" y="157"/>
                  </a:lnTo>
                  <a:lnTo>
                    <a:pt x="298" y="159"/>
                  </a:lnTo>
                  <a:lnTo>
                    <a:pt x="294" y="161"/>
                  </a:lnTo>
                  <a:lnTo>
                    <a:pt x="292" y="163"/>
                  </a:lnTo>
                  <a:lnTo>
                    <a:pt x="290" y="169"/>
                  </a:lnTo>
                  <a:lnTo>
                    <a:pt x="292" y="176"/>
                  </a:lnTo>
                  <a:lnTo>
                    <a:pt x="290" y="186"/>
                  </a:lnTo>
                  <a:lnTo>
                    <a:pt x="292" y="190"/>
                  </a:lnTo>
                  <a:lnTo>
                    <a:pt x="294" y="200"/>
                  </a:lnTo>
                  <a:lnTo>
                    <a:pt x="294" y="208"/>
                  </a:lnTo>
                  <a:lnTo>
                    <a:pt x="290" y="223"/>
                  </a:lnTo>
                  <a:lnTo>
                    <a:pt x="290" y="227"/>
                  </a:lnTo>
                  <a:lnTo>
                    <a:pt x="290" y="229"/>
                  </a:lnTo>
                  <a:lnTo>
                    <a:pt x="288" y="237"/>
                  </a:lnTo>
                  <a:lnTo>
                    <a:pt x="292" y="255"/>
                  </a:lnTo>
                  <a:lnTo>
                    <a:pt x="284" y="259"/>
                  </a:lnTo>
                  <a:lnTo>
                    <a:pt x="278" y="255"/>
                  </a:lnTo>
                  <a:lnTo>
                    <a:pt x="265" y="253"/>
                  </a:lnTo>
                  <a:lnTo>
                    <a:pt x="261" y="249"/>
                  </a:lnTo>
                  <a:lnTo>
                    <a:pt x="257" y="253"/>
                  </a:lnTo>
                  <a:lnTo>
                    <a:pt x="253" y="253"/>
                  </a:lnTo>
                  <a:lnTo>
                    <a:pt x="245" y="251"/>
                  </a:lnTo>
                  <a:lnTo>
                    <a:pt x="235" y="243"/>
                  </a:lnTo>
                  <a:lnTo>
                    <a:pt x="231" y="245"/>
                  </a:lnTo>
                  <a:lnTo>
                    <a:pt x="233" y="253"/>
                  </a:lnTo>
                  <a:lnTo>
                    <a:pt x="226" y="253"/>
                  </a:lnTo>
                  <a:lnTo>
                    <a:pt x="224" y="253"/>
                  </a:lnTo>
                  <a:lnTo>
                    <a:pt x="210" y="266"/>
                  </a:lnTo>
                  <a:lnTo>
                    <a:pt x="212" y="270"/>
                  </a:lnTo>
                  <a:lnTo>
                    <a:pt x="206" y="274"/>
                  </a:lnTo>
                  <a:lnTo>
                    <a:pt x="204" y="274"/>
                  </a:lnTo>
                  <a:lnTo>
                    <a:pt x="198" y="268"/>
                  </a:lnTo>
                  <a:lnTo>
                    <a:pt x="188" y="261"/>
                  </a:lnTo>
                  <a:lnTo>
                    <a:pt x="173" y="263"/>
                  </a:lnTo>
                  <a:lnTo>
                    <a:pt x="167" y="268"/>
                  </a:lnTo>
                  <a:lnTo>
                    <a:pt x="163" y="270"/>
                  </a:lnTo>
                  <a:lnTo>
                    <a:pt x="159" y="268"/>
                  </a:lnTo>
                  <a:lnTo>
                    <a:pt x="155" y="266"/>
                  </a:lnTo>
                  <a:lnTo>
                    <a:pt x="153" y="266"/>
                  </a:lnTo>
                  <a:lnTo>
                    <a:pt x="149" y="266"/>
                  </a:lnTo>
                  <a:lnTo>
                    <a:pt x="147" y="266"/>
                  </a:lnTo>
                  <a:lnTo>
                    <a:pt x="147" y="268"/>
                  </a:lnTo>
                  <a:lnTo>
                    <a:pt x="141" y="274"/>
                  </a:lnTo>
                  <a:lnTo>
                    <a:pt x="132" y="282"/>
                  </a:lnTo>
                  <a:lnTo>
                    <a:pt x="124" y="288"/>
                  </a:lnTo>
                  <a:lnTo>
                    <a:pt x="120" y="290"/>
                  </a:lnTo>
                  <a:lnTo>
                    <a:pt x="118" y="288"/>
                  </a:lnTo>
                  <a:lnTo>
                    <a:pt x="110" y="290"/>
                  </a:lnTo>
                  <a:lnTo>
                    <a:pt x="98" y="290"/>
                  </a:lnTo>
                  <a:lnTo>
                    <a:pt x="88" y="292"/>
                  </a:lnTo>
                  <a:lnTo>
                    <a:pt x="85" y="292"/>
                  </a:lnTo>
                  <a:lnTo>
                    <a:pt x="81" y="292"/>
                  </a:lnTo>
                  <a:lnTo>
                    <a:pt x="77" y="286"/>
                  </a:lnTo>
                  <a:lnTo>
                    <a:pt x="75" y="286"/>
                  </a:lnTo>
                  <a:lnTo>
                    <a:pt x="69" y="286"/>
                  </a:lnTo>
                  <a:lnTo>
                    <a:pt x="67" y="288"/>
                  </a:lnTo>
                  <a:lnTo>
                    <a:pt x="63" y="286"/>
                  </a:lnTo>
                  <a:lnTo>
                    <a:pt x="63" y="282"/>
                  </a:lnTo>
                  <a:lnTo>
                    <a:pt x="63" y="272"/>
                  </a:lnTo>
                  <a:lnTo>
                    <a:pt x="71" y="263"/>
                  </a:lnTo>
                  <a:lnTo>
                    <a:pt x="73" y="259"/>
                  </a:lnTo>
                  <a:lnTo>
                    <a:pt x="71" y="255"/>
                  </a:lnTo>
                  <a:lnTo>
                    <a:pt x="73" y="253"/>
                  </a:lnTo>
                  <a:lnTo>
                    <a:pt x="73" y="247"/>
                  </a:lnTo>
                  <a:lnTo>
                    <a:pt x="75" y="245"/>
                  </a:lnTo>
                  <a:lnTo>
                    <a:pt x="73" y="241"/>
                  </a:lnTo>
                  <a:lnTo>
                    <a:pt x="69" y="241"/>
                  </a:lnTo>
                  <a:lnTo>
                    <a:pt x="67" y="241"/>
                  </a:lnTo>
                  <a:lnTo>
                    <a:pt x="67" y="237"/>
                  </a:lnTo>
                  <a:lnTo>
                    <a:pt x="67" y="235"/>
                  </a:lnTo>
                  <a:lnTo>
                    <a:pt x="75" y="229"/>
                  </a:lnTo>
                  <a:lnTo>
                    <a:pt x="75" y="225"/>
                  </a:lnTo>
                  <a:lnTo>
                    <a:pt x="67" y="212"/>
                  </a:lnTo>
                  <a:lnTo>
                    <a:pt x="65" y="210"/>
                  </a:lnTo>
                  <a:lnTo>
                    <a:pt x="57" y="210"/>
                  </a:lnTo>
                  <a:lnTo>
                    <a:pt x="55" y="208"/>
                  </a:lnTo>
                  <a:lnTo>
                    <a:pt x="57" y="206"/>
                  </a:lnTo>
                  <a:lnTo>
                    <a:pt x="61" y="204"/>
                  </a:lnTo>
                  <a:lnTo>
                    <a:pt x="65" y="202"/>
                  </a:lnTo>
                  <a:lnTo>
                    <a:pt x="69" y="202"/>
                  </a:lnTo>
                  <a:lnTo>
                    <a:pt x="71" y="200"/>
                  </a:lnTo>
                  <a:lnTo>
                    <a:pt x="67" y="180"/>
                  </a:lnTo>
                  <a:lnTo>
                    <a:pt x="63" y="182"/>
                  </a:lnTo>
                  <a:lnTo>
                    <a:pt x="59" y="180"/>
                  </a:lnTo>
                  <a:lnTo>
                    <a:pt x="57" y="178"/>
                  </a:lnTo>
                  <a:lnTo>
                    <a:pt x="53" y="176"/>
                  </a:lnTo>
                  <a:lnTo>
                    <a:pt x="51" y="171"/>
                  </a:lnTo>
                  <a:lnTo>
                    <a:pt x="43" y="171"/>
                  </a:lnTo>
                  <a:lnTo>
                    <a:pt x="38" y="171"/>
                  </a:lnTo>
                  <a:lnTo>
                    <a:pt x="30" y="169"/>
                  </a:lnTo>
                  <a:lnTo>
                    <a:pt x="24" y="169"/>
                  </a:lnTo>
                  <a:lnTo>
                    <a:pt x="10" y="165"/>
                  </a:lnTo>
                  <a:lnTo>
                    <a:pt x="10" y="157"/>
                  </a:lnTo>
                  <a:lnTo>
                    <a:pt x="8" y="153"/>
                  </a:lnTo>
                  <a:lnTo>
                    <a:pt x="2" y="151"/>
                  </a:lnTo>
                  <a:lnTo>
                    <a:pt x="4" y="149"/>
                  </a:lnTo>
                  <a:lnTo>
                    <a:pt x="0" y="141"/>
                  </a:lnTo>
                  <a:lnTo>
                    <a:pt x="2" y="137"/>
                  </a:lnTo>
                  <a:lnTo>
                    <a:pt x="4" y="137"/>
                  </a:lnTo>
                  <a:lnTo>
                    <a:pt x="10" y="141"/>
                  </a:lnTo>
                  <a:lnTo>
                    <a:pt x="18" y="139"/>
                  </a:lnTo>
                  <a:lnTo>
                    <a:pt x="22" y="137"/>
                  </a:lnTo>
                  <a:lnTo>
                    <a:pt x="34" y="137"/>
                  </a:lnTo>
                  <a:lnTo>
                    <a:pt x="30" y="126"/>
                  </a:lnTo>
                  <a:lnTo>
                    <a:pt x="24" y="122"/>
                  </a:lnTo>
                  <a:lnTo>
                    <a:pt x="22" y="118"/>
                  </a:lnTo>
                  <a:lnTo>
                    <a:pt x="24" y="108"/>
                  </a:lnTo>
                  <a:lnTo>
                    <a:pt x="20" y="104"/>
                  </a:lnTo>
                  <a:lnTo>
                    <a:pt x="22" y="102"/>
                  </a:lnTo>
                  <a:lnTo>
                    <a:pt x="22" y="98"/>
                  </a:lnTo>
                  <a:lnTo>
                    <a:pt x="18" y="84"/>
                  </a:lnTo>
                  <a:lnTo>
                    <a:pt x="28" y="77"/>
                  </a:lnTo>
                  <a:lnTo>
                    <a:pt x="34" y="75"/>
                  </a:lnTo>
                  <a:lnTo>
                    <a:pt x="36" y="73"/>
                  </a:lnTo>
                  <a:lnTo>
                    <a:pt x="30" y="67"/>
                  </a:lnTo>
                  <a:lnTo>
                    <a:pt x="32" y="65"/>
                  </a:lnTo>
                  <a:lnTo>
                    <a:pt x="38" y="61"/>
                  </a:lnTo>
                  <a:lnTo>
                    <a:pt x="43" y="49"/>
                  </a:lnTo>
                  <a:lnTo>
                    <a:pt x="45" y="49"/>
                  </a:lnTo>
                  <a:lnTo>
                    <a:pt x="49" y="41"/>
                  </a:lnTo>
                  <a:lnTo>
                    <a:pt x="53" y="41"/>
                  </a:lnTo>
                  <a:lnTo>
                    <a:pt x="59" y="39"/>
                  </a:lnTo>
                  <a:lnTo>
                    <a:pt x="59" y="34"/>
                  </a:lnTo>
                  <a:lnTo>
                    <a:pt x="57" y="30"/>
                  </a:lnTo>
                  <a:lnTo>
                    <a:pt x="55" y="28"/>
                  </a:lnTo>
                  <a:lnTo>
                    <a:pt x="55" y="26"/>
                  </a:lnTo>
                  <a:lnTo>
                    <a:pt x="53" y="24"/>
                  </a:lnTo>
                  <a:lnTo>
                    <a:pt x="57" y="18"/>
                  </a:lnTo>
                  <a:lnTo>
                    <a:pt x="61" y="14"/>
                  </a:lnTo>
                  <a:lnTo>
                    <a:pt x="61" y="10"/>
                  </a:lnTo>
                  <a:lnTo>
                    <a:pt x="65" y="8"/>
                  </a:lnTo>
                  <a:lnTo>
                    <a:pt x="67" y="4"/>
                  </a:lnTo>
                  <a:lnTo>
                    <a:pt x="73" y="6"/>
                  </a:lnTo>
                  <a:lnTo>
                    <a:pt x="79" y="8"/>
                  </a:lnTo>
                  <a:lnTo>
                    <a:pt x="92" y="4"/>
                  </a:lnTo>
                  <a:lnTo>
                    <a:pt x="98" y="4"/>
                  </a:lnTo>
                  <a:lnTo>
                    <a:pt x="100" y="2"/>
                  </a:lnTo>
                  <a:lnTo>
                    <a:pt x="10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662"/>
            <p:cNvSpPr>
              <a:spLocks/>
            </p:cNvSpPr>
            <p:nvPr/>
          </p:nvSpPr>
          <p:spPr bwMode="auto">
            <a:xfrm>
              <a:off x="8453438" y="2459038"/>
              <a:ext cx="739775" cy="560388"/>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663"/>
            <p:cNvSpPr>
              <a:spLocks/>
            </p:cNvSpPr>
            <p:nvPr/>
          </p:nvSpPr>
          <p:spPr bwMode="auto">
            <a:xfrm>
              <a:off x="6313488" y="3081338"/>
              <a:ext cx="771525" cy="88900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664"/>
            <p:cNvSpPr>
              <a:spLocks/>
            </p:cNvSpPr>
            <p:nvPr/>
          </p:nvSpPr>
          <p:spPr bwMode="auto">
            <a:xfrm>
              <a:off x="7178675" y="3062288"/>
              <a:ext cx="619125" cy="808038"/>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665"/>
            <p:cNvSpPr>
              <a:spLocks/>
            </p:cNvSpPr>
            <p:nvPr/>
          </p:nvSpPr>
          <p:spPr bwMode="auto">
            <a:xfrm>
              <a:off x="7175500" y="2039938"/>
              <a:ext cx="130175" cy="87313"/>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5" name="Freeform 666"/>
            <p:cNvSpPr>
              <a:spLocks/>
            </p:cNvSpPr>
            <p:nvPr/>
          </p:nvSpPr>
          <p:spPr bwMode="auto">
            <a:xfrm>
              <a:off x="6902450" y="2114550"/>
              <a:ext cx="617538" cy="561975"/>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6" name="Freeform 667"/>
            <p:cNvSpPr>
              <a:spLocks/>
            </p:cNvSpPr>
            <p:nvPr/>
          </p:nvSpPr>
          <p:spPr bwMode="auto">
            <a:xfrm>
              <a:off x="7194550" y="2322513"/>
              <a:ext cx="811213" cy="846138"/>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7" name="Freeform 668"/>
            <p:cNvSpPr>
              <a:spLocks/>
            </p:cNvSpPr>
            <p:nvPr/>
          </p:nvSpPr>
          <p:spPr bwMode="auto">
            <a:xfrm>
              <a:off x="7996238" y="2286000"/>
              <a:ext cx="590550" cy="614363"/>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8" name="Freeform 66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9" name="Freeform 670"/>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0" name="Freeform 671"/>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1" name="Freeform 672"/>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2" name="Freeform 673"/>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3" name="Freeform 67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4" name="Freeform 67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5" name="Freeform 676"/>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6" name="Freeform 677"/>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7" name="Freeform 678"/>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8" name="Freeform 679"/>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9" name="Freeform 680"/>
            <p:cNvSpPr>
              <a:spLocks/>
            </p:cNvSpPr>
            <p:nvPr/>
          </p:nvSpPr>
          <p:spPr bwMode="auto">
            <a:xfrm>
              <a:off x="6448425" y="1468438"/>
              <a:ext cx="857250" cy="857250"/>
            </a:xfrm>
            <a:custGeom>
              <a:avLst/>
              <a:gdLst>
                <a:gd name="T0" fmla="*/ 434 w 540"/>
                <a:gd name="T1" fmla="*/ 31 h 540"/>
                <a:gd name="T2" fmla="*/ 317 w 540"/>
                <a:gd name="T3" fmla="*/ 66 h 540"/>
                <a:gd name="T4" fmla="*/ 252 w 540"/>
                <a:gd name="T5" fmla="*/ 37 h 540"/>
                <a:gd name="T6" fmla="*/ 239 w 540"/>
                <a:gd name="T7" fmla="*/ 43 h 540"/>
                <a:gd name="T8" fmla="*/ 235 w 540"/>
                <a:gd name="T9" fmla="*/ 47 h 540"/>
                <a:gd name="T10" fmla="*/ 166 w 540"/>
                <a:gd name="T11" fmla="*/ 131 h 540"/>
                <a:gd name="T12" fmla="*/ 96 w 540"/>
                <a:gd name="T13" fmla="*/ 225 h 540"/>
                <a:gd name="T14" fmla="*/ 49 w 540"/>
                <a:gd name="T15" fmla="*/ 311 h 540"/>
                <a:gd name="T16" fmla="*/ 4 w 540"/>
                <a:gd name="T17" fmla="*/ 436 h 540"/>
                <a:gd name="T18" fmla="*/ 6 w 540"/>
                <a:gd name="T19" fmla="*/ 497 h 540"/>
                <a:gd name="T20" fmla="*/ 11 w 540"/>
                <a:gd name="T21" fmla="*/ 524 h 540"/>
                <a:gd name="T22" fmla="*/ 13 w 540"/>
                <a:gd name="T23" fmla="*/ 521 h 540"/>
                <a:gd name="T24" fmla="*/ 21 w 540"/>
                <a:gd name="T25" fmla="*/ 499 h 540"/>
                <a:gd name="T26" fmla="*/ 13 w 540"/>
                <a:gd name="T27" fmla="*/ 481 h 540"/>
                <a:gd name="T28" fmla="*/ 9 w 540"/>
                <a:gd name="T29" fmla="*/ 464 h 540"/>
                <a:gd name="T30" fmla="*/ 11 w 540"/>
                <a:gd name="T31" fmla="*/ 438 h 540"/>
                <a:gd name="T32" fmla="*/ 27 w 540"/>
                <a:gd name="T33" fmla="*/ 438 h 540"/>
                <a:gd name="T34" fmla="*/ 45 w 540"/>
                <a:gd name="T35" fmla="*/ 452 h 540"/>
                <a:gd name="T36" fmla="*/ 62 w 540"/>
                <a:gd name="T37" fmla="*/ 505 h 540"/>
                <a:gd name="T38" fmla="*/ 78 w 540"/>
                <a:gd name="T39" fmla="*/ 530 h 540"/>
                <a:gd name="T40" fmla="*/ 131 w 540"/>
                <a:gd name="T41" fmla="*/ 536 h 540"/>
                <a:gd name="T42" fmla="*/ 147 w 540"/>
                <a:gd name="T43" fmla="*/ 528 h 540"/>
                <a:gd name="T44" fmla="*/ 166 w 540"/>
                <a:gd name="T45" fmla="*/ 540 h 540"/>
                <a:gd name="T46" fmla="*/ 188 w 540"/>
                <a:gd name="T47" fmla="*/ 532 h 540"/>
                <a:gd name="T48" fmla="*/ 184 w 540"/>
                <a:gd name="T49" fmla="*/ 515 h 540"/>
                <a:gd name="T50" fmla="*/ 178 w 540"/>
                <a:gd name="T51" fmla="*/ 509 h 540"/>
                <a:gd name="T52" fmla="*/ 158 w 540"/>
                <a:gd name="T53" fmla="*/ 505 h 540"/>
                <a:gd name="T54" fmla="*/ 168 w 540"/>
                <a:gd name="T55" fmla="*/ 477 h 540"/>
                <a:gd name="T56" fmla="*/ 176 w 540"/>
                <a:gd name="T57" fmla="*/ 462 h 540"/>
                <a:gd name="T58" fmla="*/ 156 w 540"/>
                <a:gd name="T59" fmla="*/ 440 h 540"/>
                <a:gd name="T60" fmla="*/ 168 w 540"/>
                <a:gd name="T61" fmla="*/ 417 h 540"/>
                <a:gd name="T62" fmla="*/ 199 w 540"/>
                <a:gd name="T63" fmla="*/ 401 h 540"/>
                <a:gd name="T64" fmla="*/ 221 w 540"/>
                <a:gd name="T65" fmla="*/ 393 h 540"/>
                <a:gd name="T66" fmla="*/ 256 w 540"/>
                <a:gd name="T67" fmla="*/ 342 h 540"/>
                <a:gd name="T68" fmla="*/ 258 w 540"/>
                <a:gd name="T69" fmla="*/ 305 h 540"/>
                <a:gd name="T70" fmla="*/ 272 w 540"/>
                <a:gd name="T71" fmla="*/ 274 h 540"/>
                <a:gd name="T72" fmla="*/ 274 w 540"/>
                <a:gd name="T73" fmla="*/ 262 h 540"/>
                <a:gd name="T74" fmla="*/ 284 w 540"/>
                <a:gd name="T75" fmla="*/ 241 h 540"/>
                <a:gd name="T76" fmla="*/ 303 w 540"/>
                <a:gd name="T77" fmla="*/ 237 h 540"/>
                <a:gd name="T78" fmla="*/ 323 w 540"/>
                <a:gd name="T79" fmla="*/ 241 h 540"/>
                <a:gd name="T80" fmla="*/ 358 w 540"/>
                <a:gd name="T81" fmla="*/ 237 h 540"/>
                <a:gd name="T82" fmla="*/ 366 w 540"/>
                <a:gd name="T83" fmla="*/ 225 h 540"/>
                <a:gd name="T84" fmla="*/ 385 w 540"/>
                <a:gd name="T85" fmla="*/ 217 h 540"/>
                <a:gd name="T86" fmla="*/ 391 w 540"/>
                <a:gd name="T87" fmla="*/ 205 h 540"/>
                <a:gd name="T88" fmla="*/ 391 w 540"/>
                <a:gd name="T89" fmla="*/ 192 h 540"/>
                <a:gd name="T90" fmla="*/ 403 w 540"/>
                <a:gd name="T91" fmla="*/ 192 h 540"/>
                <a:gd name="T92" fmla="*/ 432 w 540"/>
                <a:gd name="T93" fmla="*/ 205 h 540"/>
                <a:gd name="T94" fmla="*/ 444 w 540"/>
                <a:gd name="T95" fmla="*/ 184 h 540"/>
                <a:gd name="T96" fmla="*/ 476 w 540"/>
                <a:gd name="T97" fmla="*/ 170 h 540"/>
                <a:gd name="T98" fmla="*/ 511 w 540"/>
                <a:gd name="T99" fmla="*/ 176 h 540"/>
                <a:gd name="T100" fmla="*/ 530 w 540"/>
                <a:gd name="T101" fmla="*/ 158 h 540"/>
                <a:gd name="T102" fmla="*/ 532 w 540"/>
                <a:gd name="T103" fmla="*/ 106 h 540"/>
                <a:gd name="T104" fmla="*/ 519 w 540"/>
                <a:gd name="T105"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540">
                  <a:moveTo>
                    <a:pt x="497" y="4"/>
                  </a:moveTo>
                  <a:lnTo>
                    <a:pt x="491" y="6"/>
                  </a:lnTo>
                  <a:lnTo>
                    <a:pt x="479" y="4"/>
                  </a:lnTo>
                  <a:lnTo>
                    <a:pt x="464" y="6"/>
                  </a:lnTo>
                  <a:lnTo>
                    <a:pt x="434" y="31"/>
                  </a:lnTo>
                  <a:lnTo>
                    <a:pt x="421" y="41"/>
                  </a:lnTo>
                  <a:lnTo>
                    <a:pt x="376" y="59"/>
                  </a:lnTo>
                  <a:lnTo>
                    <a:pt x="354" y="63"/>
                  </a:lnTo>
                  <a:lnTo>
                    <a:pt x="321" y="66"/>
                  </a:lnTo>
                  <a:lnTo>
                    <a:pt x="317" y="66"/>
                  </a:lnTo>
                  <a:lnTo>
                    <a:pt x="303" y="57"/>
                  </a:lnTo>
                  <a:lnTo>
                    <a:pt x="274" y="45"/>
                  </a:lnTo>
                  <a:lnTo>
                    <a:pt x="258" y="41"/>
                  </a:lnTo>
                  <a:lnTo>
                    <a:pt x="254" y="37"/>
                  </a:lnTo>
                  <a:lnTo>
                    <a:pt x="252" y="37"/>
                  </a:lnTo>
                  <a:lnTo>
                    <a:pt x="244" y="41"/>
                  </a:lnTo>
                  <a:lnTo>
                    <a:pt x="241" y="39"/>
                  </a:lnTo>
                  <a:lnTo>
                    <a:pt x="239" y="39"/>
                  </a:lnTo>
                  <a:lnTo>
                    <a:pt x="241" y="41"/>
                  </a:lnTo>
                  <a:lnTo>
                    <a:pt x="239" y="43"/>
                  </a:lnTo>
                  <a:lnTo>
                    <a:pt x="237" y="43"/>
                  </a:lnTo>
                  <a:lnTo>
                    <a:pt x="237" y="41"/>
                  </a:lnTo>
                  <a:lnTo>
                    <a:pt x="235" y="43"/>
                  </a:lnTo>
                  <a:lnTo>
                    <a:pt x="235" y="45"/>
                  </a:lnTo>
                  <a:lnTo>
                    <a:pt x="235" y="47"/>
                  </a:lnTo>
                  <a:lnTo>
                    <a:pt x="209" y="88"/>
                  </a:lnTo>
                  <a:lnTo>
                    <a:pt x="197" y="108"/>
                  </a:lnTo>
                  <a:lnTo>
                    <a:pt x="176" y="129"/>
                  </a:lnTo>
                  <a:lnTo>
                    <a:pt x="170" y="131"/>
                  </a:lnTo>
                  <a:lnTo>
                    <a:pt x="166" y="131"/>
                  </a:lnTo>
                  <a:lnTo>
                    <a:pt x="137" y="174"/>
                  </a:lnTo>
                  <a:lnTo>
                    <a:pt x="131" y="184"/>
                  </a:lnTo>
                  <a:lnTo>
                    <a:pt x="123" y="194"/>
                  </a:lnTo>
                  <a:lnTo>
                    <a:pt x="103" y="221"/>
                  </a:lnTo>
                  <a:lnTo>
                    <a:pt x="96" y="225"/>
                  </a:lnTo>
                  <a:lnTo>
                    <a:pt x="92" y="227"/>
                  </a:lnTo>
                  <a:lnTo>
                    <a:pt x="90" y="233"/>
                  </a:lnTo>
                  <a:lnTo>
                    <a:pt x="76" y="256"/>
                  </a:lnTo>
                  <a:lnTo>
                    <a:pt x="56" y="295"/>
                  </a:lnTo>
                  <a:lnTo>
                    <a:pt x="49" y="311"/>
                  </a:lnTo>
                  <a:lnTo>
                    <a:pt x="41" y="325"/>
                  </a:lnTo>
                  <a:lnTo>
                    <a:pt x="25" y="362"/>
                  </a:lnTo>
                  <a:lnTo>
                    <a:pt x="17" y="387"/>
                  </a:lnTo>
                  <a:lnTo>
                    <a:pt x="9" y="413"/>
                  </a:lnTo>
                  <a:lnTo>
                    <a:pt x="4" y="436"/>
                  </a:lnTo>
                  <a:lnTo>
                    <a:pt x="2" y="456"/>
                  </a:lnTo>
                  <a:lnTo>
                    <a:pt x="2" y="474"/>
                  </a:lnTo>
                  <a:lnTo>
                    <a:pt x="0" y="495"/>
                  </a:lnTo>
                  <a:lnTo>
                    <a:pt x="2" y="497"/>
                  </a:lnTo>
                  <a:lnTo>
                    <a:pt x="6" y="497"/>
                  </a:lnTo>
                  <a:lnTo>
                    <a:pt x="6" y="499"/>
                  </a:lnTo>
                  <a:lnTo>
                    <a:pt x="9" y="505"/>
                  </a:lnTo>
                  <a:lnTo>
                    <a:pt x="11" y="509"/>
                  </a:lnTo>
                  <a:lnTo>
                    <a:pt x="9" y="524"/>
                  </a:lnTo>
                  <a:lnTo>
                    <a:pt x="11" y="524"/>
                  </a:lnTo>
                  <a:lnTo>
                    <a:pt x="11" y="521"/>
                  </a:lnTo>
                  <a:lnTo>
                    <a:pt x="11" y="515"/>
                  </a:lnTo>
                  <a:lnTo>
                    <a:pt x="13" y="509"/>
                  </a:lnTo>
                  <a:lnTo>
                    <a:pt x="15" y="513"/>
                  </a:lnTo>
                  <a:lnTo>
                    <a:pt x="13" y="521"/>
                  </a:lnTo>
                  <a:lnTo>
                    <a:pt x="15" y="521"/>
                  </a:lnTo>
                  <a:lnTo>
                    <a:pt x="19" y="519"/>
                  </a:lnTo>
                  <a:lnTo>
                    <a:pt x="19" y="509"/>
                  </a:lnTo>
                  <a:lnTo>
                    <a:pt x="21" y="503"/>
                  </a:lnTo>
                  <a:lnTo>
                    <a:pt x="21" y="499"/>
                  </a:lnTo>
                  <a:lnTo>
                    <a:pt x="23" y="495"/>
                  </a:lnTo>
                  <a:lnTo>
                    <a:pt x="21" y="489"/>
                  </a:lnTo>
                  <a:lnTo>
                    <a:pt x="19" y="487"/>
                  </a:lnTo>
                  <a:lnTo>
                    <a:pt x="15" y="483"/>
                  </a:lnTo>
                  <a:lnTo>
                    <a:pt x="13" y="481"/>
                  </a:lnTo>
                  <a:lnTo>
                    <a:pt x="11" y="474"/>
                  </a:lnTo>
                  <a:lnTo>
                    <a:pt x="11" y="472"/>
                  </a:lnTo>
                  <a:lnTo>
                    <a:pt x="9" y="472"/>
                  </a:lnTo>
                  <a:lnTo>
                    <a:pt x="6" y="468"/>
                  </a:lnTo>
                  <a:lnTo>
                    <a:pt x="9" y="464"/>
                  </a:lnTo>
                  <a:lnTo>
                    <a:pt x="11" y="458"/>
                  </a:lnTo>
                  <a:lnTo>
                    <a:pt x="13" y="452"/>
                  </a:lnTo>
                  <a:lnTo>
                    <a:pt x="13" y="446"/>
                  </a:lnTo>
                  <a:lnTo>
                    <a:pt x="11" y="442"/>
                  </a:lnTo>
                  <a:lnTo>
                    <a:pt x="11" y="438"/>
                  </a:lnTo>
                  <a:lnTo>
                    <a:pt x="15" y="436"/>
                  </a:lnTo>
                  <a:lnTo>
                    <a:pt x="19" y="440"/>
                  </a:lnTo>
                  <a:lnTo>
                    <a:pt x="21" y="438"/>
                  </a:lnTo>
                  <a:lnTo>
                    <a:pt x="23" y="436"/>
                  </a:lnTo>
                  <a:lnTo>
                    <a:pt x="27" y="438"/>
                  </a:lnTo>
                  <a:lnTo>
                    <a:pt x="29" y="440"/>
                  </a:lnTo>
                  <a:lnTo>
                    <a:pt x="31" y="442"/>
                  </a:lnTo>
                  <a:lnTo>
                    <a:pt x="35" y="444"/>
                  </a:lnTo>
                  <a:lnTo>
                    <a:pt x="39" y="446"/>
                  </a:lnTo>
                  <a:lnTo>
                    <a:pt x="45" y="452"/>
                  </a:lnTo>
                  <a:lnTo>
                    <a:pt x="49" y="460"/>
                  </a:lnTo>
                  <a:lnTo>
                    <a:pt x="49" y="468"/>
                  </a:lnTo>
                  <a:lnTo>
                    <a:pt x="53" y="481"/>
                  </a:lnTo>
                  <a:lnTo>
                    <a:pt x="56" y="493"/>
                  </a:lnTo>
                  <a:lnTo>
                    <a:pt x="62" y="505"/>
                  </a:lnTo>
                  <a:lnTo>
                    <a:pt x="70" y="511"/>
                  </a:lnTo>
                  <a:lnTo>
                    <a:pt x="72" y="515"/>
                  </a:lnTo>
                  <a:lnTo>
                    <a:pt x="72" y="519"/>
                  </a:lnTo>
                  <a:lnTo>
                    <a:pt x="74" y="524"/>
                  </a:lnTo>
                  <a:lnTo>
                    <a:pt x="78" y="530"/>
                  </a:lnTo>
                  <a:lnTo>
                    <a:pt x="80" y="534"/>
                  </a:lnTo>
                  <a:lnTo>
                    <a:pt x="84" y="540"/>
                  </a:lnTo>
                  <a:lnTo>
                    <a:pt x="129" y="540"/>
                  </a:lnTo>
                  <a:lnTo>
                    <a:pt x="129" y="540"/>
                  </a:lnTo>
                  <a:lnTo>
                    <a:pt x="131" y="536"/>
                  </a:lnTo>
                  <a:lnTo>
                    <a:pt x="133" y="534"/>
                  </a:lnTo>
                  <a:lnTo>
                    <a:pt x="137" y="532"/>
                  </a:lnTo>
                  <a:lnTo>
                    <a:pt x="145" y="528"/>
                  </a:lnTo>
                  <a:lnTo>
                    <a:pt x="145" y="528"/>
                  </a:lnTo>
                  <a:lnTo>
                    <a:pt x="147" y="528"/>
                  </a:lnTo>
                  <a:lnTo>
                    <a:pt x="150" y="528"/>
                  </a:lnTo>
                  <a:lnTo>
                    <a:pt x="156" y="532"/>
                  </a:lnTo>
                  <a:lnTo>
                    <a:pt x="162" y="534"/>
                  </a:lnTo>
                  <a:lnTo>
                    <a:pt x="164" y="536"/>
                  </a:lnTo>
                  <a:lnTo>
                    <a:pt x="166" y="540"/>
                  </a:lnTo>
                  <a:lnTo>
                    <a:pt x="168" y="540"/>
                  </a:lnTo>
                  <a:lnTo>
                    <a:pt x="182" y="540"/>
                  </a:lnTo>
                  <a:lnTo>
                    <a:pt x="182" y="540"/>
                  </a:lnTo>
                  <a:lnTo>
                    <a:pt x="184" y="536"/>
                  </a:lnTo>
                  <a:lnTo>
                    <a:pt x="188" y="532"/>
                  </a:lnTo>
                  <a:lnTo>
                    <a:pt x="192" y="528"/>
                  </a:lnTo>
                  <a:lnTo>
                    <a:pt x="192" y="524"/>
                  </a:lnTo>
                  <a:lnTo>
                    <a:pt x="188" y="521"/>
                  </a:lnTo>
                  <a:lnTo>
                    <a:pt x="182" y="521"/>
                  </a:lnTo>
                  <a:lnTo>
                    <a:pt x="184" y="515"/>
                  </a:lnTo>
                  <a:lnTo>
                    <a:pt x="186" y="511"/>
                  </a:lnTo>
                  <a:lnTo>
                    <a:pt x="186" y="509"/>
                  </a:lnTo>
                  <a:lnTo>
                    <a:pt x="184" y="507"/>
                  </a:lnTo>
                  <a:lnTo>
                    <a:pt x="180" y="507"/>
                  </a:lnTo>
                  <a:lnTo>
                    <a:pt x="178" y="509"/>
                  </a:lnTo>
                  <a:lnTo>
                    <a:pt x="178" y="505"/>
                  </a:lnTo>
                  <a:lnTo>
                    <a:pt x="164" y="507"/>
                  </a:lnTo>
                  <a:lnTo>
                    <a:pt x="160" y="509"/>
                  </a:lnTo>
                  <a:lnTo>
                    <a:pt x="158" y="507"/>
                  </a:lnTo>
                  <a:lnTo>
                    <a:pt x="158" y="505"/>
                  </a:lnTo>
                  <a:lnTo>
                    <a:pt x="160" y="501"/>
                  </a:lnTo>
                  <a:lnTo>
                    <a:pt x="162" y="495"/>
                  </a:lnTo>
                  <a:lnTo>
                    <a:pt x="166" y="489"/>
                  </a:lnTo>
                  <a:lnTo>
                    <a:pt x="166" y="483"/>
                  </a:lnTo>
                  <a:lnTo>
                    <a:pt x="168" y="477"/>
                  </a:lnTo>
                  <a:lnTo>
                    <a:pt x="170" y="468"/>
                  </a:lnTo>
                  <a:lnTo>
                    <a:pt x="172" y="466"/>
                  </a:lnTo>
                  <a:lnTo>
                    <a:pt x="174" y="464"/>
                  </a:lnTo>
                  <a:lnTo>
                    <a:pt x="176" y="462"/>
                  </a:lnTo>
                  <a:lnTo>
                    <a:pt x="176" y="462"/>
                  </a:lnTo>
                  <a:lnTo>
                    <a:pt x="176" y="460"/>
                  </a:lnTo>
                  <a:lnTo>
                    <a:pt x="168" y="454"/>
                  </a:lnTo>
                  <a:lnTo>
                    <a:pt x="166" y="448"/>
                  </a:lnTo>
                  <a:lnTo>
                    <a:pt x="160" y="446"/>
                  </a:lnTo>
                  <a:lnTo>
                    <a:pt x="156" y="440"/>
                  </a:lnTo>
                  <a:lnTo>
                    <a:pt x="156" y="436"/>
                  </a:lnTo>
                  <a:lnTo>
                    <a:pt x="156" y="432"/>
                  </a:lnTo>
                  <a:lnTo>
                    <a:pt x="158" y="427"/>
                  </a:lnTo>
                  <a:lnTo>
                    <a:pt x="162" y="423"/>
                  </a:lnTo>
                  <a:lnTo>
                    <a:pt x="168" y="417"/>
                  </a:lnTo>
                  <a:lnTo>
                    <a:pt x="174" y="413"/>
                  </a:lnTo>
                  <a:lnTo>
                    <a:pt x="180" y="409"/>
                  </a:lnTo>
                  <a:lnTo>
                    <a:pt x="188" y="403"/>
                  </a:lnTo>
                  <a:lnTo>
                    <a:pt x="197" y="405"/>
                  </a:lnTo>
                  <a:lnTo>
                    <a:pt x="199" y="401"/>
                  </a:lnTo>
                  <a:lnTo>
                    <a:pt x="197" y="397"/>
                  </a:lnTo>
                  <a:lnTo>
                    <a:pt x="197" y="393"/>
                  </a:lnTo>
                  <a:lnTo>
                    <a:pt x="203" y="393"/>
                  </a:lnTo>
                  <a:lnTo>
                    <a:pt x="211" y="393"/>
                  </a:lnTo>
                  <a:lnTo>
                    <a:pt x="221" y="393"/>
                  </a:lnTo>
                  <a:lnTo>
                    <a:pt x="225" y="389"/>
                  </a:lnTo>
                  <a:lnTo>
                    <a:pt x="229" y="380"/>
                  </a:lnTo>
                  <a:lnTo>
                    <a:pt x="246" y="360"/>
                  </a:lnTo>
                  <a:lnTo>
                    <a:pt x="248" y="358"/>
                  </a:lnTo>
                  <a:lnTo>
                    <a:pt x="256" y="342"/>
                  </a:lnTo>
                  <a:lnTo>
                    <a:pt x="256" y="335"/>
                  </a:lnTo>
                  <a:lnTo>
                    <a:pt x="258" y="327"/>
                  </a:lnTo>
                  <a:lnTo>
                    <a:pt x="256" y="319"/>
                  </a:lnTo>
                  <a:lnTo>
                    <a:pt x="256" y="313"/>
                  </a:lnTo>
                  <a:lnTo>
                    <a:pt x="258" y="305"/>
                  </a:lnTo>
                  <a:lnTo>
                    <a:pt x="266" y="290"/>
                  </a:lnTo>
                  <a:lnTo>
                    <a:pt x="266" y="284"/>
                  </a:lnTo>
                  <a:lnTo>
                    <a:pt x="268" y="280"/>
                  </a:lnTo>
                  <a:lnTo>
                    <a:pt x="270" y="278"/>
                  </a:lnTo>
                  <a:lnTo>
                    <a:pt x="272" y="274"/>
                  </a:lnTo>
                  <a:lnTo>
                    <a:pt x="276" y="272"/>
                  </a:lnTo>
                  <a:lnTo>
                    <a:pt x="276" y="270"/>
                  </a:lnTo>
                  <a:lnTo>
                    <a:pt x="276" y="266"/>
                  </a:lnTo>
                  <a:lnTo>
                    <a:pt x="276" y="264"/>
                  </a:lnTo>
                  <a:lnTo>
                    <a:pt x="274" y="262"/>
                  </a:lnTo>
                  <a:lnTo>
                    <a:pt x="276" y="254"/>
                  </a:lnTo>
                  <a:lnTo>
                    <a:pt x="276" y="250"/>
                  </a:lnTo>
                  <a:lnTo>
                    <a:pt x="278" y="245"/>
                  </a:lnTo>
                  <a:lnTo>
                    <a:pt x="282" y="241"/>
                  </a:lnTo>
                  <a:lnTo>
                    <a:pt x="284" y="241"/>
                  </a:lnTo>
                  <a:lnTo>
                    <a:pt x="288" y="241"/>
                  </a:lnTo>
                  <a:lnTo>
                    <a:pt x="297" y="241"/>
                  </a:lnTo>
                  <a:lnTo>
                    <a:pt x="299" y="237"/>
                  </a:lnTo>
                  <a:lnTo>
                    <a:pt x="301" y="237"/>
                  </a:lnTo>
                  <a:lnTo>
                    <a:pt x="303" y="237"/>
                  </a:lnTo>
                  <a:lnTo>
                    <a:pt x="305" y="237"/>
                  </a:lnTo>
                  <a:lnTo>
                    <a:pt x="307" y="239"/>
                  </a:lnTo>
                  <a:lnTo>
                    <a:pt x="313" y="241"/>
                  </a:lnTo>
                  <a:lnTo>
                    <a:pt x="319" y="241"/>
                  </a:lnTo>
                  <a:lnTo>
                    <a:pt x="323" y="241"/>
                  </a:lnTo>
                  <a:lnTo>
                    <a:pt x="338" y="248"/>
                  </a:lnTo>
                  <a:lnTo>
                    <a:pt x="340" y="248"/>
                  </a:lnTo>
                  <a:lnTo>
                    <a:pt x="352" y="241"/>
                  </a:lnTo>
                  <a:lnTo>
                    <a:pt x="356" y="239"/>
                  </a:lnTo>
                  <a:lnTo>
                    <a:pt x="358" y="237"/>
                  </a:lnTo>
                  <a:lnTo>
                    <a:pt x="358" y="235"/>
                  </a:lnTo>
                  <a:lnTo>
                    <a:pt x="358" y="231"/>
                  </a:lnTo>
                  <a:lnTo>
                    <a:pt x="360" y="229"/>
                  </a:lnTo>
                  <a:lnTo>
                    <a:pt x="364" y="227"/>
                  </a:lnTo>
                  <a:lnTo>
                    <a:pt x="366" y="225"/>
                  </a:lnTo>
                  <a:lnTo>
                    <a:pt x="380" y="225"/>
                  </a:lnTo>
                  <a:lnTo>
                    <a:pt x="380" y="223"/>
                  </a:lnTo>
                  <a:lnTo>
                    <a:pt x="382" y="221"/>
                  </a:lnTo>
                  <a:lnTo>
                    <a:pt x="385" y="219"/>
                  </a:lnTo>
                  <a:lnTo>
                    <a:pt x="385" y="217"/>
                  </a:lnTo>
                  <a:lnTo>
                    <a:pt x="389" y="213"/>
                  </a:lnTo>
                  <a:lnTo>
                    <a:pt x="393" y="209"/>
                  </a:lnTo>
                  <a:lnTo>
                    <a:pt x="393" y="207"/>
                  </a:lnTo>
                  <a:lnTo>
                    <a:pt x="393" y="207"/>
                  </a:lnTo>
                  <a:lnTo>
                    <a:pt x="391" y="205"/>
                  </a:lnTo>
                  <a:lnTo>
                    <a:pt x="385" y="200"/>
                  </a:lnTo>
                  <a:lnTo>
                    <a:pt x="382" y="198"/>
                  </a:lnTo>
                  <a:lnTo>
                    <a:pt x="385" y="194"/>
                  </a:lnTo>
                  <a:lnTo>
                    <a:pt x="385" y="192"/>
                  </a:lnTo>
                  <a:lnTo>
                    <a:pt x="391" y="192"/>
                  </a:lnTo>
                  <a:lnTo>
                    <a:pt x="393" y="188"/>
                  </a:lnTo>
                  <a:lnTo>
                    <a:pt x="399" y="188"/>
                  </a:lnTo>
                  <a:lnTo>
                    <a:pt x="399" y="192"/>
                  </a:lnTo>
                  <a:lnTo>
                    <a:pt x="401" y="192"/>
                  </a:lnTo>
                  <a:lnTo>
                    <a:pt x="403" y="192"/>
                  </a:lnTo>
                  <a:lnTo>
                    <a:pt x="405" y="190"/>
                  </a:lnTo>
                  <a:lnTo>
                    <a:pt x="421" y="194"/>
                  </a:lnTo>
                  <a:lnTo>
                    <a:pt x="423" y="200"/>
                  </a:lnTo>
                  <a:lnTo>
                    <a:pt x="427" y="203"/>
                  </a:lnTo>
                  <a:lnTo>
                    <a:pt x="432" y="205"/>
                  </a:lnTo>
                  <a:lnTo>
                    <a:pt x="434" y="205"/>
                  </a:lnTo>
                  <a:lnTo>
                    <a:pt x="438" y="205"/>
                  </a:lnTo>
                  <a:lnTo>
                    <a:pt x="438" y="198"/>
                  </a:lnTo>
                  <a:lnTo>
                    <a:pt x="438" y="192"/>
                  </a:lnTo>
                  <a:lnTo>
                    <a:pt x="444" y="184"/>
                  </a:lnTo>
                  <a:lnTo>
                    <a:pt x="454" y="176"/>
                  </a:lnTo>
                  <a:lnTo>
                    <a:pt x="462" y="178"/>
                  </a:lnTo>
                  <a:lnTo>
                    <a:pt x="468" y="176"/>
                  </a:lnTo>
                  <a:lnTo>
                    <a:pt x="470" y="174"/>
                  </a:lnTo>
                  <a:lnTo>
                    <a:pt x="476" y="170"/>
                  </a:lnTo>
                  <a:lnTo>
                    <a:pt x="497" y="160"/>
                  </a:lnTo>
                  <a:lnTo>
                    <a:pt x="507" y="162"/>
                  </a:lnTo>
                  <a:lnTo>
                    <a:pt x="509" y="166"/>
                  </a:lnTo>
                  <a:lnTo>
                    <a:pt x="509" y="172"/>
                  </a:lnTo>
                  <a:lnTo>
                    <a:pt x="511" y="176"/>
                  </a:lnTo>
                  <a:lnTo>
                    <a:pt x="511" y="176"/>
                  </a:lnTo>
                  <a:lnTo>
                    <a:pt x="515" y="174"/>
                  </a:lnTo>
                  <a:lnTo>
                    <a:pt x="534" y="160"/>
                  </a:lnTo>
                  <a:lnTo>
                    <a:pt x="528" y="160"/>
                  </a:lnTo>
                  <a:lnTo>
                    <a:pt x="530" y="158"/>
                  </a:lnTo>
                  <a:lnTo>
                    <a:pt x="540" y="153"/>
                  </a:lnTo>
                  <a:lnTo>
                    <a:pt x="540" y="121"/>
                  </a:lnTo>
                  <a:lnTo>
                    <a:pt x="536" y="121"/>
                  </a:lnTo>
                  <a:lnTo>
                    <a:pt x="534" y="117"/>
                  </a:lnTo>
                  <a:lnTo>
                    <a:pt x="532" y="106"/>
                  </a:lnTo>
                  <a:lnTo>
                    <a:pt x="530" y="86"/>
                  </a:lnTo>
                  <a:lnTo>
                    <a:pt x="532" y="72"/>
                  </a:lnTo>
                  <a:lnTo>
                    <a:pt x="528" y="53"/>
                  </a:lnTo>
                  <a:lnTo>
                    <a:pt x="517" y="39"/>
                  </a:lnTo>
                  <a:lnTo>
                    <a:pt x="519" y="6"/>
                  </a:lnTo>
                  <a:lnTo>
                    <a:pt x="511" y="2"/>
                  </a:lnTo>
                  <a:lnTo>
                    <a:pt x="507" y="0"/>
                  </a:lnTo>
                  <a:lnTo>
                    <a:pt x="497"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0" name="Freeform 681"/>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1" name="Freeform 682"/>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2" name="Freeform 683"/>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3" name="Freeform 684"/>
            <p:cNvSpPr>
              <a:spLocks/>
            </p:cNvSpPr>
            <p:nvPr/>
          </p:nvSpPr>
          <p:spPr bwMode="auto">
            <a:xfrm>
              <a:off x="7402513" y="1701800"/>
              <a:ext cx="90488" cy="39688"/>
            </a:xfrm>
            <a:custGeom>
              <a:avLst/>
              <a:gdLst>
                <a:gd name="T0" fmla="*/ 51 w 57"/>
                <a:gd name="T1" fmla="*/ 0 h 25"/>
                <a:gd name="T2" fmla="*/ 41 w 57"/>
                <a:gd name="T3" fmla="*/ 9 h 25"/>
                <a:gd name="T4" fmla="*/ 25 w 57"/>
                <a:gd name="T5" fmla="*/ 13 h 25"/>
                <a:gd name="T6" fmla="*/ 21 w 57"/>
                <a:gd name="T7" fmla="*/ 6 h 25"/>
                <a:gd name="T8" fmla="*/ 16 w 57"/>
                <a:gd name="T9" fmla="*/ 2 h 25"/>
                <a:gd name="T10" fmla="*/ 2 w 57"/>
                <a:gd name="T11" fmla="*/ 6 h 25"/>
                <a:gd name="T12" fmla="*/ 0 w 57"/>
                <a:gd name="T13" fmla="*/ 9 h 25"/>
                <a:gd name="T14" fmla="*/ 0 w 57"/>
                <a:gd name="T15" fmla="*/ 17 h 25"/>
                <a:gd name="T16" fmla="*/ 6 w 57"/>
                <a:gd name="T17" fmla="*/ 25 h 25"/>
                <a:gd name="T18" fmla="*/ 57 w 57"/>
                <a:gd name="T19" fmla="*/ 25 h 25"/>
                <a:gd name="T20" fmla="*/ 57 w 57"/>
                <a:gd name="T21" fmla="*/ 0 h 25"/>
                <a:gd name="T22" fmla="*/ 57 w 57"/>
                <a:gd name="T23" fmla="*/ 0 h 25"/>
                <a:gd name="T24" fmla="*/ 51 w 57"/>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25">
                  <a:moveTo>
                    <a:pt x="51" y="0"/>
                  </a:moveTo>
                  <a:lnTo>
                    <a:pt x="41" y="9"/>
                  </a:lnTo>
                  <a:lnTo>
                    <a:pt x="25" y="13"/>
                  </a:lnTo>
                  <a:lnTo>
                    <a:pt x="21" y="6"/>
                  </a:lnTo>
                  <a:lnTo>
                    <a:pt x="16" y="2"/>
                  </a:lnTo>
                  <a:lnTo>
                    <a:pt x="2" y="6"/>
                  </a:lnTo>
                  <a:lnTo>
                    <a:pt x="0" y="9"/>
                  </a:lnTo>
                  <a:lnTo>
                    <a:pt x="0" y="17"/>
                  </a:lnTo>
                  <a:lnTo>
                    <a:pt x="6" y="25"/>
                  </a:lnTo>
                  <a:lnTo>
                    <a:pt x="57" y="25"/>
                  </a:lnTo>
                  <a:lnTo>
                    <a:pt x="57" y="0"/>
                  </a:lnTo>
                  <a:lnTo>
                    <a:pt x="57" y="0"/>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4" name="Freeform 685"/>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5" name="Freeform 686"/>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6" name="Freeform 687"/>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7" name="Freeform 688"/>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8" name="Freeform 68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9" name="Freeform 690"/>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0" name="Freeform 691"/>
            <p:cNvSpPr>
              <a:spLocks/>
            </p:cNvSpPr>
            <p:nvPr/>
          </p:nvSpPr>
          <p:spPr bwMode="auto">
            <a:xfrm>
              <a:off x="9124950" y="1160463"/>
              <a:ext cx="260350" cy="139700"/>
            </a:xfrm>
            <a:custGeom>
              <a:avLst/>
              <a:gdLst>
                <a:gd name="T0" fmla="*/ 160 w 164"/>
                <a:gd name="T1" fmla="*/ 2 h 88"/>
                <a:gd name="T2" fmla="*/ 153 w 164"/>
                <a:gd name="T3" fmla="*/ 4 h 88"/>
                <a:gd name="T4" fmla="*/ 133 w 164"/>
                <a:gd name="T5" fmla="*/ 8 h 88"/>
                <a:gd name="T6" fmla="*/ 127 w 164"/>
                <a:gd name="T7" fmla="*/ 8 h 88"/>
                <a:gd name="T8" fmla="*/ 117 w 164"/>
                <a:gd name="T9" fmla="*/ 10 h 88"/>
                <a:gd name="T10" fmla="*/ 111 w 164"/>
                <a:gd name="T11" fmla="*/ 10 h 88"/>
                <a:gd name="T12" fmla="*/ 102 w 164"/>
                <a:gd name="T13" fmla="*/ 8 h 88"/>
                <a:gd name="T14" fmla="*/ 96 w 164"/>
                <a:gd name="T15" fmla="*/ 8 h 88"/>
                <a:gd name="T16" fmla="*/ 90 w 164"/>
                <a:gd name="T17" fmla="*/ 12 h 88"/>
                <a:gd name="T18" fmla="*/ 88 w 164"/>
                <a:gd name="T19" fmla="*/ 16 h 88"/>
                <a:gd name="T20" fmla="*/ 86 w 164"/>
                <a:gd name="T21" fmla="*/ 20 h 88"/>
                <a:gd name="T22" fmla="*/ 80 w 164"/>
                <a:gd name="T23" fmla="*/ 24 h 88"/>
                <a:gd name="T24" fmla="*/ 74 w 164"/>
                <a:gd name="T25" fmla="*/ 24 h 88"/>
                <a:gd name="T26" fmla="*/ 68 w 164"/>
                <a:gd name="T27" fmla="*/ 24 h 88"/>
                <a:gd name="T28" fmla="*/ 61 w 164"/>
                <a:gd name="T29" fmla="*/ 26 h 88"/>
                <a:gd name="T30" fmla="*/ 53 w 164"/>
                <a:gd name="T31" fmla="*/ 29 h 88"/>
                <a:gd name="T32" fmla="*/ 49 w 164"/>
                <a:gd name="T33" fmla="*/ 29 h 88"/>
                <a:gd name="T34" fmla="*/ 43 w 164"/>
                <a:gd name="T35" fmla="*/ 31 h 88"/>
                <a:gd name="T36" fmla="*/ 29 w 164"/>
                <a:gd name="T37" fmla="*/ 37 h 88"/>
                <a:gd name="T38" fmla="*/ 25 w 164"/>
                <a:gd name="T39" fmla="*/ 47 h 88"/>
                <a:gd name="T40" fmla="*/ 23 w 164"/>
                <a:gd name="T41" fmla="*/ 51 h 88"/>
                <a:gd name="T42" fmla="*/ 19 w 164"/>
                <a:gd name="T43" fmla="*/ 55 h 88"/>
                <a:gd name="T44" fmla="*/ 14 w 164"/>
                <a:gd name="T45" fmla="*/ 59 h 88"/>
                <a:gd name="T46" fmla="*/ 4 w 164"/>
                <a:gd name="T47" fmla="*/ 67 h 88"/>
                <a:gd name="T48" fmla="*/ 0 w 164"/>
                <a:gd name="T49" fmla="*/ 76 h 88"/>
                <a:gd name="T50" fmla="*/ 2 w 164"/>
                <a:gd name="T51" fmla="*/ 82 h 88"/>
                <a:gd name="T52" fmla="*/ 6 w 164"/>
                <a:gd name="T53" fmla="*/ 88 h 88"/>
                <a:gd name="T54" fmla="*/ 131 w 164"/>
                <a:gd name="T55" fmla="*/ 88 h 88"/>
                <a:gd name="T56" fmla="*/ 133 w 164"/>
                <a:gd name="T57" fmla="*/ 84 h 88"/>
                <a:gd name="T58" fmla="*/ 135 w 164"/>
                <a:gd name="T59" fmla="*/ 78 h 88"/>
                <a:gd name="T60" fmla="*/ 137 w 164"/>
                <a:gd name="T61" fmla="*/ 69 h 88"/>
                <a:gd name="T62" fmla="*/ 137 w 164"/>
                <a:gd name="T63" fmla="*/ 65 h 88"/>
                <a:gd name="T64" fmla="*/ 137 w 164"/>
                <a:gd name="T65" fmla="*/ 53 h 88"/>
                <a:gd name="T66" fmla="*/ 135 w 164"/>
                <a:gd name="T67" fmla="*/ 51 h 88"/>
                <a:gd name="T68" fmla="*/ 131 w 164"/>
                <a:gd name="T69" fmla="*/ 49 h 88"/>
                <a:gd name="T70" fmla="*/ 127 w 164"/>
                <a:gd name="T71" fmla="*/ 47 h 88"/>
                <a:gd name="T72" fmla="*/ 127 w 164"/>
                <a:gd name="T73" fmla="*/ 45 h 88"/>
                <a:gd name="T74" fmla="*/ 129 w 164"/>
                <a:gd name="T75" fmla="*/ 43 h 88"/>
                <a:gd name="T76" fmla="*/ 131 w 164"/>
                <a:gd name="T77" fmla="*/ 41 h 88"/>
                <a:gd name="T78" fmla="*/ 133 w 164"/>
                <a:gd name="T79" fmla="*/ 41 h 88"/>
                <a:gd name="T80" fmla="*/ 137 w 164"/>
                <a:gd name="T81" fmla="*/ 37 h 88"/>
                <a:gd name="T82" fmla="*/ 145 w 164"/>
                <a:gd name="T83" fmla="*/ 33 h 88"/>
                <a:gd name="T84" fmla="*/ 149 w 164"/>
                <a:gd name="T85" fmla="*/ 33 h 88"/>
                <a:gd name="T86" fmla="*/ 153 w 164"/>
                <a:gd name="T87" fmla="*/ 31 h 88"/>
                <a:gd name="T88" fmla="*/ 162 w 164"/>
                <a:gd name="T89" fmla="*/ 31 h 88"/>
                <a:gd name="T90" fmla="*/ 164 w 164"/>
                <a:gd name="T91" fmla="*/ 29 h 88"/>
                <a:gd name="T92" fmla="*/ 164 w 164"/>
                <a:gd name="T93" fmla="*/ 0 h 88"/>
                <a:gd name="T94" fmla="*/ 160 w 164"/>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88">
                  <a:moveTo>
                    <a:pt x="160" y="2"/>
                  </a:moveTo>
                  <a:lnTo>
                    <a:pt x="153" y="4"/>
                  </a:lnTo>
                  <a:lnTo>
                    <a:pt x="133" y="8"/>
                  </a:lnTo>
                  <a:lnTo>
                    <a:pt x="127" y="8"/>
                  </a:lnTo>
                  <a:lnTo>
                    <a:pt x="117" y="10"/>
                  </a:lnTo>
                  <a:lnTo>
                    <a:pt x="111" y="10"/>
                  </a:lnTo>
                  <a:lnTo>
                    <a:pt x="102" y="8"/>
                  </a:lnTo>
                  <a:lnTo>
                    <a:pt x="96" y="8"/>
                  </a:lnTo>
                  <a:lnTo>
                    <a:pt x="90" y="12"/>
                  </a:lnTo>
                  <a:lnTo>
                    <a:pt x="88" y="16"/>
                  </a:lnTo>
                  <a:lnTo>
                    <a:pt x="86" y="20"/>
                  </a:lnTo>
                  <a:lnTo>
                    <a:pt x="80" y="24"/>
                  </a:lnTo>
                  <a:lnTo>
                    <a:pt x="74" y="24"/>
                  </a:lnTo>
                  <a:lnTo>
                    <a:pt x="68" y="24"/>
                  </a:lnTo>
                  <a:lnTo>
                    <a:pt x="61" y="26"/>
                  </a:lnTo>
                  <a:lnTo>
                    <a:pt x="53" y="29"/>
                  </a:lnTo>
                  <a:lnTo>
                    <a:pt x="49" y="29"/>
                  </a:lnTo>
                  <a:lnTo>
                    <a:pt x="43" y="31"/>
                  </a:lnTo>
                  <a:lnTo>
                    <a:pt x="29" y="37"/>
                  </a:lnTo>
                  <a:lnTo>
                    <a:pt x="25" y="47"/>
                  </a:lnTo>
                  <a:lnTo>
                    <a:pt x="23" y="51"/>
                  </a:lnTo>
                  <a:lnTo>
                    <a:pt x="19" y="55"/>
                  </a:lnTo>
                  <a:lnTo>
                    <a:pt x="14" y="59"/>
                  </a:lnTo>
                  <a:lnTo>
                    <a:pt x="4" y="67"/>
                  </a:lnTo>
                  <a:lnTo>
                    <a:pt x="0" y="76"/>
                  </a:lnTo>
                  <a:lnTo>
                    <a:pt x="2" y="82"/>
                  </a:lnTo>
                  <a:lnTo>
                    <a:pt x="6" y="88"/>
                  </a:lnTo>
                  <a:lnTo>
                    <a:pt x="131" y="88"/>
                  </a:lnTo>
                  <a:lnTo>
                    <a:pt x="133" y="84"/>
                  </a:lnTo>
                  <a:lnTo>
                    <a:pt x="135" y="78"/>
                  </a:lnTo>
                  <a:lnTo>
                    <a:pt x="137" y="69"/>
                  </a:lnTo>
                  <a:lnTo>
                    <a:pt x="137" y="65"/>
                  </a:lnTo>
                  <a:lnTo>
                    <a:pt x="137" y="53"/>
                  </a:lnTo>
                  <a:lnTo>
                    <a:pt x="135" y="51"/>
                  </a:lnTo>
                  <a:lnTo>
                    <a:pt x="131" y="49"/>
                  </a:lnTo>
                  <a:lnTo>
                    <a:pt x="127" y="47"/>
                  </a:lnTo>
                  <a:lnTo>
                    <a:pt x="127" y="45"/>
                  </a:lnTo>
                  <a:lnTo>
                    <a:pt x="129" y="43"/>
                  </a:lnTo>
                  <a:lnTo>
                    <a:pt x="131" y="41"/>
                  </a:lnTo>
                  <a:lnTo>
                    <a:pt x="133" y="41"/>
                  </a:lnTo>
                  <a:lnTo>
                    <a:pt x="137" y="37"/>
                  </a:lnTo>
                  <a:lnTo>
                    <a:pt x="145" y="33"/>
                  </a:lnTo>
                  <a:lnTo>
                    <a:pt x="149" y="33"/>
                  </a:lnTo>
                  <a:lnTo>
                    <a:pt x="153" y="31"/>
                  </a:lnTo>
                  <a:lnTo>
                    <a:pt x="162" y="31"/>
                  </a:lnTo>
                  <a:lnTo>
                    <a:pt x="164" y="29"/>
                  </a:lnTo>
                  <a:lnTo>
                    <a:pt x="164" y="0"/>
                  </a:lnTo>
                  <a:lnTo>
                    <a:pt x="16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1" name="Freeform 692"/>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2" name="Freeform 693"/>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3" name="Freeform 694"/>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4" name="Freeform 695"/>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5" name="Freeform 696"/>
            <p:cNvSpPr>
              <a:spLocks/>
            </p:cNvSpPr>
            <p:nvPr/>
          </p:nvSpPr>
          <p:spPr bwMode="auto">
            <a:xfrm>
              <a:off x="9134475" y="1160463"/>
              <a:ext cx="257175" cy="139700"/>
            </a:xfrm>
            <a:custGeom>
              <a:avLst/>
              <a:gdLst>
                <a:gd name="T0" fmla="*/ 158 w 162"/>
                <a:gd name="T1" fmla="*/ 2 h 88"/>
                <a:gd name="T2" fmla="*/ 152 w 162"/>
                <a:gd name="T3" fmla="*/ 4 h 88"/>
                <a:gd name="T4" fmla="*/ 131 w 162"/>
                <a:gd name="T5" fmla="*/ 8 h 88"/>
                <a:gd name="T6" fmla="*/ 125 w 162"/>
                <a:gd name="T7" fmla="*/ 8 h 88"/>
                <a:gd name="T8" fmla="*/ 115 w 162"/>
                <a:gd name="T9" fmla="*/ 10 h 88"/>
                <a:gd name="T10" fmla="*/ 109 w 162"/>
                <a:gd name="T11" fmla="*/ 10 h 88"/>
                <a:gd name="T12" fmla="*/ 102 w 162"/>
                <a:gd name="T13" fmla="*/ 8 h 88"/>
                <a:gd name="T14" fmla="*/ 96 w 162"/>
                <a:gd name="T15" fmla="*/ 8 h 88"/>
                <a:gd name="T16" fmla="*/ 90 w 162"/>
                <a:gd name="T17" fmla="*/ 12 h 88"/>
                <a:gd name="T18" fmla="*/ 88 w 162"/>
                <a:gd name="T19" fmla="*/ 16 h 88"/>
                <a:gd name="T20" fmla="*/ 84 w 162"/>
                <a:gd name="T21" fmla="*/ 20 h 88"/>
                <a:gd name="T22" fmla="*/ 80 w 162"/>
                <a:gd name="T23" fmla="*/ 24 h 88"/>
                <a:gd name="T24" fmla="*/ 72 w 162"/>
                <a:gd name="T25" fmla="*/ 24 h 88"/>
                <a:gd name="T26" fmla="*/ 68 w 162"/>
                <a:gd name="T27" fmla="*/ 24 h 88"/>
                <a:gd name="T28" fmla="*/ 60 w 162"/>
                <a:gd name="T29" fmla="*/ 26 h 88"/>
                <a:gd name="T30" fmla="*/ 53 w 162"/>
                <a:gd name="T31" fmla="*/ 29 h 88"/>
                <a:gd name="T32" fmla="*/ 47 w 162"/>
                <a:gd name="T33" fmla="*/ 29 h 88"/>
                <a:gd name="T34" fmla="*/ 41 w 162"/>
                <a:gd name="T35" fmla="*/ 31 h 88"/>
                <a:gd name="T36" fmla="*/ 29 w 162"/>
                <a:gd name="T37" fmla="*/ 37 h 88"/>
                <a:gd name="T38" fmla="*/ 25 w 162"/>
                <a:gd name="T39" fmla="*/ 47 h 88"/>
                <a:gd name="T40" fmla="*/ 21 w 162"/>
                <a:gd name="T41" fmla="*/ 51 h 88"/>
                <a:gd name="T42" fmla="*/ 19 w 162"/>
                <a:gd name="T43" fmla="*/ 55 h 88"/>
                <a:gd name="T44" fmla="*/ 15 w 162"/>
                <a:gd name="T45" fmla="*/ 59 h 88"/>
                <a:gd name="T46" fmla="*/ 4 w 162"/>
                <a:gd name="T47" fmla="*/ 67 h 88"/>
                <a:gd name="T48" fmla="*/ 0 w 162"/>
                <a:gd name="T49" fmla="*/ 76 h 88"/>
                <a:gd name="T50" fmla="*/ 0 w 162"/>
                <a:gd name="T51" fmla="*/ 82 h 88"/>
                <a:gd name="T52" fmla="*/ 6 w 162"/>
                <a:gd name="T53" fmla="*/ 88 h 88"/>
                <a:gd name="T54" fmla="*/ 129 w 162"/>
                <a:gd name="T55" fmla="*/ 88 h 88"/>
                <a:gd name="T56" fmla="*/ 131 w 162"/>
                <a:gd name="T57" fmla="*/ 84 h 88"/>
                <a:gd name="T58" fmla="*/ 135 w 162"/>
                <a:gd name="T59" fmla="*/ 78 h 88"/>
                <a:gd name="T60" fmla="*/ 137 w 162"/>
                <a:gd name="T61" fmla="*/ 69 h 88"/>
                <a:gd name="T62" fmla="*/ 137 w 162"/>
                <a:gd name="T63" fmla="*/ 65 h 88"/>
                <a:gd name="T64" fmla="*/ 135 w 162"/>
                <a:gd name="T65" fmla="*/ 53 h 88"/>
                <a:gd name="T66" fmla="*/ 135 w 162"/>
                <a:gd name="T67" fmla="*/ 51 h 88"/>
                <a:gd name="T68" fmla="*/ 131 w 162"/>
                <a:gd name="T69" fmla="*/ 49 h 88"/>
                <a:gd name="T70" fmla="*/ 127 w 162"/>
                <a:gd name="T71" fmla="*/ 47 h 88"/>
                <a:gd name="T72" fmla="*/ 125 w 162"/>
                <a:gd name="T73" fmla="*/ 45 h 88"/>
                <a:gd name="T74" fmla="*/ 129 w 162"/>
                <a:gd name="T75" fmla="*/ 43 h 88"/>
                <a:gd name="T76" fmla="*/ 131 w 162"/>
                <a:gd name="T77" fmla="*/ 41 h 88"/>
                <a:gd name="T78" fmla="*/ 133 w 162"/>
                <a:gd name="T79" fmla="*/ 41 h 88"/>
                <a:gd name="T80" fmla="*/ 135 w 162"/>
                <a:gd name="T81" fmla="*/ 37 h 88"/>
                <a:gd name="T82" fmla="*/ 143 w 162"/>
                <a:gd name="T83" fmla="*/ 33 h 88"/>
                <a:gd name="T84" fmla="*/ 149 w 162"/>
                <a:gd name="T85" fmla="*/ 33 h 88"/>
                <a:gd name="T86" fmla="*/ 154 w 162"/>
                <a:gd name="T87" fmla="*/ 31 h 88"/>
                <a:gd name="T88" fmla="*/ 160 w 162"/>
                <a:gd name="T89" fmla="*/ 31 h 88"/>
                <a:gd name="T90" fmla="*/ 162 w 162"/>
                <a:gd name="T91" fmla="*/ 29 h 88"/>
                <a:gd name="T92" fmla="*/ 162 w 162"/>
                <a:gd name="T93" fmla="*/ 0 h 88"/>
                <a:gd name="T94" fmla="*/ 158 w 162"/>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88">
                  <a:moveTo>
                    <a:pt x="158" y="2"/>
                  </a:moveTo>
                  <a:lnTo>
                    <a:pt x="152" y="4"/>
                  </a:lnTo>
                  <a:lnTo>
                    <a:pt x="131" y="8"/>
                  </a:lnTo>
                  <a:lnTo>
                    <a:pt x="125" y="8"/>
                  </a:lnTo>
                  <a:lnTo>
                    <a:pt x="115" y="10"/>
                  </a:lnTo>
                  <a:lnTo>
                    <a:pt x="109" y="10"/>
                  </a:lnTo>
                  <a:lnTo>
                    <a:pt x="102" y="8"/>
                  </a:lnTo>
                  <a:lnTo>
                    <a:pt x="96" y="8"/>
                  </a:lnTo>
                  <a:lnTo>
                    <a:pt x="90" y="12"/>
                  </a:lnTo>
                  <a:lnTo>
                    <a:pt x="88" y="16"/>
                  </a:lnTo>
                  <a:lnTo>
                    <a:pt x="84" y="20"/>
                  </a:lnTo>
                  <a:lnTo>
                    <a:pt x="80" y="24"/>
                  </a:lnTo>
                  <a:lnTo>
                    <a:pt x="72" y="24"/>
                  </a:lnTo>
                  <a:lnTo>
                    <a:pt x="68" y="24"/>
                  </a:lnTo>
                  <a:lnTo>
                    <a:pt x="60" y="26"/>
                  </a:lnTo>
                  <a:lnTo>
                    <a:pt x="53" y="29"/>
                  </a:lnTo>
                  <a:lnTo>
                    <a:pt x="47" y="29"/>
                  </a:lnTo>
                  <a:lnTo>
                    <a:pt x="41" y="31"/>
                  </a:lnTo>
                  <a:lnTo>
                    <a:pt x="29" y="37"/>
                  </a:lnTo>
                  <a:lnTo>
                    <a:pt x="25" y="47"/>
                  </a:lnTo>
                  <a:lnTo>
                    <a:pt x="21" y="51"/>
                  </a:lnTo>
                  <a:lnTo>
                    <a:pt x="19" y="55"/>
                  </a:lnTo>
                  <a:lnTo>
                    <a:pt x="15" y="59"/>
                  </a:lnTo>
                  <a:lnTo>
                    <a:pt x="4" y="67"/>
                  </a:lnTo>
                  <a:lnTo>
                    <a:pt x="0" y="76"/>
                  </a:lnTo>
                  <a:lnTo>
                    <a:pt x="0" y="82"/>
                  </a:lnTo>
                  <a:lnTo>
                    <a:pt x="6" y="88"/>
                  </a:lnTo>
                  <a:lnTo>
                    <a:pt x="129" y="88"/>
                  </a:lnTo>
                  <a:lnTo>
                    <a:pt x="131" y="84"/>
                  </a:lnTo>
                  <a:lnTo>
                    <a:pt x="135" y="78"/>
                  </a:lnTo>
                  <a:lnTo>
                    <a:pt x="137" y="69"/>
                  </a:lnTo>
                  <a:lnTo>
                    <a:pt x="137" y="65"/>
                  </a:lnTo>
                  <a:lnTo>
                    <a:pt x="135" y="53"/>
                  </a:lnTo>
                  <a:lnTo>
                    <a:pt x="135" y="51"/>
                  </a:lnTo>
                  <a:lnTo>
                    <a:pt x="131" y="49"/>
                  </a:lnTo>
                  <a:lnTo>
                    <a:pt x="127" y="47"/>
                  </a:lnTo>
                  <a:lnTo>
                    <a:pt x="125" y="45"/>
                  </a:lnTo>
                  <a:lnTo>
                    <a:pt x="129" y="43"/>
                  </a:lnTo>
                  <a:lnTo>
                    <a:pt x="131" y="41"/>
                  </a:lnTo>
                  <a:lnTo>
                    <a:pt x="133" y="41"/>
                  </a:lnTo>
                  <a:lnTo>
                    <a:pt x="135" y="37"/>
                  </a:lnTo>
                  <a:lnTo>
                    <a:pt x="143" y="33"/>
                  </a:lnTo>
                  <a:lnTo>
                    <a:pt x="149" y="33"/>
                  </a:lnTo>
                  <a:lnTo>
                    <a:pt x="154" y="31"/>
                  </a:lnTo>
                  <a:lnTo>
                    <a:pt x="160" y="31"/>
                  </a:lnTo>
                  <a:lnTo>
                    <a:pt x="162" y="29"/>
                  </a:lnTo>
                  <a:lnTo>
                    <a:pt x="162" y="0"/>
                  </a:lnTo>
                  <a:lnTo>
                    <a:pt x="15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6" name="Freeform 697"/>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7" name="Freeform 698"/>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8" name="Freeform 699"/>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9" name="Freeform 70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0" name="Freeform 701"/>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1" name="Rectangle 702"/>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2" name="Freeform 703"/>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3" name="Freeform 704"/>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4" name="Freeform 705"/>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5" name="Freeform 706"/>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6" name="Freeform 707"/>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7" name="Rectangle 708"/>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8" name="Freeform 709"/>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9" name="Freeform 71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0" name="Freeform 711"/>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1" name="Freeform 712"/>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2" name="Freeform 713"/>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3" name="Freeform 714"/>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4" name="Freeform 715"/>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5" name="Freeform 716"/>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6" name="Freeform 717"/>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7" name="Freeform 718"/>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8" name="Freeform 719"/>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9" name="Freeform 720"/>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0" name="Freeform 721"/>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1" name="Freeform 72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2" name="Freeform 723"/>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3" name="Rectangle 724"/>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4" name="Freeform 725"/>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5" name="Freeform 726"/>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6" name="Freeform 727"/>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7" name="Freeform 728"/>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8" name="Freeform 729"/>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9" name="Rectangle 730"/>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0" name="Freeform 731"/>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1" name="Freeform 73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2" name="Freeform 733"/>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3" name="Freeform 734"/>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4" name="Freeform 735"/>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5" name="Freeform 736"/>
            <p:cNvSpPr>
              <a:spLocks noEditPoints="1"/>
            </p:cNvSpPr>
            <p:nvPr/>
          </p:nvSpPr>
          <p:spPr bwMode="auto">
            <a:xfrm>
              <a:off x="7726363" y="2000250"/>
              <a:ext cx="785813" cy="527050"/>
            </a:xfrm>
            <a:custGeom>
              <a:avLst/>
              <a:gdLst>
                <a:gd name="T0" fmla="*/ 425 w 495"/>
                <a:gd name="T1" fmla="*/ 13 h 332"/>
                <a:gd name="T2" fmla="*/ 442 w 495"/>
                <a:gd name="T3" fmla="*/ 43 h 332"/>
                <a:gd name="T4" fmla="*/ 417 w 495"/>
                <a:gd name="T5" fmla="*/ 74 h 332"/>
                <a:gd name="T6" fmla="*/ 385 w 495"/>
                <a:gd name="T7" fmla="*/ 105 h 332"/>
                <a:gd name="T8" fmla="*/ 364 w 495"/>
                <a:gd name="T9" fmla="*/ 113 h 332"/>
                <a:gd name="T10" fmla="*/ 331 w 495"/>
                <a:gd name="T11" fmla="*/ 105 h 332"/>
                <a:gd name="T12" fmla="*/ 315 w 495"/>
                <a:gd name="T13" fmla="*/ 80 h 332"/>
                <a:gd name="T14" fmla="*/ 274 w 495"/>
                <a:gd name="T15" fmla="*/ 78 h 332"/>
                <a:gd name="T16" fmla="*/ 256 w 495"/>
                <a:gd name="T17" fmla="*/ 68 h 332"/>
                <a:gd name="T18" fmla="*/ 225 w 495"/>
                <a:gd name="T19" fmla="*/ 76 h 332"/>
                <a:gd name="T20" fmla="*/ 180 w 495"/>
                <a:gd name="T21" fmla="*/ 62 h 332"/>
                <a:gd name="T22" fmla="*/ 172 w 495"/>
                <a:gd name="T23" fmla="*/ 101 h 332"/>
                <a:gd name="T24" fmla="*/ 178 w 495"/>
                <a:gd name="T25" fmla="*/ 131 h 332"/>
                <a:gd name="T26" fmla="*/ 162 w 495"/>
                <a:gd name="T27" fmla="*/ 152 h 332"/>
                <a:gd name="T28" fmla="*/ 150 w 495"/>
                <a:gd name="T29" fmla="*/ 178 h 332"/>
                <a:gd name="T30" fmla="*/ 129 w 495"/>
                <a:gd name="T31" fmla="*/ 211 h 332"/>
                <a:gd name="T32" fmla="*/ 117 w 495"/>
                <a:gd name="T33" fmla="*/ 252 h 332"/>
                <a:gd name="T34" fmla="*/ 90 w 495"/>
                <a:gd name="T35" fmla="*/ 231 h 332"/>
                <a:gd name="T36" fmla="*/ 0 w 495"/>
                <a:gd name="T37" fmla="*/ 252 h 332"/>
                <a:gd name="T38" fmla="*/ 33 w 495"/>
                <a:gd name="T39" fmla="*/ 266 h 332"/>
                <a:gd name="T40" fmla="*/ 82 w 495"/>
                <a:gd name="T41" fmla="*/ 268 h 332"/>
                <a:gd name="T42" fmla="*/ 105 w 495"/>
                <a:gd name="T43" fmla="*/ 291 h 332"/>
                <a:gd name="T44" fmla="*/ 88 w 495"/>
                <a:gd name="T45" fmla="*/ 326 h 332"/>
                <a:gd name="T46" fmla="*/ 121 w 495"/>
                <a:gd name="T47" fmla="*/ 315 h 332"/>
                <a:gd name="T48" fmla="*/ 260 w 495"/>
                <a:gd name="T49" fmla="*/ 332 h 332"/>
                <a:gd name="T50" fmla="*/ 313 w 495"/>
                <a:gd name="T51" fmla="*/ 309 h 332"/>
                <a:gd name="T52" fmla="*/ 354 w 495"/>
                <a:gd name="T53" fmla="*/ 285 h 332"/>
                <a:gd name="T54" fmla="*/ 383 w 495"/>
                <a:gd name="T55" fmla="*/ 262 h 332"/>
                <a:gd name="T56" fmla="*/ 407 w 495"/>
                <a:gd name="T57" fmla="*/ 234 h 332"/>
                <a:gd name="T58" fmla="*/ 436 w 495"/>
                <a:gd name="T59" fmla="*/ 207 h 332"/>
                <a:gd name="T60" fmla="*/ 405 w 495"/>
                <a:gd name="T61" fmla="*/ 174 h 332"/>
                <a:gd name="T62" fmla="*/ 385 w 495"/>
                <a:gd name="T63" fmla="*/ 174 h 332"/>
                <a:gd name="T64" fmla="*/ 352 w 495"/>
                <a:gd name="T65" fmla="*/ 197 h 332"/>
                <a:gd name="T66" fmla="*/ 331 w 495"/>
                <a:gd name="T67" fmla="*/ 209 h 332"/>
                <a:gd name="T68" fmla="*/ 313 w 495"/>
                <a:gd name="T69" fmla="*/ 223 h 332"/>
                <a:gd name="T70" fmla="*/ 301 w 495"/>
                <a:gd name="T71" fmla="*/ 238 h 332"/>
                <a:gd name="T72" fmla="*/ 278 w 495"/>
                <a:gd name="T73" fmla="*/ 246 h 332"/>
                <a:gd name="T74" fmla="*/ 250 w 495"/>
                <a:gd name="T75" fmla="*/ 248 h 332"/>
                <a:gd name="T76" fmla="*/ 207 w 495"/>
                <a:gd name="T77" fmla="*/ 256 h 332"/>
                <a:gd name="T78" fmla="*/ 205 w 495"/>
                <a:gd name="T79" fmla="*/ 250 h 332"/>
                <a:gd name="T80" fmla="*/ 229 w 495"/>
                <a:gd name="T81" fmla="*/ 246 h 332"/>
                <a:gd name="T82" fmla="*/ 260 w 495"/>
                <a:gd name="T83" fmla="*/ 246 h 332"/>
                <a:gd name="T84" fmla="*/ 278 w 495"/>
                <a:gd name="T85" fmla="*/ 236 h 332"/>
                <a:gd name="T86" fmla="*/ 278 w 495"/>
                <a:gd name="T87" fmla="*/ 227 h 332"/>
                <a:gd name="T88" fmla="*/ 276 w 495"/>
                <a:gd name="T89" fmla="*/ 221 h 332"/>
                <a:gd name="T90" fmla="*/ 295 w 495"/>
                <a:gd name="T91" fmla="*/ 217 h 332"/>
                <a:gd name="T92" fmla="*/ 317 w 495"/>
                <a:gd name="T93" fmla="*/ 205 h 332"/>
                <a:gd name="T94" fmla="*/ 325 w 495"/>
                <a:gd name="T95" fmla="*/ 191 h 332"/>
                <a:gd name="T96" fmla="*/ 350 w 495"/>
                <a:gd name="T97" fmla="*/ 182 h 332"/>
                <a:gd name="T98" fmla="*/ 364 w 495"/>
                <a:gd name="T99" fmla="*/ 189 h 332"/>
                <a:gd name="T100" fmla="*/ 376 w 495"/>
                <a:gd name="T101" fmla="*/ 174 h 332"/>
                <a:gd name="T102" fmla="*/ 403 w 495"/>
                <a:gd name="T103" fmla="*/ 160 h 332"/>
                <a:gd name="T104" fmla="*/ 413 w 495"/>
                <a:gd name="T105" fmla="*/ 166 h 332"/>
                <a:gd name="T106" fmla="*/ 436 w 495"/>
                <a:gd name="T107" fmla="*/ 178 h 332"/>
                <a:gd name="T108" fmla="*/ 456 w 495"/>
                <a:gd name="T109" fmla="*/ 160 h 332"/>
                <a:gd name="T110" fmla="*/ 483 w 495"/>
                <a:gd name="T111" fmla="*/ 168 h 332"/>
                <a:gd name="T112" fmla="*/ 491 w 495"/>
                <a:gd name="T113" fmla="*/ 90 h 332"/>
                <a:gd name="T114" fmla="*/ 485 w 495"/>
                <a:gd name="T115" fmla="*/ 60 h 332"/>
                <a:gd name="T116" fmla="*/ 477 w 495"/>
                <a:gd name="T117" fmla="*/ 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5" h="332">
                  <a:moveTo>
                    <a:pt x="90" y="231"/>
                  </a:moveTo>
                  <a:lnTo>
                    <a:pt x="84" y="223"/>
                  </a:lnTo>
                  <a:lnTo>
                    <a:pt x="90" y="231"/>
                  </a:lnTo>
                  <a:close/>
                  <a:moveTo>
                    <a:pt x="436" y="2"/>
                  </a:moveTo>
                  <a:lnTo>
                    <a:pt x="430" y="7"/>
                  </a:lnTo>
                  <a:lnTo>
                    <a:pt x="425" y="13"/>
                  </a:lnTo>
                  <a:lnTo>
                    <a:pt x="423" y="21"/>
                  </a:lnTo>
                  <a:lnTo>
                    <a:pt x="430" y="25"/>
                  </a:lnTo>
                  <a:lnTo>
                    <a:pt x="434" y="25"/>
                  </a:lnTo>
                  <a:lnTo>
                    <a:pt x="438" y="25"/>
                  </a:lnTo>
                  <a:lnTo>
                    <a:pt x="440" y="29"/>
                  </a:lnTo>
                  <a:lnTo>
                    <a:pt x="442" y="43"/>
                  </a:lnTo>
                  <a:lnTo>
                    <a:pt x="440" y="56"/>
                  </a:lnTo>
                  <a:lnTo>
                    <a:pt x="434" y="60"/>
                  </a:lnTo>
                  <a:lnTo>
                    <a:pt x="436" y="64"/>
                  </a:lnTo>
                  <a:lnTo>
                    <a:pt x="446" y="74"/>
                  </a:lnTo>
                  <a:lnTo>
                    <a:pt x="446" y="80"/>
                  </a:lnTo>
                  <a:lnTo>
                    <a:pt x="417" y="74"/>
                  </a:lnTo>
                  <a:lnTo>
                    <a:pt x="407" y="86"/>
                  </a:lnTo>
                  <a:lnTo>
                    <a:pt x="399" y="90"/>
                  </a:lnTo>
                  <a:lnTo>
                    <a:pt x="399" y="92"/>
                  </a:lnTo>
                  <a:lnTo>
                    <a:pt x="395" y="94"/>
                  </a:lnTo>
                  <a:lnTo>
                    <a:pt x="393" y="99"/>
                  </a:lnTo>
                  <a:lnTo>
                    <a:pt x="385" y="105"/>
                  </a:lnTo>
                  <a:lnTo>
                    <a:pt x="381" y="113"/>
                  </a:lnTo>
                  <a:lnTo>
                    <a:pt x="378" y="113"/>
                  </a:lnTo>
                  <a:lnTo>
                    <a:pt x="378" y="113"/>
                  </a:lnTo>
                  <a:lnTo>
                    <a:pt x="374" y="111"/>
                  </a:lnTo>
                  <a:lnTo>
                    <a:pt x="368" y="113"/>
                  </a:lnTo>
                  <a:lnTo>
                    <a:pt x="364" y="113"/>
                  </a:lnTo>
                  <a:lnTo>
                    <a:pt x="360" y="115"/>
                  </a:lnTo>
                  <a:lnTo>
                    <a:pt x="354" y="119"/>
                  </a:lnTo>
                  <a:lnTo>
                    <a:pt x="350" y="121"/>
                  </a:lnTo>
                  <a:lnTo>
                    <a:pt x="342" y="119"/>
                  </a:lnTo>
                  <a:lnTo>
                    <a:pt x="338" y="115"/>
                  </a:lnTo>
                  <a:lnTo>
                    <a:pt x="331" y="105"/>
                  </a:lnTo>
                  <a:lnTo>
                    <a:pt x="340" y="92"/>
                  </a:lnTo>
                  <a:lnTo>
                    <a:pt x="338" y="86"/>
                  </a:lnTo>
                  <a:lnTo>
                    <a:pt x="338" y="80"/>
                  </a:lnTo>
                  <a:lnTo>
                    <a:pt x="325" y="78"/>
                  </a:lnTo>
                  <a:lnTo>
                    <a:pt x="317" y="78"/>
                  </a:lnTo>
                  <a:lnTo>
                    <a:pt x="315" y="80"/>
                  </a:lnTo>
                  <a:lnTo>
                    <a:pt x="313" y="80"/>
                  </a:lnTo>
                  <a:lnTo>
                    <a:pt x="301" y="84"/>
                  </a:lnTo>
                  <a:lnTo>
                    <a:pt x="295" y="84"/>
                  </a:lnTo>
                  <a:lnTo>
                    <a:pt x="293" y="82"/>
                  </a:lnTo>
                  <a:lnTo>
                    <a:pt x="287" y="80"/>
                  </a:lnTo>
                  <a:lnTo>
                    <a:pt x="274" y="78"/>
                  </a:lnTo>
                  <a:lnTo>
                    <a:pt x="270" y="72"/>
                  </a:lnTo>
                  <a:lnTo>
                    <a:pt x="268" y="70"/>
                  </a:lnTo>
                  <a:lnTo>
                    <a:pt x="266" y="66"/>
                  </a:lnTo>
                  <a:lnTo>
                    <a:pt x="260" y="62"/>
                  </a:lnTo>
                  <a:lnTo>
                    <a:pt x="258" y="62"/>
                  </a:lnTo>
                  <a:lnTo>
                    <a:pt x="256" y="68"/>
                  </a:lnTo>
                  <a:lnTo>
                    <a:pt x="254" y="74"/>
                  </a:lnTo>
                  <a:lnTo>
                    <a:pt x="248" y="74"/>
                  </a:lnTo>
                  <a:lnTo>
                    <a:pt x="244" y="74"/>
                  </a:lnTo>
                  <a:lnTo>
                    <a:pt x="237" y="76"/>
                  </a:lnTo>
                  <a:lnTo>
                    <a:pt x="231" y="76"/>
                  </a:lnTo>
                  <a:lnTo>
                    <a:pt x="225" y="76"/>
                  </a:lnTo>
                  <a:lnTo>
                    <a:pt x="217" y="72"/>
                  </a:lnTo>
                  <a:lnTo>
                    <a:pt x="209" y="74"/>
                  </a:lnTo>
                  <a:lnTo>
                    <a:pt x="205" y="74"/>
                  </a:lnTo>
                  <a:lnTo>
                    <a:pt x="190" y="70"/>
                  </a:lnTo>
                  <a:lnTo>
                    <a:pt x="188" y="70"/>
                  </a:lnTo>
                  <a:lnTo>
                    <a:pt x="180" y="62"/>
                  </a:lnTo>
                  <a:lnTo>
                    <a:pt x="178" y="62"/>
                  </a:lnTo>
                  <a:lnTo>
                    <a:pt x="174" y="68"/>
                  </a:lnTo>
                  <a:lnTo>
                    <a:pt x="168" y="78"/>
                  </a:lnTo>
                  <a:lnTo>
                    <a:pt x="164" y="86"/>
                  </a:lnTo>
                  <a:lnTo>
                    <a:pt x="164" y="86"/>
                  </a:lnTo>
                  <a:lnTo>
                    <a:pt x="172" y="101"/>
                  </a:lnTo>
                  <a:lnTo>
                    <a:pt x="170" y="103"/>
                  </a:lnTo>
                  <a:lnTo>
                    <a:pt x="166" y="105"/>
                  </a:lnTo>
                  <a:lnTo>
                    <a:pt x="160" y="115"/>
                  </a:lnTo>
                  <a:lnTo>
                    <a:pt x="168" y="119"/>
                  </a:lnTo>
                  <a:lnTo>
                    <a:pt x="172" y="125"/>
                  </a:lnTo>
                  <a:lnTo>
                    <a:pt x="178" y="131"/>
                  </a:lnTo>
                  <a:lnTo>
                    <a:pt x="184" y="131"/>
                  </a:lnTo>
                  <a:lnTo>
                    <a:pt x="186" y="133"/>
                  </a:lnTo>
                  <a:lnTo>
                    <a:pt x="182" y="142"/>
                  </a:lnTo>
                  <a:lnTo>
                    <a:pt x="180" y="152"/>
                  </a:lnTo>
                  <a:lnTo>
                    <a:pt x="176" y="152"/>
                  </a:lnTo>
                  <a:lnTo>
                    <a:pt x="162" y="152"/>
                  </a:lnTo>
                  <a:lnTo>
                    <a:pt x="156" y="152"/>
                  </a:lnTo>
                  <a:lnTo>
                    <a:pt x="154" y="158"/>
                  </a:lnTo>
                  <a:lnTo>
                    <a:pt x="150" y="164"/>
                  </a:lnTo>
                  <a:lnTo>
                    <a:pt x="148" y="172"/>
                  </a:lnTo>
                  <a:lnTo>
                    <a:pt x="150" y="176"/>
                  </a:lnTo>
                  <a:lnTo>
                    <a:pt x="150" y="178"/>
                  </a:lnTo>
                  <a:lnTo>
                    <a:pt x="148" y="182"/>
                  </a:lnTo>
                  <a:lnTo>
                    <a:pt x="143" y="182"/>
                  </a:lnTo>
                  <a:lnTo>
                    <a:pt x="135" y="189"/>
                  </a:lnTo>
                  <a:lnTo>
                    <a:pt x="133" y="195"/>
                  </a:lnTo>
                  <a:lnTo>
                    <a:pt x="127" y="205"/>
                  </a:lnTo>
                  <a:lnTo>
                    <a:pt x="129" y="211"/>
                  </a:lnTo>
                  <a:lnTo>
                    <a:pt x="133" y="213"/>
                  </a:lnTo>
                  <a:lnTo>
                    <a:pt x="129" y="229"/>
                  </a:lnTo>
                  <a:lnTo>
                    <a:pt x="129" y="238"/>
                  </a:lnTo>
                  <a:lnTo>
                    <a:pt x="127" y="250"/>
                  </a:lnTo>
                  <a:lnTo>
                    <a:pt x="121" y="252"/>
                  </a:lnTo>
                  <a:lnTo>
                    <a:pt x="117" y="252"/>
                  </a:lnTo>
                  <a:lnTo>
                    <a:pt x="111" y="254"/>
                  </a:lnTo>
                  <a:lnTo>
                    <a:pt x="111" y="252"/>
                  </a:lnTo>
                  <a:lnTo>
                    <a:pt x="105" y="244"/>
                  </a:lnTo>
                  <a:lnTo>
                    <a:pt x="90" y="234"/>
                  </a:lnTo>
                  <a:lnTo>
                    <a:pt x="90" y="236"/>
                  </a:lnTo>
                  <a:lnTo>
                    <a:pt x="90" y="231"/>
                  </a:lnTo>
                  <a:lnTo>
                    <a:pt x="82" y="219"/>
                  </a:lnTo>
                  <a:lnTo>
                    <a:pt x="70" y="213"/>
                  </a:lnTo>
                  <a:lnTo>
                    <a:pt x="33" y="209"/>
                  </a:lnTo>
                  <a:lnTo>
                    <a:pt x="29" y="240"/>
                  </a:lnTo>
                  <a:lnTo>
                    <a:pt x="7" y="236"/>
                  </a:lnTo>
                  <a:lnTo>
                    <a:pt x="0" y="252"/>
                  </a:lnTo>
                  <a:lnTo>
                    <a:pt x="9" y="260"/>
                  </a:lnTo>
                  <a:lnTo>
                    <a:pt x="11" y="260"/>
                  </a:lnTo>
                  <a:lnTo>
                    <a:pt x="21" y="262"/>
                  </a:lnTo>
                  <a:lnTo>
                    <a:pt x="23" y="266"/>
                  </a:lnTo>
                  <a:lnTo>
                    <a:pt x="27" y="266"/>
                  </a:lnTo>
                  <a:lnTo>
                    <a:pt x="33" y="266"/>
                  </a:lnTo>
                  <a:lnTo>
                    <a:pt x="39" y="272"/>
                  </a:lnTo>
                  <a:lnTo>
                    <a:pt x="45" y="268"/>
                  </a:lnTo>
                  <a:lnTo>
                    <a:pt x="49" y="268"/>
                  </a:lnTo>
                  <a:lnTo>
                    <a:pt x="54" y="270"/>
                  </a:lnTo>
                  <a:lnTo>
                    <a:pt x="78" y="264"/>
                  </a:lnTo>
                  <a:lnTo>
                    <a:pt x="82" y="268"/>
                  </a:lnTo>
                  <a:lnTo>
                    <a:pt x="101" y="270"/>
                  </a:lnTo>
                  <a:lnTo>
                    <a:pt x="107" y="268"/>
                  </a:lnTo>
                  <a:lnTo>
                    <a:pt x="109" y="276"/>
                  </a:lnTo>
                  <a:lnTo>
                    <a:pt x="111" y="281"/>
                  </a:lnTo>
                  <a:lnTo>
                    <a:pt x="109" y="289"/>
                  </a:lnTo>
                  <a:lnTo>
                    <a:pt x="105" y="291"/>
                  </a:lnTo>
                  <a:lnTo>
                    <a:pt x="94" y="295"/>
                  </a:lnTo>
                  <a:lnTo>
                    <a:pt x="88" y="301"/>
                  </a:lnTo>
                  <a:lnTo>
                    <a:pt x="86" y="309"/>
                  </a:lnTo>
                  <a:lnTo>
                    <a:pt x="88" y="313"/>
                  </a:lnTo>
                  <a:lnTo>
                    <a:pt x="88" y="326"/>
                  </a:lnTo>
                  <a:lnTo>
                    <a:pt x="88" y="326"/>
                  </a:lnTo>
                  <a:lnTo>
                    <a:pt x="90" y="326"/>
                  </a:lnTo>
                  <a:lnTo>
                    <a:pt x="99" y="321"/>
                  </a:lnTo>
                  <a:lnTo>
                    <a:pt x="103" y="317"/>
                  </a:lnTo>
                  <a:lnTo>
                    <a:pt x="105" y="315"/>
                  </a:lnTo>
                  <a:lnTo>
                    <a:pt x="113" y="313"/>
                  </a:lnTo>
                  <a:lnTo>
                    <a:pt x="121" y="315"/>
                  </a:lnTo>
                  <a:lnTo>
                    <a:pt x="127" y="315"/>
                  </a:lnTo>
                  <a:lnTo>
                    <a:pt x="129" y="315"/>
                  </a:lnTo>
                  <a:lnTo>
                    <a:pt x="131" y="321"/>
                  </a:lnTo>
                  <a:lnTo>
                    <a:pt x="133" y="323"/>
                  </a:lnTo>
                  <a:lnTo>
                    <a:pt x="139" y="332"/>
                  </a:lnTo>
                  <a:lnTo>
                    <a:pt x="260" y="332"/>
                  </a:lnTo>
                  <a:lnTo>
                    <a:pt x="274" y="326"/>
                  </a:lnTo>
                  <a:lnTo>
                    <a:pt x="284" y="309"/>
                  </a:lnTo>
                  <a:lnTo>
                    <a:pt x="289" y="307"/>
                  </a:lnTo>
                  <a:lnTo>
                    <a:pt x="295" y="313"/>
                  </a:lnTo>
                  <a:lnTo>
                    <a:pt x="299" y="313"/>
                  </a:lnTo>
                  <a:lnTo>
                    <a:pt x="313" y="309"/>
                  </a:lnTo>
                  <a:lnTo>
                    <a:pt x="325" y="305"/>
                  </a:lnTo>
                  <a:lnTo>
                    <a:pt x="334" y="301"/>
                  </a:lnTo>
                  <a:lnTo>
                    <a:pt x="346" y="293"/>
                  </a:lnTo>
                  <a:lnTo>
                    <a:pt x="348" y="293"/>
                  </a:lnTo>
                  <a:lnTo>
                    <a:pt x="350" y="291"/>
                  </a:lnTo>
                  <a:lnTo>
                    <a:pt x="354" y="285"/>
                  </a:lnTo>
                  <a:lnTo>
                    <a:pt x="358" y="281"/>
                  </a:lnTo>
                  <a:lnTo>
                    <a:pt x="362" y="281"/>
                  </a:lnTo>
                  <a:lnTo>
                    <a:pt x="368" y="274"/>
                  </a:lnTo>
                  <a:lnTo>
                    <a:pt x="374" y="274"/>
                  </a:lnTo>
                  <a:lnTo>
                    <a:pt x="378" y="268"/>
                  </a:lnTo>
                  <a:lnTo>
                    <a:pt x="383" y="262"/>
                  </a:lnTo>
                  <a:lnTo>
                    <a:pt x="387" y="258"/>
                  </a:lnTo>
                  <a:lnTo>
                    <a:pt x="391" y="256"/>
                  </a:lnTo>
                  <a:lnTo>
                    <a:pt x="385" y="248"/>
                  </a:lnTo>
                  <a:lnTo>
                    <a:pt x="391" y="242"/>
                  </a:lnTo>
                  <a:lnTo>
                    <a:pt x="399" y="246"/>
                  </a:lnTo>
                  <a:lnTo>
                    <a:pt x="407" y="234"/>
                  </a:lnTo>
                  <a:lnTo>
                    <a:pt x="409" y="231"/>
                  </a:lnTo>
                  <a:lnTo>
                    <a:pt x="409" y="225"/>
                  </a:lnTo>
                  <a:lnTo>
                    <a:pt x="417" y="225"/>
                  </a:lnTo>
                  <a:lnTo>
                    <a:pt x="417" y="219"/>
                  </a:lnTo>
                  <a:lnTo>
                    <a:pt x="423" y="215"/>
                  </a:lnTo>
                  <a:lnTo>
                    <a:pt x="436" y="207"/>
                  </a:lnTo>
                  <a:lnTo>
                    <a:pt x="434" y="203"/>
                  </a:lnTo>
                  <a:lnTo>
                    <a:pt x="428" y="193"/>
                  </a:lnTo>
                  <a:lnTo>
                    <a:pt x="428" y="193"/>
                  </a:lnTo>
                  <a:lnTo>
                    <a:pt x="425" y="189"/>
                  </a:lnTo>
                  <a:lnTo>
                    <a:pt x="413" y="176"/>
                  </a:lnTo>
                  <a:lnTo>
                    <a:pt x="405" y="174"/>
                  </a:lnTo>
                  <a:lnTo>
                    <a:pt x="401" y="174"/>
                  </a:lnTo>
                  <a:lnTo>
                    <a:pt x="401" y="172"/>
                  </a:lnTo>
                  <a:lnTo>
                    <a:pt x="395" y="172"/>
                  </a:lnTo>
                  <a:lnTo>
                    <a:pt x="391" y="172"/>
                  </a:lnTo>
                  <a:lnTo>
                    <a:pt x="387" y="172"/>
                  </a:lnTo>
                  <a:lnTo>
                    <a:pt x="385" y="174"/>
                  </a:lnTo>
                  <a:lnTo>
                    <a:pt x="383" y="176"/>
                  </a:lnTo>
                  <a:lnTo>
                    <a:pt x="383" y="182"/>
                  </a:lnTo>
                  <a:lnTo>
                    <a:pt x="378" y="186"/>
                  </a:lnTo>
                  <a:lnTo>
                    <a:pt x="366" y="201"/>
                  </a:lnTo>
                  <a:lnTo>
                    <a:pt x="360" y="201"/>
                  </a:lnTo>
                  <a:lnTo>
                    <a:pt x="352" y="197"/>
                  </a:lnTo>
                  <a:lnTo>
                    <a:pt x="352" y="195"/>
                  </a:lnTo>
                  <a:lnTo>
                    <a:pt x="348" y="195"/>
                  </a:lnTo>
                  <a:lnTo>
                    <a:pt x="344" y="195"/>
                  </a:lnTo>
                  <a:lnTo>
                    <a:pt x="342" y="199"/>
                  </a:lnTo>
                  <a:lnTo>
                    <a:pt x="338" y="203"/>
                  </a:lnTo>
                  <a:lnTo>
                    <a:pt x="331" y="209"/>
                  </a:lnTo>
                  <a:lnTo>
                    <a:pt x="329" y="213"/>
                  </a:lnTo>
                  <a:lnTo>
                    <a:pt x="323" y="215"/>
                  </a:lnTo>
                  <a:lnTo>
                    <a:pt x="321" y="215"/>
                  </a:lnTo>
                  <a:lnTo>
                    <a:pt x="319" y="217"/>
                  </a:lnTo>
                  <a:lnTo>
                    <a:pt x="315" y="219"/>
                  </a:lnTo>
                  <a:lnTo>
                    <a:pt x="313" y="223"/>
                  </a:lnTo>
                  <a:lnTo>
                    <a:pt x="309" y="223"/>
                  </a:lnTo>
                  <a:lnTo>
                    <a:pt x="307" y="223"/>
                  </a:lnTo>
                  <a:lnTo>
                    <a:pt x="305" y="227"/>
                  </a:lnTo>
                  <a:lnTo>
                    <a:pt x="303" y="231"/>
                  </a:lnTo>
                  <a:lnTo>
                    <a:pt x="303" y="236"/>
                  </a:lnTo>
                  <a:lnTo>
                    <a:pt x="301" y="238"/>
                  </a:lnTo>
                  <a:lnTo>
                    <a:pt x="297" y="240"/>
                  </a:lnTo>
                  <a:lnTo>
                    <a:pt x="295" y="240"/>
                  </a:lnTo>
                  <a:lnTo>
                    <a:pt x="291" y="242"/>
                  </a:lnTo>
                  <a:lnTo>
                    <a:pt x="289" y="244"/>
                  </a:lnTo>
                  <a:lnTo>
                    <a:pt x="287" y="246"/>
                  </a:lnTo>
                  <a:lnTo>
                    <a:pt x="278" y="246"/>
                  </a:lnTo>
                  <a:lnTo>
                    <a:pt x="278" y="244"/>
                  </a:lnTo>
                  <a:lnTo>
                    <a:pt x="270" y="246"/>
                  </a:lnTo>
                  <a:lnTo>
                    <a:pt x="262" y="250"/>
                  </a:lnTo>
                  <a:lnTo>
                    <a:pt x="260" y="250"/>
                  </a:lnTo>
                  <a:lnTo>
                    <a:pt x="256" y="248"/>
                  </a:lnTo>
                  <a:lnTo>
                    <a:pt x="250" y="248"/>
                  </a:lnTo>
                  <a:lnTo>
                    <a:pt x="244" y="250"/>
                  </a:lnTo>
                  <a:lnTo>
                    <a:pt x="240" y="250"/>
                  </a:lnTo>
                  <a:lnTo>
                    <a:pt x="233" y="250"/>
                  </a:lnTo>
                  <a:lnTo>
                    <a:pt x="225" y="252"/>
                  </a:lnTo>
                  <a:lnTo>
                    <a:pt x="215" y="254"/>
                  </a:lnTo>
                  <a:lnTo>
                    <a:pt x="207" y="256"/>
                  </a:lnTo>
                  <a:lnTo>
                    <a:pt x="197" y="258"/>
                  </a:lnTo>
                  <a:lnTo>
                    <a:pt x="190" y="258"/>
                  </a:lnTo>
                  <a:lnTo>
                    <a:pt x="193" y="256"/>
                  </a:lnTo>
                  <a:lnTo>
                    <a:pt x="199" y="250"/>
                  </a:lnTo>
                  <a:lnTo>
                    <a:pt x="205" y="250"/>
                  </a:lnTo>
                  <a:lnTo>
                    <a:pt x="205" y="250"/>
                  </a:lnTo>
                  <a:lnTo>
                    <a:pt x="207" y="250"/>
                  </a:lnTo>
                  <a:lnTo>
                    <a:pt x="211" y="250"/>
                  </a:lnTo>
                  <a:lnTo>
                    <a:pt x="215" y="250"/>
                  </a:lnTo>
                  <a:lnTo>
                    <a:pt x="221" y="246"/>
                  </a:lnTo>
                  <a:lnTo>
                    <a:pt x="225" y="246"/>
                  </a:lnTo>
                  <a:lnTo>
                    <a:pt x="229" y="246"/>
                  </a:lnTo>
                  <a:lnTo>
                    <a:pt x="233" y="246"/>
                  </a:lnTo>
                  <a:lnTo>
                    <a:pt x="244" y="246"/>
                  </a:lnTo>
                  <a:lnTo>
                    <a:pt x="250" y="244"/>
                  </a:lnTo>
                  <a:lnTo>
                    <a:pt x="256" y="244"/>
                  </a:lnTo>
                  <a:lnTo>
                    <a:pt x="256" y="244"/>
                  </a:lnTo>
                  <a:lnTo>
                    <a:pt x="260" y="246"/>
                  </a:lnTo>
                  <a:lnTo>
                    <a:pt x="262" y="244"/>
                  </a:lnTo>
                  <a:lnTo>
                    <a:pt x="264" y="242"/>
                  </a:lnTo>
                  <a:lnTo>
                    <a:pt x="264" y="242"/>
                  </a:lnTo>
                  <a:lnTo>
                    <a:pt x="268" y="242"/>
                  </a:lnTo>
                  <a:lnTo>
                    <a:pt x="272" y="240"/>
                  </a:lnTo>
                  <a:lnTo>
                    <a:pt x="278" y="236"/>
                  </a:lnTo>
                  <a:lnTo>
                    <a:pt x="282" y="234"/>
                  </a:lnTo>
                  <a:lnTo>
                    <a:pt x="284" y="234"/>
                  </a:lnTo>
                  <a:lnTo>
                    <a:pt x="284" y="231"/>
                  </a:lnTo>
                  <a:lnTo>
                    <a:pt x="282" y="227"/>
                  </a:lnTo>
                  <a:lnTo>
                    <a:pt x="278" y="225"/>
                  </a:lnTo>
                  <a:lnTo>
                    <a:pt x="278" y="227"/>
                  </a:lnTo>
                  <a:lnTo>
                    <a:pt x="276" y="229"/>
                  </a:lnTo>
                  <a:lnTo>
                    <a:pt x="272" y="229"/>
                  </a:lnTo>
                  <a:lnTo>
                    <a:pt x="270" y="229"/>
                  </a:lnTo>
                  <a:lnTo>
                    <a:pt x="270" y="227"/>
                  </a:lnTo>
                  <a:lnTo>
                    <a:pt x="272" y="223"/>
                  </a:lnTo>
                  <a:lnTo>
                    <a:pt x="276" y="221"/>
                  </a:lnTo>
                  <a:lnTo>
                    <a:pt x="284" y="223"/>
                  </a:lnTo>
                  <a:lnTo>
                    <a:pt x="287" y="225"/>
                  </a:lnTo>
                  <a:lnTo>
                    <a:pt x="289" y="225"/>
                  </a:lnTo>
                  <a:lnTo>
                    <a:pt x="291" y="223"/>
                  </a:lnTo>
                  <a:lnTo>
                    <a:pt x="293" y="219"/>
                  </a:lnTo>
                  <a:lnTo>
                    <a:pt x="295" y="217"/>
                  </a:lnTo>
                  <a:lnTo>
                    <a:pt x="299" y="213"/>
                  </a:lnTo>
                  <a:lnTo>
                    <a:pt x="303" y="209"/>
                  </a:lnTo>
                  <a:lnTo>
                    <a:pt x="309" y="207"/>
                  </a:lnTo>
                  <a:lnTo>
                    <a:pt x="311" y="207"/>
                  </a:lnTo>
                  <a:lnTo>
                    <a:pt x="315" y="207"/>
                  </a:lnTo>
                  <a:lnTo>
                    <a:pt x="317" y="205"/>
                  </a:lnTo>
                  <a:lnTo>
                    <a:pt x="319" y="205"/>
                  </a:lnTo>
                  <a:lnTo>
                    <a:pt x="319" y="203"/>
                  </a:lnTo>
                  <a:lnTo>
                    <a:pt x="319" y="201"/>
                  </a:lnTo>
                  <a:lnTo>
                    <a:pt x="319" y="199"/>
                  </a:lnTo>
                  <a:lnTo>
                    <a:pt x="321" y="195"/>
                  </a:lnTo>
                  <a:lnTo>
                    <a:pt x="325" y="191"/>
                  </a:lnTo>
                  <a:lnTo>
                    <a:pt x="329" y="191"/>
                  </a:lnTo>
                  <a:lnTo>
                    <a:pt x="334" y="189"/>
                  </a:lnTo>
                  <a:lnTo>
                    <a:pt x="338" y="189"/>
                  </a:lnTo>
                  <a:lnTo>
                    <a:pt x="342" y="184"/>
                  </a:lnTo>
                  <a:lnTo>
                    <a:pt x="348" y="182"/>
                  </a:lnTo>
                  <a:lnTo>
                    <a:pt x="350" y="182"/>
                  </a:lnTo>
                  <a:lnTo>
                    <a:pt x="354" y="182"/>
                  </a:lnTo>
                  <a:lnTo>
                    <a:pt x="356" y="184"/>
                  </a:lnTo>
                  <a:lnTo>
                    <a:pt x="358" y="189"/>
                  </a:lnTo>
                  <a:lnTo>
                    <a:pt x="360" y="191"/>
                  </a:lnTo>
                  <a:lnTo>
                    <a:pt x="362" y="191"/>
                  </a:lnTo>
                  <a:lnTo>
                    <a:pt x="364" y="189"/>
                  </a:lnTo>
                  <a:lnTo>
                    <a:pt x="366" y="186"/>
                  </a:lnTo>
                  <a:lnTo>
                    <a:pt x="370" y="184"/>
                  </a:lnTo>
                  <a:lnTo>
                    <a:pt x="372" y="184"/>
                  </a:lnTo>
                  <a:lnTo>
                    <a:pt x="374" y="180"/>
                  </a:lnTo>
                  <a:lnTo>
                    <a:pt x="374" y="176"/>
                  </a:lnTo>
                  <a:lnTo>
                    <a:pt x="376" y="174"/>
                  </a:lnTo>
                  <a:lnTo>
                    <a:pt x="378" y="170"/>
                  </a:lnTo>
                  <a:lnTo>
                    <a:pt x="383" y="168"/>
                  </a:lnTo>
                  <a:lnTo>
                    <a:pt x="393" y="164"/>
                  </a:lnTo>
                  <a:lnTo>
                    <a:pt x="397" y="162"/>
                  </a:lnTo>
                  <a:lnTo>
                    <a:pt x="399" y="160"/>
                  </a:lnTo>
                  <a:lnTo>
                    <a:pt x="403" y="160"/>
                  </a:lnTo>
                  <a:lnTo>
                    <a:pt x="403" y="160"/>
                  </a:lnTo>
                  <a:lnTo>
                    <a:pt x="405" y="162"/>
                  </a:lnTo>
                  <a:lnTo>
                    <a:pt x="409" y="162"/>
                  </a:lnTo>
                  <a:lnTo>
                    <a:pt x="411" y="162"/>
                  </a:lnTo>
                  <a:lnTo>
                    <a:pt x="413" y="162"/>
                  </a:lnTo>
                  <a:lnTo>
                    <a:pt x="413" y="166"/>
                  </a:lnTo>
                  <a:lnTo>
                    <a:pt x="415" y="170"/>
                  </a:lnTo>
                  <a:lnTo>
                    <a:pt x="417" y="172"/>
                  </a:lnTo>
                  <a:lnTo>
                    <a:pt x="421" y="176"/>
                  </a:lnTo>
                  <a:lnTo>
                    <a:pt x="425" y="178"/>
                  </a:lnTo>
                  <a:lnTo>
                    <a:pt x="432" y="178"/>
                  </a:lnTo>
                  <a:lnTo>
                    <a:pt x="436" y="178"/>
                  </a:lnTo>
                  <a:lnTo>
                    <a:pt x="438" y="174"/>
                  </a:lnTo>
                  <a:lnTo>
                    <a:pt x="440" y="170"/>
                  </a:lnTo>
                  <a:lnTo>
                    <a:pt x="444" y="164"/>
                  </a:lnTo>
                  <a:lnTo>
                    <a:pt x="448" y="162"/>
                  </a:lnTo>
                  <a:lnTo>
                    <a:pt x="452" y="160"/>
                  </a:lnTo>
                  <a:lnTo>
                    <a:pt x="456" y="160"/>
                  </a:lnTo>
                  <a:lnTo>
                    <a:pt x="458" y="160"/>
                  </a:lnTo>
                  <a:lnTo>
                    <a:pt x="460" y="162"/>
                  </a:lnTo>
                  <a:lnTo>
                    <a:pt x="460" y="164"/>
                  </a:lnTo>
                  <a:lnTo>
                    <a:pt x="464" y="164"/>
                  </a:lnTo>
                  <a:lnTo>
                    <a:pt x="477" y="168"/>
                  </a:lnTo>
                  <a:lnTo>
                    <a:pt x="483" y="168"/>
                  </a:lnTo>
                  <a:lnTo>
                    <a:pt x="485" y="168"/>
                  </a:lnTo>
                  <a:lnTo>
                    <a:pt x="491" y="170"/>
                  </a:lnTo>
                  <a:lnTo>
                    <a:pt x="495" y="170"/>
                  </a:lnTo>
                  <a:lnTo>
                    <a:pt x="495" y="109"/>
                  </a:lnTo>
                  <a:lnTo>
                    <a:pt x="495" y="109"/>
                  </a:lnTo>
                  <a:lnTo>
                    <a:pt x="491" y="90"/>
                  </a:lnTo>
                  <a:lnTo>
                    <a:pt x="487" y="74"/>
                  </a:lnTo>
                  <a:lnTo>
                    <a:pt x="485" y="68"/>
                  </a:lnTo>
                  <a:lnTo>
                    <a:pt x="485" y="64"/>
                  </a:lnTo>
                  <a:lnTo>
                    <a:pt x="485" y="64"/>
                  </a:lnTo>
                  <a:lnTo>
                    <a:pt x="485" y="62"/>
                  </a:lnTo>
                  <a:lnTo>
                    <a:pt x="485" y="60"/>
                  </a:lnTo>
                  <a:lnTo>
                    <a:pt x="483" y="54"/>
                  </a:lnTo>
                  <a:lnTo>
                    <a:pt x="483" y="43"/>
                  </a:lnTo>
                  <a:lnTo>
                    <a:pt x="481" y="39"/>
                  </a:lnTo>
                  <a:lnTo>
                    <a:pt x="479" y="33"/>
                  </a:lnTo>
                  <a:lnTo>
                    <a:pt x="479" y="19"/>
                  </a:lnTo>
                  <a:lnTo>
                    <a:pt x="477" y="7"/>
                  </a:lnTo>
                  <a:lnTo>
                    <a:pt x="468" y="7"/>
                  </a:lnTo>
                  <a:lnTo>
                    <a:pt x="456" y="7"/>
                  </a:lnTo>
                  <a:lnTo>
                    <a:pt x="448" y="5"/>
                  </a:lnTo>
                  <a:lnTo>
                    <a:pt x="444" y="0"/>
                  </a:lnTo>
                  <a:lnTo>
                    <a:pt x="43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6" name="Freeform 737"/>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7" name="Freeform 738"/>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8" name="Freeform 739"/>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9" name="Freeform 740"/>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0" name="Freeform 741"/>
            <p:cNvSpPr>
              <a:spLocks/>
            </p:cNvSpPr>
            <p:nvPr/>
          </p:nvSpPr>
          <p:spPr bwMode="auto">
            <a:xfrm>
              <a:off x="7737475" y="1803400"/>
              <a:ext cx="654050" cy="560388"/>
            </a:xfrm>
            <a:custGeom>
              <a:avLst/>
              <a:gdLst>
                <a:gd name="T0" fmla="*/ 114 w 412"/>
                <a:gd name="T1" fmla="*/ 22 h 353"/>
                <a:gd name="T2" fmla="*/ 118 w 412"/>
                <a:gd name="T3" fmla="*/ 51 h 353"/>
                <a:gd name="T4" fmla="*/ 87 w 412"/>
                <a:gd name="T5" fmla="*/ 55 h 353"/>
                <a:gd name="T6" fmla="*/ 67 w 412"/>
                <a:gd name="T7" fmla="*/ 61 h 353"/>
                <a:gd name="T8" fmla="*/ 53 w 412"/>
                <a:gd name="T9" fmla="*/ 67 h 353"/>
                <a:gd name="T10" fmla="*/ 32 w 412"/>
                <a:gd name="T11" fmla="*/ 100 h 353"/>
                <a:gd name="T12" fmla="*/ 57 w 412"/>
                <a:gd name="T13" fmla="*/ 108 h 353"/>
                <a:gd name="T14" fmla="*/ 69 w 412"/>
                <a:gd name="T15" fmla="*/ 120 h 353"/>
                <a:gd name="T16" fmla="*/ 81 w 412"/>
                <a:gd name="T17" fmla="*/ 135 h 353"/>
                <a:gd name="T18" fmla="*/ 73 w 412"/>
                <a:gd name="T19" fmla="*/ 147 h 353"/>
                <a:gd name="T20" fmla="*/ 65 w 412"/>
                <a:gd name="T21" fmla="*/ 171 h 353"/>
                <a:gd name="T22" fmla="*/ 67 w 412"/>
                <a:gd name="T23" fmla="*/ 186 h 353"/>
                <a:gd name="T24" fmla="*/ 75 w 412"/>
                <a:gd name="T25" fmla="*/ 194 h 353"/>
                <a:gd name="T26" fmla="*/ 65 w 412"/>
                <a:gd name="T27" fmla="*/ 204 h 353"/>
                <a:gd name="T28" fmla="*/ 40 w 412"/>
                <a:gd name="T29" fmla="*/ 200 h 353"/>
                <a:gd name="T30" fmla="*/ 28 w 412"/>
                <a:gd name="T31" fmla="*/ 223 h 353"/>
                <a:gd name="T32" fmla="*/ 10 w 412"/>
                <a:gd name="T33" fmla="*/ 249 h 353"/>
                <a:gd name="T34" fmla="*/ 0 w 412"/>
                <a:gd name="T35" fmla="*/ 266 h 353"/>
                <a:gd name="T36" fmla="*/ 30 w 412"/>
                <a:gd name="T37" fmla="*/ 276 h 353"/>
                <a:gd name="T38" fmla="*/ 49 w 412"/>
                <a:gd name="T39" fmla="*/ 302 h 353"/>
                <a:gd name="T40" fmla="*/ 63 w 412"/>
                <a:gd name="T41" fmla="*/ 329 h 353"/>
                <a:gd name="T42" fmla="*/ 124 w 412"/>
                <a:gd name="T43" fmla="*/ 353 h 353"/>
                <a:gd name="T44" fmla="*/ 126 w 412"/>
                <a:gd name="T45" fmla="*/ 319 h 353"/>
                <a:gd name="T46" fmla="*/ 143 w 412"/>
                <a:gd name="T47" fmla="*/ 302 h 353"/>
                <a:gd name="T48" fmla="*/ 147 w 412"/>
                <a:gd name="T49" fmla="*/ 282 h 353"/>
                <a:gd name="T50" fmla="*/ 173 w 412"/>
                <a:gd name="T51" fmla="*/ 276 h 353"/>
                <a:gd name="T52" fmla="*/ 171 w 412"/>
                <a:gd name="T53" fmla="*/ 255 h 353"/>
                <a:gd name="T54" fmla="*/ 159 w 412"/>
                <a:gd name="T55" fmla="*/ 229 h 353"/>
                <a:gd name="T56" fmla="*/ 157 w 412"/>
                <a:gd name="T57" fmla="*/ 210 h 353"/>
                <a:gd name="T58" fmla="*/ 173 w 412"/>
                <a:gd name="T59" fmla="*/ 186 h 353"/>
                <a:gd name="T60" fmla="*/ 202 w 412"/>
                <a:gd name="T61" fmla="*/ 198 h 353"/>
                <a:gd name="T62" fmla="*/ 230 w 412"/>
                <a:gd name="T63" fmla="*/ 200 h 353"/>
                <a:gd name="T64" fmla="*/ 249 w 412"/>
                <a:gd name="T65" fmla="*/ 192 h 353"/>
                <a:gd name="T66" fmla="*/ 261 w 412"/>
                <a:gd name="T67" fmla="*/ 194 h 353"/>
                <a:gd name="T68" fmla="*/ 286 w 412"/>
                <a:gd name="T69" fmla="*/ 206 h 353"/>
                <a:gd name="T70" fmla="*/ 308 w 412"/>
                <a:gd name="T71" fmla="*/ 204 h 353"/>
                <a:gd name="T72" fmla="*/ 331 w 412"/>
                <a:gd name="T73" fmla="*/ 210 h 353"/>
                <a:gd name="T74" fmla="*/ 335 w 412"/>
                <a:gd name="T75" fmla="*/ 243 h 353"/>
                <a:gd name="T76" fmla="*/ 357 w 412"/>
                <a:gd name="T77" fmla="*/ 237 h 353"/>
                <a:gd name="T78" fmla="*/ 371 w 412"/>
                <a:gd name="T79" fmla="*/ 237 h 353"/>
                <a:gd name="T80" fmla="*/ 388 w 412"/>
                <a:gd name="T81" fmla="*/ 218 h 353"/>
                <a:gd name="T82" fmla="*/ 410 w 412"/>
                <a:gd name="T83" fmla="*/ 198 h 353"/>
                <a:gd name="T84" fmla="*/ 408 w 412"/>
                <a:gd name="T85" fmla="*/ 167 h 353"/>
                <a:gd name="T86" fmla="*/ 386 w 412"/>
                <a:gd name="T87" fmla="*/ 114 h 353"/>
                <a:gd name="T88" fmla="*/ 357 w 412"/>
                <a:gd name="T89" fmla="*/ 110 h 353"/>
                <a:gd name="T90" fmla="*/ 349 w 412"/>
                <a:gd name="T91" fmla="*/ 112 h 353"/>
                <a:gd name="T92" fmla="*/ 331 w 412"/>
                <a:gd name="T93" fmla="*/ 92 h 353"/>
                <a:gd name="T94" fmla="*/ 329 w 412"/>
                <a:gd name="T95" fmla="*/ 69 h 353"/>
                <a:gd name="T96" fmla="*/ 316 w 412"/>
                <a:gd name="T97" fmla="*/ 65 h 353"/>
                <a:gd name="T98" fmla="*/ 277 w 412"/>
                <a:gd name="T99" fmla="*/ 73 h 353"/>
                <a:gd name="T100" fmla="*/ 247 w 412"/>
                <a:gd name="T101" fmla="*/ 81 h 353"/>
                <a:gd name="T102" fmla="*/ 228 w 412"/>
                <a:gd name="T103" fmla="*/ 98 h 353"/>
                <a:gd name="T104" fmla="*/ 212 w 412"/>
                <a:gd name="T105" fmla="*/ 84 h 353"/>
                <a:gd name="T106" fmla="*/ 200 w 412"/>
                <a:gd name="T107" fmla="*/ 75 h 353"/>
                <a:gd name="T108" fmla="*/ 190 w 412"/>
                <a:gd name="T109" fmla="*/ 41 h 353"/>
                <a:gd name="T110" fmla="*/ 183 w 412"/>
                <a:gd name="T111" fmla="*/ 30 h 353"/>
                <a:gd name="T112" fmla="*/ 179 w 412"/>
                <a:gd name="T113" fmla="*/ 16 h 353"/>
                <a:gd name="T114" fmla="*/ 151 w 412"/>
                <a:gd name="T115" fmla="*/ 8 h 353"/>
                <a:gd name="T116" fmla="*/ 126 w 412"/>
                <a:gd name="T117"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 h="353">
                  <a:moveTo>
                    <a:pt x="116" y="8"/>
                  </a:moveTo>
                  <a:lnTo>
                    <a:pt x="112" y="16"/>
                  </a:lnTo>
                  <a:lnTo>
                    <a:pt x="116" y="18"/>
                  </a:lnTo>
                  <a:lnTo>
                    <a:pt x="114" y="22"/>
                  </a:lnTo>
                  <a:lnTo>
                    <a:pt x="118" y="34"/>
                  </a:lnTo>
                  <a:lnTo>
                    <a:pt x="118" y="37"/>
                  </a:lnTo>
                  <a:lnTo>
                    <a:pt x="116" y="41"/>
                  </a:lnTo>
                  <a:lnTo>
                    <a:pt x="118" y="51"/>
                  </a:lnTo>
                  <a:lnTo>
                    <a:pt x="118" y="55"/>
                  </a:lnTo>
                  <a:lnTo>
                    <a:pt x="104" y="57"/>
                  </a:lnTo>
                  <a:lnTo>
                    <a:pt x="92" y="53"/>
                  </a:lnTo>
                  <a:lnTo>
                    <a:pt x="87" y="55"/>
                  </a:lnTo>
                  <a:lnTo>
                    <a:pt x="81" y="53"/>
                  </a:lnTo>
                  <a:lnTo>
                    <a:pt x="75" y="49"/>
                  </a:lnTo>
                  <a:lnTo>
                    <a:pt x="69" y="53"/>
                  </a:lnTo>
                  <a:lnTo>
                    <a:pt x="67" y="61"/>
                  </a:lnTo>
                  <a:lnTo>
                    <a:pt x="65" y="63"/>
                  </a:lnTo>
                  <a:lnTo>
                    <a:pt x="61" y="65"/>
                  </a:lnTo>
                  <a:lnTo>
                    <a:pt x="57" y="65"/>
                  </a:lnTo>
                  <a:lnTo>
                    <a:pt x="53" y="67"/>
                  </a:lnTo>
                  <a:lnTo>
                    <a:pt x="42" y="88"/>
                  </a:lnTo>
                  <a:lnTo>
                    <a:pt x="32" y="92"/>
                  </a:lnTo>
                  <a:lnTo>
                    <a:pt x="32" y="96"/>
                  </a:lnTo>
                  <a:lnTo>
                    <a:pt x="32" y="100"/>
                  </a:lnTo>
                  <a:lnTo>
                    <a:pt x="34" y="104"/>
                  </a:lnTo>
                  <a:lnTo>
                    <a:pt x="38" y="106"/>
                  </a:lnTo>
                  <a:lnTo>
                    <a:pt x="45" y="110"/>
                  </a:lnTo>
                  <a:lnTo>
                    <a:pt x="57" y="108"/>
                  </a:lnTo>
                  <a:lnTo>
                    <a:pt x="59" y="106"/>
                  </a:lnTo>
                  <a:lnTo>
                    <a:pt x="61" y="110"/>
                  </a:lnTo>
                  <a:lnTo>
                    <a:pt x="61" y="116"/>
                  </a:lnTo>
                  <a:lnTo>
                    <a:pt x="69" y="120"/>
                  </a:lnTo>
                  <a:lnTo>
                    <a:pt x="71" y="124"/>
                  </a:lnTo>
                  <a:lnTo>
                    <a:pt x="79" y="126"/>
                  </a:lnTo>
                  <a:lnTo>
                    <a:pt x="83" y="133"/>
                  </a:lnTo>
                  <a:lnTo>
                    <a:pt x="81" y="135"/>
                  </a:lnTo>
                  <a:lnTo>
                    <a:pt x="79" y="137"/>
                  </a:lnTo>
                  <a:lnTo>
                    <a:pt x="75" y="139"/>
                  </a:lnTo>
                  <a:lnTo>
                    <a:pt x="77" y="143"/>
                  </a:lnTo>
                  <a:lnTo>
                    <a:pt x="73" y="147"/>
                  </a:lnTo>
                  <a:lnTo>
                    <a:pt x="67" y="159"/>
                  </a:lnTo>
                  <a:lnTo>
                    <a:pt x="69" y="165"/>
                  </a:lnTo>
                  <a:lnTo>
                    <a:pt x="67" y="169"/>
                  </a:lnTo>
                  <a:lnTo>
                    <a:pt x="65" y="171"/>
                  </a:lnTo>
                  <a:lnTo>
                    <a:pt x="63" y="178"/>
                  </a:lnTo>
                  <a:lnTo>
                    <a:pt x="67" y="182"/>
                  </a:lnTo>
                  <a:lnTo>
                    <a:pt x="67" y="184"/>
                  </a:lnTo>
                  <a:lnTo>
                    <a:pt x="67" y="186"/>
                  </a:lnTo>
                  <a:lnTo>
                    <a:pt x="67" y="190"/>
                  </a:lnTo>
                  <a:lnTo>
                    <a:pt x="69" y="194"/>
                  </a:lnTo>
                  <a:lnTo>
                    <a:pt x="73" y="194"/>
                  </a:lnTo>
                  <a:lnTo>
                    <a:pt x="75" y="194"/>
                  </a:lnTo>
                  <a:lnTo>
                    <a:pt x="79" y="196"/>
                  </a:lnTo>
                  <a:lnTo>
                    <a:pt x="75" y="200"/>
                  </a:lnTo>
                  <a:lnTo>
                    <a:pt x="71" y="202"/>
                  </a:lnTo>
                  <a:lnTo>
                    <a:pt x="65" y="204"/>
                  </a:lnTo>
                  <a:lnTo>
                    <a:pt x="57" y="206"/>
                  </a:lnTo>
                  <a:lnTo>
                    <a:pt x="51" y="204"/>
                  </a:lnTo>
                  <a:lnTo>
                    <a:pt x="45" y="202"/>
                  </a:lnTo>
                  <a:lnTo>
                    <a:pt x="40" y="200"/>
                  </a:lnTo>
                  <a:lnTo>
                    <a:pt x="38" y="204"/>
                  </a:lnTo>
                  <a:lnTo>
                    <a:pt x="34" y="206"/>
                  </a:lnTo>
                  <a:lnTo>
                    <a:pt x="34" y="210"/>
                  </a:lnTo>
                  <a:lnTo>
                    <a:pt x="28" y="223"/>
                  </a:lnTo>
                  <a:lnTo>
                    <a:pt x="24" y="227"/>
                  </a:lnTo>
                  <a:lnTo>
                    <a:pt x="16" y="229"/>
                  </a:lnTo>
                  <a:lnTo>
                    <a:pt x="16" y="243"/>
                  </a:lnTo>
                  <a:lnTo>
                    <a:pt x="10" y="249"/>
                  </a:lnTo>
                  <a:lnTo>
                    <a:pt x="8" y="255"/>
                  </a:lnTo>
                  <a:lnTo>
                    <a:pt x="2" y="259"/>
                  </a:lnTo>
                  <a:lnTo>
                    <a:pt x="0" y="263"/>
                  </a:lnTo>
                  <a:lnTo>
                    <a:pt x="0" y="266"/>
                  </a:lnTo>
                  <a:lnTo>
                    <a:pt x="4" y="263"/>
                  </a:lnTo>
                  <a:lnTo>
                    <a:pt x="12" y="270"/>
                  </a:lnTo>
                  <a:lnTo>
                    <a:pt x="28" y="272"/>
                  </a:lnTo>
                  <a:lnTo>
                    <a:pt x="30" y="276"/>
                  </a:lnTo>
                  <a:lnTo>
                    <a:pt x="38" y="276"/>
                  </a:lnTo>
                  <a:lnTo>
                    <a:pt x="40" y="276"/>
                  </a:lnTo>
                  <a:lnTo>
                    <a:pt x="45" y="284"/>
                  </a:lnTo>
                  <a:lnTo>
                    <a:pt x="49" y="302"/>
                  </a:lnTo>
                  <a:lnTo>
                    <a:pt x="55" y="304"/>
                  </a:lnTo>
                  <a:lnTo>
                    <a:pt x="63" y="310"/>
                  </a:lnTo>
                  <a:lnTo>
                    <a:pt x="67" y="319"/>
                  </a:lnTo>
                  <a:lnTo>
                    <a:pt x="63" y="329"/>
                  </a:lnTo>
                  <a:lnTo>
                    <a:pt x="63" y="337"/>
                  </a:lnTo>
                  <a:lnTo>
                    <a:pt x="75" y="343"/>
                  </a:lnTo>
                  <a:lnTo>
                    <a:pt x="81" y="353"/>
                  </a:lnTo>
                  <a:lnTo>
                    <a:pt x="124" y="353"/>
                  </a:lnTo>
                  <a:lnTo>
                    <a:pt x="126" y="337"/>
                  </a:lnTo>
                  <a:lnTo>
                    <a:pt x="122" y="335"/>
                  </a:lnTo>
                  <a:lnTo>
                    <a:pt x="120" y="329"/>
                  </a:lnTo>
                  <a:lnTo>
                    <a:pt x="126" y="319"/>
                  </a:lnTo>
                  <a:lnTo>
                    <a:pt x="128" y="313"/>
                  </a:lnTo>
                  <a:lnTo>
                    <a:pt x="136" y="306"/>
                  </a:lnTo>
                  <a:lnTo>
                    <a:pt x="141" y="306"/>
                  </a:lnTo>
                  <a:lnTo>
                    <a:pt x="143" y="302"/>
                  </a:lnTo>
                  <a:lnTo>
                    <a:pt x="143" y="300"/>
                  </a:lnTo>
                  <a:lnTo>
                    <a:pt x="141" y="296"/>
                  </a:lnTo>
                  <a:lnTo>
                    <a:pt x="143" y="288"/>
                  </a:lnTo>
                  <a:lnTo>
                    <a:pt x="147" y="282"/>
                  </a:lnTo>
                  <a:lnTo>
                    <a:pt x="149" y="276"/>
                  </a:lnTo>
                  <a:lnTo>
                    <a:pt x="155" y="276"/>
                  </a:lnTo>
                  <a:lnTo>
                    <a:pt x="169" y="276"/>
                  </a:lnTo>
                  <a:lnTo>
                    <a:pt x="173" y="276"/>
                  </a:lnTo>
                  <a:lnTo>
                    <a:pt x="175" y="266"/>
                  </a:lnTo>
                  <a:lnTo>
                    <a:pt x="179" y="257"/>
                  </a:lnTo>
                  <a:lnTo>
                    <a:pt x="177" y="255"/>
                  </a:lnTo>
                  <a:lnTo>
                    <a:pt x="171" y="255"/>
                  </a:lnTo>
                  <a:lnTo>
                    <a:pt x="165" y="249"/>
                  </a:lnTo>
                  <a:lnTo>
                    <a:pt x="161" y="243"/>
                  </a:lnTo>
                  <a:lnTo>
                    <a:pt x="153" y="239"/>
                  </a:lnTo>
                  <a:lnTo>
                    <a:pt x="159" y="229"/>
                  </a:lnTo>
                  <a:lnTo>
                    <a:pt x="163" y="227"/>
                  </a:lnTo>
                  <a:lnTo>
                    <a:pt x="165" y="225"/>
                  </a:lnTo>
                  <a:lnTo>
                    <a:pt x="157" y="210"/>
                  </a:lnTo>
                  <a:lnTo>
                    <a:pt x="157" y="210"/>
                  </a:lnTo>
                  <a:lnTo>
                    <a:pt x="161" y="202"/>
                  </a:lnTo>
                  <a:lnTo>
                    <a:pt x="167" y="192"/>
                  </a:lnTo>
                  <a:lnTo>
                    <a:pt x="171" y="186"/>
                  </a:lnTo>
                  <a:lnTo>
                    <a:pt x="173" y="186"/>
                  </a:lnTo>
                  <a:lnTo>
                    <a:pt x="181" y="194"/>
                  </a:lnTo>
                  <a:lnTo>
                    <a:pt x="183" y="194"/>
                  </a:lnTo>
                  <a:lnTo>
                    <a:pt x="198" y="198"/>
                  </a:lnTo>
                  <a:lnTo>
                    <a:pt x="202" y="198"/>
                  </a:lnTo>
                  <a:lnTo>
                    <a:pt x="210" y="196"/>
                  </a:lnTo>
                  <a:lnTo>
                    <a:pt x="218" y="200"/>
                  </a:lnTo>
                  <a:lnTo>
                    <a:pt x="224" y="200"/>
                  </a:lnTo>
                  <a:lnTo>
                    <a:pt x="230" y="200"/>
                  </a:lnTo>
                  <a:lnTo>
                    <a:pt x="237" y="198"/>
                  </a:lnTo>
                  <a:lnTo>
                    <a:pt x="241" y="198"/>
                  </a:lnTo>
                  <a:lnTo>
                    <a:pt x="247" y="198"/>
                  </a:lnTo>
                  <a:lnTo>
                    <a:pt x="249" y="192"/>
                  </a:lnTo>
                  <a:lnTo>
                    <a:pt x="251" y="186"/>
                  </a:lnTo>
                  <a:lnTo>
                    <a:pt x="253" y="186"/>
                  </a:lnTo>
                  <a:lnTo>
                    <a:pt x="259" y="190"/>
                  </a:lnTo>
                  <a:lnTo>
                    <a:pt x="261" y="194"/>
                  </a:lnTo>
                  <a:lnTo>
                    <a:pt x="263" y="196"/>
                  </a:lnTo>
                  <a:lnTo>
                    <a:pt x="267" y="202"/>
                  </a:lnTo>
                  <a:lnTo>
                    <a:pt x="280" y="204"/>
                  </a:lnTo>
                  <a:lnTo>
                    <a:pt x="286" y="206"/>
                  </a:lnTo>
                  <a:lnTo>
                    <a:pt x="288" y="208"/>
                  </a:lnTo>
                  <a:lnTo>
                    <a:pt x="294" y="208"/>
                  </a:lnTo>
                  <a:lnTo>
                    <a:pt x="306" y="204"/>
                  </a:lnTo>
                  <a:lnTo>
                    <a:pt x="308" y="204"/>
                  </a:lnTo>
                  <a:lnTo>
                    <a:pt x="310" y="202"/>
                  </a:lnTo>
                  <a:lnTo>
                    <a:pt x="318" y="202"/>
                  </a:lnTo>
                  <a:lnTo>
                    <a:pt x="331" y="204"/>
                  </a:lnTo>
                  <a:lnTo>
                    <a:pt x="331" y="210"/>
                  </a:lnTo>
                  <a:lnTo>
                    <a:pt x="333" y="216"/>
                  </a:lnTo>
                  <a:lnTo>
                    <a:pt x="324" y="229"/>
                  </a:lnTo>
                  <a:lnTo>
                    <a:pt x="331" y="239"/>
                  </a:lnTo>
                  <a:lnTo>
                    <a:pt x="335" y="243"/>
                  </a:lnTo>
                  <a:lnTo>
                    <a:pt x="343" y="245"/>
                  </a:lnTo>
                  <a:lnTo>
                    <a:pt x="347" y="243"/>
                  </a:lnTo>
                  <a:lnTo>
                    <a:pt x="353" y="239"/>
                  </a:lnTo>
                  <a:lnTo>
                    <a:pt x="357" y="237"/>
                  </a:lnTo>
                  <a:lnTo>
                    <a:pt x="361" y="237"/>
                  </a:lnTo>
                  <a:lnTo>
                    <a:pt x="367" y="235"/>
                  </a:lnTo>
                  <a:lnTo>
                    <a:pt x="371" y="237"/>
                  </a:lnTo>
                  <a:lnTo>
                    <a:pt x="371" y="237"/>
                  </a:lnTo>
                  <a:lnTo>
                    <a:pt x="374" y="237"/>
                  </a:lnTo>
                  <a:lnTo>
                    <a:pt x="378" y="229"/>
                  </a:lnTo>
                  <a:lnTo>
                    <a:pt x="386" y="223"/>
                  </a:lnTo>
                  <a:lnTo>
                    <a:pt x="388" y="218"/>
                  </a:lnTo>
                  <a:lnTo>
                    <a:pt x="392" y="216"/>
                  </a:lnTo>
                  <a:lnTo>
                    <a:pt x="392" y="214"/>
                  </a:lnTo>
                  <a:lnTo>
                    <a:pt x="400" y="210"/>
                  </a:lnTo>
                  <a:lnTo>
                    <a:pt x="410" y="198"/>
                  </a:lnTo>
                  <a:lnTo>
                    <a:pt x="412" y="198"/>
                  </a:lnTo>
                  <a:lnTo>
                    <a:pt x="412" y="176"/>
                  </a:lnTo>
                  <a:lnTo>
                    <a:pt x="412" y="173"/>
                  </a:lnTo>
                  <a:lnTo>
                    <a:pt x="408" y="167"/>
                  </a:lnTo>
                  <a:lnTo>
                    <a:pt x="402" y="159"/>
                  </a:lnTo>
                  <a:lnTo>
                    <a:pt x="390" y="137"/>
                  </a:lnTo>
                  <a:lnTo>
                    <a:pt x="396" y="116"/>
                  </a:lnTo>
                  <a:lnTo>
                    <a:pt x="386" y="114"/>
                  </a:lnTo>
                  <a:lnTo>
                    <a:pt x="378" y="114"/>
                  </a:lnTo>
                  <a:lnTo>
                    <a:pt x="365" y="108"/>
                  </a:lnTo>
                  <a:lnTo>
                    <a:pt x="361" y="106"/>
                  </a:lnTo>
                  <a:lnTo>
                    <a:pt x="357" y="110"/>
                  </a:lnTo>
                  <a:lnTo>
                    <a:pt x="355" y="116"/>
                  </a:lnTo>
                  <a:lnTo>
                    <a:pt x="353" y="118"/>
                  </a:lnTo>
                  <a:lnTo>
                    <a:pt x="351" y="116"/>
                  </a:lnTo>
                  <a:lnTo>
                    <a:pt x="349" y="112"/>
                  </a:lnTo>
                  <a:lnTo>
                    <a:pt x="349" y="106"/>
                  </a:lnTo>
                  <a:lnTo>
                    <a:pt x="347" y="102"/>
                  </a:lnTo>
                  <a:lnTo>
                    <a:pt x="335" y="96"/>
                  </a:lnTo>
                  <a:lnTo>
                    <a:pt x="331" y="92"/>
                  </a:lnTo>
                  <a:lnTo>
                    <a:pt x="333" y="90"/>
                  </a:lnTo>
                  <a:lnTo>
                    <a:pt x="331" y="81"/>
                  </a:lnTo>
                  <a:lnTo>
                    <a:pt x="329" y="77"/>
                  </a:lnTo>
                  <a:lnTo>
                    <a:pt x="329" y="69"/>
                  </a:lnTo>
                  <a:lnTo>
                    <a:pt x="327" y="69"/>
                  </a:lnTo>
                  <a:lnTo>
                    <a:pt x="324" y="65"/>
                  </a:lnTo>
                  <a:lnTo>
                    <a:pt x="322" y="65"/>
                  </a:lnTo>
                  <a:lnTo>
                    <a:pt x="316" y="65"/>
                  </a:lnTo>
                  <a:lnTo>
                    <a:pt x="304" y="75"/>
                  </a:lnTo>
                  <a:lnTo>
                    <a:pt x="294" y="77"/>
                  </a:lnTo>
                  <a:lnTo>
                    <a:pt x="284" y="73"/>
                  </a:lnTo>
                  <a:lnTo>
                    <a:pt x="277" y="73"/>
                  </a:lnTo>
                  <a:lnTo>
                    <a:pt x="263" y="75"/>
                  </a:lnTo>
                  <a:lnTo>
                    <a:pt x="257" y="77"/>
                  </a:lnTo>
                  <a:lnTo>
                    <a:pt x="253" y="77"/>
                  </a:lnTo>
                  <a:lnTo>
                    <a:pt x="247" y="81"/>
                  </a:lnTo>
                  <a:lnTo>
                    <a:pt x="241" y="86"/>
                  </a:lnTo>
                  <a:lnTo>
                    <a:pt x="237" y="92"/>
                  </a:lnTo>
                  <a:lnTo>
                    <a:pt x="235" y="98"/>
                  </a:lnTo>
                  <a:lnTo>
                    <a:pt x="228" y="98"/>
                  </a:lnTo>
                  <a:lnTo>
                    <a:pt x="218" y="94"/>
                  </a:lnTo>
                  <a:lnTo>
                    <a:pt x="214" y="96"/>
                  </a:lnTo>
                  <a:lnTo>
                    <a:pt x="214" y="94"/>
                  </a:lnTo>
                  <a:lnTo>
                    <a:pt x="212" y="84"/>
                  </a:lnTo>
                  <a:lnTo>
                    <a:pt x="210" y="84"/>
                  </a:lnTo>
                  <a:lnTo>
                    <a:pt x="210" y="84"/>
                  </a:lnTo>
                  <a:lnTo>
                    <a:pt x="208" y="84"/>
                  </a:lnTo>
                  <a:lnTo>
                    <a:pt x="200" y="75"/>
                  </a:lnTo>
                  <a:lnTo>
                    <a:pt x="194" y="73"/>
                  </a:lnTo>
                  <a:lnTo>
                    <a:pt x="188" y="61"/>
                  </a:lnTo>
                  <a:lnTo>
                    <a:pt x="186" y="51"/>
                  </a:lnTo>
                  <a:lnTo>
                    <a:pt x="190" y="41"/>
                  </a:lnTo>
                  <a:lnTo>
                    <a:pt x="190" y="32"/>
                  </a:lnTo>
                  <a:lnTo>
                    <a:pt x="188" y="32"/>
                  </a:lnTo>
                  <a:lnTo>
                    <a:pt x="188" y="32"/>
                  </a:lnTo>
                  <a:lnTo>
                    <a:pt x="183" y="30"/>
                  </a:lnTo>
                  <a:lnTo>
                    <a:pt x="183" y="26"/>
                  </a:lnTo>
                  <a:lnTo>
                    <a:pt x="179" y="24"/>
                  </a:lnTo>
                  <a:lnTo>
                    <a:pt x="177" y="22"/>
                  </a:lnTo>
                  <a:lnTo>
                    <a:pt x="179" y="16"/>
                  </a:lnTo>
                  <a:lnTo>
                    <a:pt x="157" y="10"/>
                  </a:lnTo>
                  <a:lnTo>
                    <a:pt x="157" y="16"/>
                  </a:lnTo>
                  <a:lnTo>
                    <a:pt x="149" y="14"/>
                  </a:lnTo>
                  <a:lnTo>
                    <a:pt x="151" y="8"/>
                  </a:lnTo>
                  <a:lnTo>
                    <a:pt x="147" y="6"/>
                  </a:lnTo>
                  <a:lnTo>
                    <a:pt x="143" y="4"/>
                  </a:lnTo>
                  <a:lnTo>
                    <a:pt x="143" y="0"/>
                  </a:lnTo>
                  <a:lnTo>
                    <a:pt x="126" y="0"/>
                  </a:lnTo>
                  <a:lnTo>
                    <a:pt x="116"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1" name="Freeform 742"/>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2" name="Freeform 743"/>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3" name="Freeform 744"/>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4" name="Freeform 745"/>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5" name="Freeform 746"/>
            <p:cNvSpPr>
              <a:spLocks/>
            </p:cNvSpPr>
            <p:nvPr/>
          </p:nvSpPr>
          <p:spPr bwMode="auto">
            <a:xfrm>
              <a:off x="7269163" y="1108075"/>
              <a:ext cx="817563" cy="608013"/>
            </a:xfrm>
            <a:custGeom>
              <a:avLst/>
              <a:gdLst>
                <a:gd name="T0" fmla="*/ 395 w 515"/>
                <a:gd name="T1" fmla="*/ 0 h 383"/>
                <a:gd name="T2" fmla="*/ 389 w 515"/>
                <a:gd name="T3" fmla="*/ 17 h 383"/>
                <a:gd name="T4" fmla="*/ 384 w 515"/>
                <a:gd name="T5" fmla="*/ 23 h 383"/>
                <a:gd name="T6" fmla="*/ 382 w 515"/>
                <a:gd name="T7" fmla="*/ 25 h 383"/>
                <a:gd name="T8" fmla="*/ 340 w 515"/>
                <a:gd name="T9" fmla="*/ 94 h 383"/>
                <a:gd name="T10" fmla="*/ 274 w 515"/>
                <a:gd name="T11" fmla="*/ 172 h 383"/>
                <a:gd name="T12" fmla="*/ 235 w 515"/>
                <a:gd name="T13" fmla="*/ 207 h 383"/>
                <a:gd name="T14" fmla="*/ 172 w 515"/>
                <a:gd name="T15" fmla="*/ 227 h 383"/>
                <a:gd name="T16" fmla="*/ 123 w 515"/>
                <a:gd name="T17" fmla="*/ 243 h 383"/>
                <a:gd name="T18" fmla="*/ 86 w 515"/>
                <a:gd name="T19" fmla="*/ 246 h 383"/>
                <a:gd name="T20" fmla="*/ 49 w 515"/>
                <a:gd name="T21" fmla="*/ 248 h 383"/>
                <a:gd name="T22" fmla="*/ 2 w 515"/>
                <a:gd name="T23" fmla="*/ 233 h 383"/>
                <a:gd name="T24" fmla="*/ 15 w 515"/>
                <a:gd name="T25" fmla="*/ 299 h 383"/>
                <a:gd name="T26" fmla="*/ 17 w 515"/>
                <a:gd name="T27" fmla="*/ 344 h 383"/>
                <a:gd name="T28" fmla="*/ 31 w 515"/>
                <a:gd name="T29" fmla="*/ 358 h 383"/>
                <a:gd name="T30" fmla="*/ 35 w 515"/>
                <a:gd name="T31" fmla="*/ 376 h 383"/>
                <a:gd name="T32" fmla="*/ 84 w 515"/>
                <a:gd name="T33" fmla="*/ 383 h 383"/>
                <a:gd name="T34" fmla="*/ 105 w 515"/>
                <a:gd name="T35" fmla="*/ 380 h 383"/>
                <a:gd name="T36" fmla="*/ 135 w 515"/>
                <a:gd name="T37" fmla="*/ 374 h 383"/>
                <a:gd name="T38" fmla="*/ 145 w 515"/>
                <a:gd name="T39" fmla="*/ 383 h 383"/>
                <a:gd name="T40" fmla="*/ 201 w 515"/>
                <a:gd name="T41" fmla="*/ 378 h 383"/>
                <a:gd name="T42" fmla="*/ 213 w 515"/>
                <a:gd name="T43" fmla="*/ 374 h 383"/>
                <a:gd name="T44" fmla="*/ 223 w 515"/>
                <a:gd name="T45" fmla="*/ 368 h 383"/>
                <a:gd name="T46" fmla="*/ 246 w 515"/>
                <a:gd name="T47" fmla="*/ 362 h 383"/>
                <a:gd name="T48" fmla="*/ 258 w 515"/>
                <a:gd name="T49" fmla="*/ 358 h 383"/>
                <a:gd name="T50" fmla="*/ 282 w 515"/>
                <a:gd name="T51" fmla="*/ 358 h 383"/>
                <a:gd name="T52" fmla="*/ 315 w 515"/>
                <a:gd name="T53" fmla="*/ 356 h 383"/>
                <a:gd name="T54" fmla="*/ 333 w 515"/>
                <a:gd name="T55" fmla="*/ 354 h 383"/>
                <a:gd name="T56" fmla="*/ 346 w 515"/>
                <a:gd name="T57" fmla="*/ 348 h 383"/>
                <a:gd name="T58" fmla="*/ 358 w 515"/>
                <a:gd name="T59" fmla="*/ 340 h 383"/>
                <a:gd name="T60" fmla="*/ 376 w 515"/>
                <a:gd name="T61" fmla="*/ 323 h 383"/>
                <a:gd name="T62" fmla="*/ 393 w 515"/>
                <a:gd name="T63" fmla="*/ 323 h 383"/>
                <a:gd name="T64" fmla="*/ 413 w 515"/>
                <a:gd name="T65" fmla="*/ 331 h 383"/>
                <a:gd name="T66" fmla="*/ 440 w 515"/>
                <a:gd name="T67" fmla="*/ 325 h 383"/>
                <a:gd name="T68" fmla="*/ 450 w 515"/>
                <a:gd name="T69" fmla="*/ 307 h 383"/>
                <a:gd name="T70" fmla="*/ 460 w 515"/>
                <a:gd name="T71" fmla="*/ 299 h 383"/>
                <a:gd name="T72" fmla="*/ 454 w 515"/>
                <a:gd name="T73" fmla="*/ 282 h 383"/>
                <a:gd name="T74" fmla="*/ 438 w 515"/>
                <a:gd name="T75" fmla="*/ 270 h 383"/>
                <a:gd name="T76" fmla="*/ 434 w 515"/>
                <a:gd name="T77" fmla="*/ 258 h 383"/>
                <a:gd name="T78" fmla="*/ 454 w 515"/>
                <a:gd name="T79" fmla="*/ 256 h 383"/>
                <a:gd name="T80" fmla="*/ 464 w 515"/>
                <a:gd name="T81" fmla="*/ 262 h 383"/>
                <a:gd name="T82" fmla="*/ 489 w 515"/>
                <a:gd name="T83" fmla="*/ 248 h 383"/>
                <a:gd name="T84" fmla="*/ 515 w 515"/>
                <a:gd name="T85" fmla="*/ 198 h 383"/>
                <a:gd name="T86" fmla="*/ 505 w 515"/>
                <a:gd name="T87" fmla="*/ 178 h 383"/>
                <a:gd name="T88" fmla="*/ 491 w 515"/>
                <a:gd name="T89" fmla="*/ 166 h 383"/>
                <a:gd name="T90" fmla="*/ 474 w 515"/>
                <a:gd name="T91" fmla="*/ 154 h 383"/>
                <a:gd name="T92" fmla="*/ 429 w 515"/>
                <a:gd name="T93" fmla="*/ 119 h 383"/>
                <a:gd name="T94" fmla="*/ 454 w 515"/>
                <a:gd name="T95" fmla="*/ 94 h 383"/>
                <a:gd name="T96" fmla="*/ 452 w 515"/>
                <a:gd name="T97" fmla="*/ 66 h 383"/>
                <a:gd name="T98" fmla="*/ 438 w 515"/>
                <a:gd name="T99" fmla="*/ 37 h 383"/>
                <a:gd name="T100" fmla="*/ 425 w 515"/>
                <a:gd name="T101" fmla="*/ 19 h 383"/>
                <a:gd name="T102" fmla="*/ 401 w 515"/>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383">
                  <a:moveTo>
                    <a:pt x="401" y="2"/>
                  </a:moveTo>
                  <a:lnTo>
                    <a:pt x="397" y="0"/>
                  </a:lnTo>
                  <a:lnTo>
                    <a:pt x="395" y="0"/>
                  </a:lnTo>
                  <a:lnTo>
                    <a:pt x="393" y="4"/>
                  </a:lnTo>
                  <a:lnTo>
                    <a:pt x="389" y="12"/>
                  </a:lnTo>
                  <a:lnTo>
                    <a:pt x="389" y="17"/>
                  </a:lnTo>
                  <a:lnTo>
                    <a:pt x="389" y="12"/>
                  </a:lnTo>
                  <a:lnTo>
                    <a:pt x="389" y="17"/>
                  </a:lnTo>
                  <a:lnTo>
                    <a:pt x="384" y="23"/>
                  </a:lnTo>
                  <a:lnTo>
                    <a:pt x="382" y="25"/>
                  </a:lnTo>
                  <a:lnTo>
                    <a:pt x="384" y="23"/>
                  </a:lnTo>
                  <a:lnTo>
                    <a:pt x="382" y="25"/>
                  </a:lnTo>
                  <a:lnTo>
                    <a:pt x="374" y="39"/>
                  </a:lnTo>
                  <a:lnTo>
                    <a:pt x="356" y="72"/>
                  </a:lnTo>
                  <a:lnTo>
                    <a:pt x="340" y="94"/>
                  </a:lnTo>
                  <a:lnTo>
                    <a:pt x="325" y="117"/>
                  </a:lnTo>
                  <a:lnTo>
                    <a:pt x="305" y="147"/>
                  </a:lnTo>
                  <a:lnTo>
                    <a:pt x="274" y="172"/>
                  </a:lnTo>
                  <a:lnTo>
                    <a:pt x="266" y="178"/>
                  </a:lnTo>
                  <a:lnTo>
                    <a:pt x="252" y="192"/>
                  </a:lnTo>
                  <a:lnTo>
                    <a:pt x="235" y="207"/>
                  </a:lnTo>
                  <a:lnTo>
                    <a:pt x="217" y="217"/>
                  </a:lnTo>
                  <a:lnTo>
                    <a:pt x="199" y="227"/>
                  </a:lnTo>
                  <a:lnTo>
                    <a:pt x="172" y="227"/>
                  </a:lnTo>
                  <a:lnTo>
                    <a:pt x="166" y="231"/>
                  </a:lnTo>
                  <a:lnTo>
                    <a:pt x="149" y="237"/>
                  </a:lnTo>
                  <a:lnTo>
                    <a:pt x="123" y="243"/>
                  </a:lnTo>
                  <a:lnTo>
                    <a:pt x="105" y="246"/>
                  </a:lnTo>
                  <a:lnTo>
                    <a:pt x="94" y="246"/>
                  </a:lnTo>
                  <a:lnTo>
                    <a:pt x="86" y="246"/>
                  </a:lnTo>
                  <a:lnTo>
                    <a:pt x="68" y="248"/>
                  </a:lnTo>
                  <a:lnTo>
                    <a:pt x="49" y="246"/>
                  </a:lnTo>
                  <a:lnTo>
                    <a:pt x="49" y="248"/>
                  </a:lnTo>
                  <a:lnTo>
                    <a:pt x="37" y="243"/>
                  </a:lnTo>
                  <a:lnTo>
                    <a:pt x="6" y="235"/>
                  </a:lnTo>
                  <a:lnTo>
                    <a:pt x="2" y="233"/>
                  </a:lnTo>
                  <a:lnTo>
                    <a:pt x="0" y="266"/>
                  </a:lnTo>
                  <a:lnTo>
                    <a:pt x="11" y="280"/>
                  </a:lnTo>
                  <a:lnTo>
                    <a:pt x="15" y="299"/>
                  </a:lnTo>
                  <a:lnTo>
                    <a:pt x="11" y="313"/>
                  </a:lnTo>
                  <a:lnTo>
                    <a:pt x="15" y="333"/>
                  </a:lnTo>
                  <a:lnTo>
                    <a:pt x="17" y="344"/>
                  </a:lnTo>
                  <a:lnTo>
                    <a:pt x="19" y="348"/>
                  </a:lnTo>
                  <a:lnTo>
                    <a:pt x="27" y="348"/>
                  </a:lnTo>
                  <a:lnTo>
                    <a:pt x="31" y="358"/>
                  </a:lnTo>
                  <a:lnTo>
                    <a:pt x="35" y="364"/>
                  </a:lnTo>
                  <a:lnTo>
                    <a:pt x="35" y="372"/>
                  </a:lnTo>
                  <a:lnTo>
                    <a:pt x="35" y="376"/>
                  </a:lnTo>
                  <a:lnTo>
                    <a:pt x="55" y="368"/>
                  </a:lnTo>
                  <a:lnTo>
                    <a:pt x="68" y="383"/>
                  </a:lnTo>
                  <a:lnTo>
                    <a:pt x="84" y="383"/>
                  </a:lnTo>
                  <a:lnTo>
                    <a:pt x="86" y="380"/>
                  </a:lnTo>
                  <a:lnTo>
                    <a:pt x="100" y="376"/>
                  </a:lnTo>
                  <a:lnTo>
                    <a:pt x="105" y="380"/>
                  </a:lnTo>
                  <a:lnTo>
                    <a:pt x="107" y="383"/>
                  </a:lnTo>
                  <a:lnTo>
                    <a:pt x="125" y="383"/>
                  </a:lnTo>
                  <a:lnTo>
                    <a:pt x="135" y="374"/>
                  </a:lnTo>
                  <a:lnTo>
                    <a:pt x="141" y="374"/>
                  </a:lnTo>
                  <a:lnTo>
                    <a:pt x="145" y="376"/>
                  </a:lnTo>
                  <a:lnTo>
                    <a:pt x="145" y="383"/>
                  </a:lnTo>
                  <a:lnTo>
                    <a:pt x="188" y="383"/>
                  </a:lnTo>
                  <a:lnTo>
                    <a:pt x="190" y="380"/>
                  </a:lnTo>
                  <a:lnTo>
                    <a:pt x="201" y="378"/>
                  </a:lnTo>
                  <a:lnTo>
                    <a:pt x="205" y="378"/>
                  </a:lnTo>
                  <a:lnTo>
                    <a:pt x="209" y="376"/>
                  </a:lnTo>
                  <a:lnTo>
                    <a:pt x="213" y="374"/>
                  </a:lnTo>
                  <a:lnTo>
                    <a:pt x="219" y="374"/>
                  </a:lnTo>
                  <a:lnTo>
                    <a:pt x="221" y="372"/>
                  </a:lnTo>
                  <a:lnTo>
                    <a:pt x="223" y="368"/>
                  </a:lnTo>
                  <a:lnTo>
                    <a:pt x="231" y="366"/>
                  </a:lnTo>
                  <a:lnTo>
                    <a:pt x="241" y="362"/>
                  </a:lnTo>
                  <a:lnTo>
                    <a:pt x="246" y="362"/>
                  </a:lnTo>
                  <a:lnTo>
                    <a:pt x="252" y="362"/>
                  </a:lnTo>
                  <a:lnTo>
                    <a:pt x="256" y="360"/>
                  </a:lnTo>
                  <a:lnTo>
                    <a:pt x="258" y="358"/>
                  </a:lnTo>
                  <a:lnTo>
                    <a:pt x="264" y="356"/>
                  </a:lnTo>
                  <a:lnTo>
                    <a:pt x="278" y="358"/>
                  </a:lnTo>
                  <a:lnTo>
                    <a:pt x="282" y="358"/>
                  </a:lnTo>
                  <a:lnTo>
                    <a:pt x="288" y="356"/>
                  </a:lnTo>
                  <a:lnTo>
                    <a:pt x="299" y="356"/>
                  </a:lnTo>
                  <a:lnTo>
                    <a:pt x="315" y="356"/>
                  </a:lnTo>
                  <a:lnTo>
                    <a:pt x="327" y="360"/>
                  </a:lnTo>
                  <a:lnTo>
                    <a:pt x="331" y="358"/>
                  </a:lnTo>
                  <a:lnTo>
                    <a:pt x="333" y="354"/>
                  </a:lnTo>
                  <a:lnTo>
                    <a:pt x="333" y="352"/>
                  </a:lnTo>
                  <a:lnTo>
                    <a:pt x="337" y="348"/>
                  </a:lnTo>
                  <a:lnTo>
                    <a:pt x="346" y="348"/>
                  </a:lnTo>
                  <a:lnTo>
                    <a:pt x="350" y="348"/>
                  </a:lnTo>
                  <a:lnTo>
                    <a:pt x="354" y="346"/>
                  </a:lnTo>
                  <a:lnTo>
                    <a:pt x="358" y="340"/>
                  </a:lnTo>
                  <a:lnTo>
                    <a:pt x="362" y="333"/>
                  </a:lnTo>
                  <a:lnTo>
                    <a:pt x="370" y="327"/>
                  </a:lnTo>
                  <a:lnTo>
                    <a:pt x="376" y="323"/>
                  </a:lnTo>
                  <a:lnTo>
                    <a:pt x="380" y="323"/>
                  </a:lnTo>
                  <a:lnTo>
                    <a:pt x="387" y="321"/>
                  </a:lnTo>
                  <a:lnTo>
                    <a:pt x="393" y="323"/>
                  </a:lnTo>
                  <a:lnTo>
                    <a:pt x="407" y="333"/>
                  </a:lnTo>
                  <a:lnTo>
                    <a:pt x="409" y="333"/>
                  </a:lnTo>
                  <a:lnTo>
                    <a:pt x="413" y="331"/>
                  </a:lnTo>
                  <a:lnTo>
                    <a:pt x="419" y="331"/>
                  </a:lnTo>
                  <a:lnTo>
                    <a:pt x="431" y="329"/>
                  </a:lnTo>
                  <a:lnTo>
                    <a:pt x="440" y="325"/>
                  </a:lnTo>
                  <a:lnTo>
                    <a:pt x="448" y="313"/>
                  </a:lnTo>
                  <a:lnTo>
                    <a:pt x="448" y="311"/>
                  </a:lnTo>
                  <a:lnTo>
                    <a:pt x="450" y="307"/>
                  </a:lnTo>
                  <a:lnTo>
                    <a:pt x="452" y="301"/>
                  </a:lnTo>
                  <a:lnTo>
                    <a:pt x="456" y="297"/>
                  </a:lnTo>
                  <a:lnTo>
                    <a:pt x="460" y="299"/>
                  </a:lnTo>
                  <a:lnTo>
                    <a:pt x="460" y="295"/>
                  </a:lnTo>
                  <a:lnTo>
                    <a:pt x="454" y="290"/>
                  </a:lnTo>
                  <a:lnTo>
                    <a:pt x="454" y="282"/>
                  </a:lnTo>
                  <a:lnTo>
                    <a:pt x="446" y="280"/>
                  </a:lnTo>
                  <a:lnTo>
                    <a:pt x="442" y="274"/>
                  </a:lnTo>
                  <a:lnTo>
                    <a:pt x="438" y="270"/>
                  </a:lnTo>
                  <a:lnTo>
                    <a:pt x="438" y="266"/>
                  </a:lnTo>
                  <a:lnTo>
                    <a:pt x="434" y="258"/>
                  </a:lnTo>
                  <a:lnTo>
                    <a:pt x="434" y="258"/>
                  </a:lnTo>
                  <a:lnTo>
                    <a:pt x="436" y="256"/>
                  </a:lnTo>
                  <a:lnTo>
                    <a:pt x="438" y="256"/>
                  </a:lnTo>
                  <a:lnTo>
                    <a:pt x="454" y="256"/>
                  </a:lnTo>
                  <a:lnTo>
                    <a:pt x="458" y="264"/>
                  </a:lnTo>
                  <a:lnTo>
                    <a:pt x="460" y="264"/>
                  </a:lnTo>
                  <a:lnTo>
                    <a:pt x="464" y="262"/>
                  </a:lnTo>
                  <a:lnTo>
                    <a:pt x="470" y="252"/>
                  </a:lnTo>
                  <a:lnTo>
                    <a:pt x="489" y="252"/>
                  </a:lnTo>
                  <a:lnTo>
                    <a:pt x="489" y="248"/>
                  </a:lnTo>
                  <a:lnTo>
                    <a:pt x="491" y="246"/>
                  </a:lnTo>
                  <a:lnTo>
                    <a:pt x="515" y="248"/>
                  </a:lnTo>
                  <a:lnTo>
                    <a:pt x="515" y="198"/>
                  </a:lnTo>
                  <a:lnTo>
                    <a:pt x="513" y="192"/>
                  </a:lnTo>
                  <a:lnTo>
                    <a:pt x="507" y="182"/>
                  </a:lnTo>
                  <a:lnTo>
                    <a:pt x="505" y="178"/>
                  </a:lnTo>
                  <a:lnTo>
                    <a:pt x="505" y="174"/>
                  </a:lnTo>
                  <a:lnTo>
                    <a:pt x="501" y="170"/>
                  </a:lnTo>
                  <a:lnTo>
                    <a:pt x="491" y="166"/>
                  </a:lnTo>
                  <a:lnTo>
                    <a:pt x="493" y="162"/>
                  </a:lnTo>
                  <a:lnTo>
                    <a:pt x="489" y="158"/>
                  </a:lnTo>
                  <a:lnTo>
                    <a:pt x="474" y="154"/>
                  </a:lnTo>
                  <a:lnTo>
                    <a:pt x="450" y="143"/>
                  </a:lnTo>
                  <a:lnTo>
                    <a:pt x="429" y="135"/>
                  </a:lnTo>
                  <a:lnTo>
                    <a:pt x="429" y="119"/>
                  </a:lnTo>
                  <a:lnTo>
                    <a:pt x="431" y="115"/>
                  </a:lnTo>
                  <a:lnTo>
                    <a:pt x="440" y="106"/>
                  </a:lnTo>
                  <a:lnTo>
                    <a:pt x="454" y="94"/>
                  </a:lnTo>
                  <a:lnTo>
                    <a:pt x="454" y="92"/>
                  </a:lnTo>
                  <a:lnTo>
                    <a:pt x="452" y="84"/>
                  </a:lnTo>
                  <a:lnTo>
                    <a:pt x="452" y="66"/>
                  </a:lnTo>
                  <a:lnTo>
                    <a:pt x="450" y="55"/>
                  </a:lnTo>
                  <a:lnTo>
                    <a:pt x="446" y="51"/>
                  </a:lnTo>
                  <a:lnTo>
                    <a:pt x="438" y="37"/>
                  </a:lnTo>
                  <a:lnTo>
                    <a:pt x="429" y="33"/>
                  </a:lnTo>
                  <a:lnTo>
                    <a:pt x="429" y="27"/>
                  </a:lnTo>
                  <a:lnTo>
                    <a:pt x="425" y="19"/>
                  </a:lnTo>
                  <a:lnTo>
                    <a:pt x="409" y="4"/>
                  </a:lnTo>
                  <a:lnTo>
                    <a:pt x="407" y="0"/>
                  </a:lnTo>
                  <a:lnTo>
                    <a:pt x="40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6" name="Freeform 747"/>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7" name="Freeform 748"/>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8" name="Freeform 749"/>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9" name="Freeform 750"/>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0" name="Freeform 751"/>
            <p:cNvSpPr>
              <a:spLocks/>
            </p:cNvSpPr>
            <p:nvPr/>
          </p:nvSpPr>
          <p:spPr bwMode="auto">
            <a:xfrm>
              <a:off x="7386638" y="1731963"/>
              <a:ext cx="454025" cy="646113"/>
            </a:xfrm>
            <a:custGeom>
              <a:avLst/>
              <a:gdLst>
                <a:gd name="T0" fmla="*/ 114 w 286"/>
                <a:gd name="T1" fmla="*/ 6 h 407"/>
                <a:gd name="T2" fmla="*/ 102 w 286"/>
                <a:gd name="T3" fmla="*/ 12 h 407"/>
                <a:gd name="T4" fmla="*/ 75 w 286"/>
                <a:gd name="T5" fmla="*/ 32 h 407"/>
                <a:gd name="T6" fmla="*/ 51 w 286"/>
                <a:gd name="T7" fmla="*/ 51 h 407"/>
                <a:gd name="T8" fmla="*/ 35 w 286"/>
                <a:gd name="T9" fmla="*/ 82 h 407"/>
                <a:gd name="T10" fmla="*/ 20 w 286"/>
                <a:gd name="T11" fmla="*/ 100 h 407"/>
                <a:gd name="T12" fmla="*/ 6 w 286"/>
                <a:gd name="T13" fmla="*/ 122 h 407"/>
                <a:gd name="T14" fmla="*/ 2 w 286"/>
                <a:gd name="T15" fmla="*/ 147 h 407"/>
                <a:gd name="T16" fmla="*/ 24 w 286"/>
                <a:gd name="T17" fmla="*/ 163 h 407"/>
                <a:gd name="T18" fmla="*/ 26 w 286"/>
                <a:gd name="T19" fmla="*/ 196 h 407"/>
                <a:gd name="T20" fmla="*/ 12 w 286"/>
                <a:gd name="T21" fmla="*/ 225 h 407"/>
                <a:gd name="T22" fmla="*/ 8 w 286"/>
                <a:gd name="T23" fmla="*/ 239 h 407"/>
                <a:gd name="T24" fmla="*/ 14 w 286"/>
                <a:gd name="T25" fmla="*/ 255 h 407"/>
                <a:gd name="T26" fmla="*/ 16 w 286"/>
                <a:gd name="T27" fmla="*/ 276 h 407"/>
                <a:gd name="T28" fmla="*/ 37 w 286"/>
                <a:gd name="T29" fmla="*/ 284 h 407"/>
                <a:gd name="T30" fmla="*/ 51 w 286"/>
                <a:gd name="T31" fmla="*/ 311 h 407"/>
                <a:gd name="T32" fmla="*/ 39 w 286"/>
                <a:gd name="T33" fmla="*/ 335 h 407"/>
                <a:gd name="T34" fmla="*/ 24 w 286"/>
                <a:gd name="T35" fmla="*/ 353 h 407"/>
                <a:gd name="T36" fmla="*/ 12 w 286"/>
                <a:gd name="T37" fmla="*/ 366 h 407"/>
                <a:gd name="T38" fmla="*/ 0 w 286"/>
                <a:gd name="T39" fmla="*/ 384 h 407"/>
                <a:gd name="T40" fmla="*/ 6 w 286"/>
                <a:gd name="T41" fmla="*/ 396 h 407"/>
                <a:gd name="T42" fmla="*/ 22 w 286"/>
                <a:gd name="T43" fmla="*/ 388 h 407"/>
                <a:gd name="T44" fmla="*/ 37 w 286"/>
                <a:gd name="T45" fmla="*/ 378 h 407"/>
                <a:gd name="T46" fmla="*/ 51 w 286"/>
                <a:gd name="T47" fmla="*/ 370 h 407"/>
                <a:gd name="T48" fmla="*/ 71 w 286"/>
                <a:gd name="T49" fmla="*/ 364 h 407"/>
                <a:gd name="T50" fmla="*/ 90 w 286"/>
                <a:gd name="T51" fmla="*/ 370 h 407"/>
                <a:gd name="T52" fmla="*/ 96 w 286"/>
                <a:gd name="T53" fmla="*/ 380 h 407"/>
                <a:gd name="T54" fmla="*/ 100 w 286"/>
                <a:gd name="T55" fmla="*/ 392 h 407"/>
                <a:gd name="T56" fmla="*/ 118 w 286"/>
                <a:gd name="T57" fmla="*/ 394 h 407"/>
                <a:gd name="T58" fmla="*/ 131 w 286"/>
                <a:gd name="T59" fmla="*/ 400 h 407"/>
                <a:gd name="T60" fmla="*/ 194 w 286"/>
                <a:gd name="T61" fmla="*/ 400 h 407"/>
                <a:gd name="T62" fmla="*/ 212 w 286"/>
                <a:gd name="T63" fmla="*/ 388 h 407"/>
                <a:gd name="T64" fmla="*/ 243 w 286"/>
                <a:gd name="T65" fmla="*/ 407 h 407"/>
                <a:gd name="T66" fmla="*/ 286 w 286"/>
                <a:gd name="T67" fmla="*/ 372 h 407"/>
                <a:gd name="T68" fmla="*/ 270 w 286"/>
                <a:gd name="T69" fmla="*/ 347 h 407"/>
                <a:gd name="T70" fmla="*/ 251 w 286"/>
                <a:gd name="T71" fmla="*/ 321 h 407"/>
                <a:gd name="T72" fmla="*/ 214 w 286"/>
                <a:gd name="T73" fmla="*/ 311 h 407"/>
                <a:gd name="T74" fmla="*/ 214 w 286"/>
                <a:gd name="T75" fmla="*/ 311 h 407"/>
                <a:gd name="T76" fmla="*/ 223 w 286"/>
                <a:gd name="T77" fmla="*/ 304 h 407"/>
                <a:gd name="T78" fmla="*/ 229 w 286"/>
                <a:gd name="T79" fmla="*/ 300 h 407"/>
                <a:gd name="T80" fmla="*/ 245 w 286"/>
                <a:gd name="T81" fmla="*/ 272 h 407"/>
                <a:gd name="T82" fmla="*/ 259 w 286"/>
                <a:gd name="T83" fmla="*/ 249 h 407"/>
                <a:gd name="T84" fmla="*/ 278 w 286"/>
                <a:gd name="T85" fmla="*/ 251 h 407"/>
                <a:gd name="T86" fmla="*/ 286 w 286"/>
                <a:gd name="T87" fmla="*/ 216 h 407"/>
                <a:gd name="T88" fmla="*/ 280 w 286"/>
                <a:gd name="T89" fmla="*/ 151 h 407"/>
                <a:gd name="T90" fmla="*/ 255 w 286"/>
                <a:gd name="T91" fmla="*/ 149 h 407"/>
                <a:gd name="T92" fmla="*/ 247 w 286"/>
                <a:gd name="T93" fmla="*/ 133 h 407"/>
                <a:gd name="T94" fmla="*/ 241 w 286"/>
                <a:gd name="T95" fmla="*/ 147 h 407"/>
                <a:gd name="T96" fmla="*/ 229 w 286"/>
                <a:gd name="T97" fmla="*/ 159 h 407"/>
                <a:gd name="T98" fmla="*/ 210 w 286"/>
                <a:gd name="T99" fmla="*/ 141 h 407"/>
                <a:gd name="T100" fmla="*/ 210 w 286"/>
                <a:gd name="T101" fmla="*/ 120 h 407"/>
                <a:gd name="T102" fmla="*/ 219 w 286"/>
                <a:gd name="T103" fmla="*/ 102 h 407"/>
                <a:gd name="T104" fmla="*/ 204 w 286"/>
                <a:gd name="T105" fmla="*/ 92 h 407"/>
                <a:gd name="T106" fmla="*/ 184 w 286"/>
                <a:gd name="T107" fmla="*/ 96 h 407"/>
                <a:gd name="T108" fmla="*/ 167 w 286"/>
                <a:gd name="T109" fmla="*/ 110 h 407"/>
                <a:gd name="T110" fmla="*/ 159 w 286"/>
                <a:gd name="T111" fmla="*/ 94 h 407"/>
                <a:gd name="T112" fmla="*/ 149 w 286"/>
                <a:gd name="T113" fmla="*/ 86 h 407"/>
                <a:gd name="T114" fmla="*/ 147 w 286"/>
                <a:gd name="T115" fmla="*/ 69 h 407"/>
                <a:gd name="T116" fmla="*/ 151 w 286"/>
                <a:gd name="T117" fmla="*/ 53 h 407"/>
                <a:gd name="T118" fmla="*/ 139 w 286"/>
                <a:gd name="T119" fmla="*/ 41 h 407"/>
                <a:gd name="T120" fmla="*/ 143 w 286"/>
                <a:gd name="T121" fmla="*/ 30 h 407"/>
                <a:gd name="T122" fmla="*/ 139 w 286"/>
                <a:gd name="T123" fmla="*/ 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07">
                  <a:moveTo>
                    <a:pt x="139" y="0"/>
                  </a:moveTo>
                  <a:lnTo>
                    <a:pt x="129" y="4"/>
                  </a:lnTo>
                  <a:lnTo>
                    <a:pt x="120" y="6"/>
                  </a:lnTo>
                  <a:lnTo>
                    <a:pt x="114" y="6"/>
                  </a:lnTo>
                  <a:lnTo>
                    <a:pt x="108" y="10"/>
                  </a:lnTo>
                  <a:lnTo>
                    <a:pt x="108" y="12"/>
                  </a:lnTo>
                  <a:lnTo>
                    <a:pt x="102" y="12"/>
                  </a:lnTo>
                  <a:lnTo>
                    <a:pt x="102" y="12"/>
                  </a:lnTo>
                  <a:lnTo>
                    <a:pt x="88" y="16"/>
                  </a:lnTo>
                  <a:lnTo>
                    <a:pt x="82" y="20"/>
                  </a:lnTo>
                  <a:lnTo>
                    <a:pt x="80" y="24"/>
                  </a:lnTo>
                  <a:lnTo>
                    <a:pt x="75" y="32"/>
                  </a:lnTo>
                  <a:lnTo>
                    <a:pt x="73" y="43"/>
                  </a:lnTo>
                  <a:lnTo>
                    <a:pt x="67" y="47"/>
                  </a:lnTo>
                  <a:lnTo>
                    <a:pt x="57" y="49"/>
                  </a:lnTo>
                  <a:lnTo>
                    <a:pt x="51" y="51"/>
                  </a:lnTo>
                  <a:lnTo>
                    <a:pt x="47" y="55"/>
                  </a:lnTo>
                  <a:lnTo>
                    <a:pt x="43" y="63"/>
                  </a:lnTo>
                  <a:lnTo>
                    <a:pt x="37" y="79"/>
                  </a:lnTo>
                  <a:lnTo>
                    <a:pt x="35" y="82"/>
                  </a:lnTo>
                  <a:lnTo>
                    <a:pt x="28" y="86"/>
                  </a:lnTo>
                  <a:lnTo>
                    <a:pt x="26" y="88"/>
                  </a:lnTo>
                  <a:lnTo>
                    <a:pt x="22" y="94"/>
                  </a:lnTo>
                  <a:lnTo>
                    <a:pt x="20" y="100"/>
                  </a:lnTo>
                  <a:lnTo>
                    <a:pt x="16" y="104"/>
                  </a:lnTo>
                  <a:lnTo>
                    <a:pt x="12" y="108"/>
                  </a:lnTo>
                  <a:lnTo>
                    <a:pt x="10" y="112"/>
                  </a:lnTo>
                  <a:lnTo>
                    <a:pt x="6" y="122"/>
                  </a:lnTo>
                  <a:lnTo>
                    <a:pt x="4" y="129"/>
                  </a:lnTo>
                  <a:lnTo>
                    <a:pt x="2" y="137"/>
                  </a:lnTo>
                  <a:lnTo>
                    <a:pt x="0" y="141"/>
                  </a:lnTo>
                  <a:lnTo>
                    <a:pt x="2" y="147"/>
                  </a:lnTo>
                  <a:lnTo>
                    <a:pt x="8" y="151"/>
                  </a:lnTo>
                  <a:lnTo>
                    <a:pt x="16" y="155"/>
                  </a:lnTo>
                  <a:lnTo>
                    <a:pt x="20" y="159"/>
                  </a:lnTo>
                  <a:lnTo>
                    <a:pt x="24" y="163"/>
                  </a:lnTo>
                  <a:lnTo>
                    <a:pt x="26" y="167"/>
                  </a:lnTo>
                  <a:lnTo>
                    <a:pt x="28" y="176"/>
                  </a:lnTo>
                  <a:lnTo>
                    <a:pt x="28" y="186"/>
                  </a:lnTo>
                  <a:lnTo>
                    <a:pt x="26" y="196"/>
                  </a:lnTo>
                  <a:lnTo>
                    <a:pt x="24" y="204"/>
                  </a:lnTo>
                  <a:lnTo>
                    <a:pt x="22" y="206"/>
                  </a:lnTo>
                  <a:lnTo>
                    <a:pt x="18" y="214"/>
                  </a:lnTo>
                  <a:lnTo>
                    <a:pt x="12" y="225"/>
                  </a:lnTo>
                  <a:lnTo>
                    <a:pt x="8" y="229"/>
                  </a:lnTo>
                  <a:lnTo>
                    <a:pt x="6" y="233"/>
                  </a:lnTo>
                  <a:lnTo>
                    <a:pt x="6" y="237"/>
                  </a:lnTo>
                  <a:lnTo>
                    <a:pt x="8" y="239"/>
                  </a:lnTo>
                  <a:lnTo>
                    <a:pt x="8" y="241"/>
                  </a:lnTo>
                  <a:lnTo>
                    <a:pt x="10" y="247"/>
                  </a:lnTo>
                  <a:lnTo>
                    <a:pt x="10" y="251"/>
                  </a:lnTo>
                  <a:lnTo>
                    <a:pt x="14" y="255"/>
                  </a:lnTo>
                  <a:lnTo>
                    <a:pt x="16" y="257"/>
                  </a:lnTo>
                  <a:lnTo>
                    <a:pt x="18" y="263"/>
                  </a:lnTo>
                  <a:lnTo>
                    <a:pt x="16" y="270"/>
                  </a:lnTo>
                  <a:lnTo>
                    <a:pt x="16" y="276"/>
                  </a:lnTo>
                  <a:lnTo>
                    <a:pt x="16" y="280"/>
                  </a:lnTo>
                  <a:lnTo>
                    <a:pt x="20" y="282"/>
                  </a:lnTo>
                  <a:lnTo>
                    <a:pt x="33" y="284"/>
                  </a:lnTo>
                  <a:lnTo>
                    <a:pt x="37" y="284"/>
                  </a:lnTo>
                  <a:lnTo>
                    <a:pt x="43" y="290"/>
                  </a:lnTo>
                  <a:lnTo>
                    <a:pt x="45" y="296"/>
                  </a:lnTo>
                  <a:lnTo>
                    <a:pt x="47" y="304"/>
                  </a:lnTo>
                  <a:lnTo>
                    <a:pt x="51" y="311"/>
                  </a:lnTo>
                  <a:lnTo>
                    <a:pt x="49" y="321"/>
                  </a:lnTo>
                  <a:lnTo>
                    <a:pt x="45" y="327"/>
                  </a:lnTo>
                  <a:lnTo>
                    <a:pt x="41" y="331"/>
                  </a:lnTo>
                  <a:lnTo>
                    <a:pt x="39" y="335"/>
                  </a:lnTo>
                  <a:lnTo>
                    <a:pt x="35" y="341"/>
                  </a:lnTo>
                  <a:lnTo>
                    <a:pt x="31" y="347"/>
                  </a:lnTo>
                  <a:lnTo>
                    <a:pt x="28" y="351"/>
                  </a:lnTo>
                  <a:lnTo>
                    <a:pt x="24" y="353"/>
                  </a:lnTo>
                  <a:lnTo>
                    <a:pt x="22" y="355"/>
                  </a:lnTo>
                  <a:lnTo>
                    <a:pt x="16" y="358"/>
                  </a:lnTo>
                  <a:lnTo>
                    <a:pt x="14" y="362"/>
                  </a:lnTo>
                  <a:lnTo>
                    <a:pt x="12" y="366"/>
                  </a:lnTo>
                  <a:lnTo>
                    <a:pt x="10" y="370"/>
                  </a:lnTo>
                  <a:lnTo>
                    <a:pt x="2" y="376"/>
                  </a:lnTo>
                  <a:lnTo>
                    <a:pt x="0" y="378"/>
                  </a:lnTo>
                  <a:lnTo>
                    <a:pt x="0" y="384"/>
                  </a:lnTo>
                  <a:lnTo>
                    <a:pt x="0" y="386"/>
                  </a:lnTo>
                  <a:lnTo>
                    <a:pt x="0" y="390"/>
                  </a:lnTo>
                  <a:lnTo>
                    <a:pt x="2" y="394"/>
                  </a:lnTo>
                  <a:lnTo>
                    <a:pt x="6" y="396"/>
                  </a:lnTo>
                  <a:lnTo>
                    <a:pt x="8" y="398"/>
                  </a:lnTo>
                  <a:lnTo>
                    <a:pt x="18" y="396"/>
                  </a:lnTo>
                  <a:lnTo>
                    <a:pt x="22" y="392"/>
                  </a:lnTo>
                  <a:lnTo>
                    <a:pt x="22" y="388"/>
                  </a:lnTo>
                  <a:lnTo>
                    <a:pt x="24" y="384"/>
                  </a:lnTo>
                  <a:lnTo>
                    <a:pt x="31" y="384"/>
                  </a:lnTo>
                  <a:lnTo>
                    <a:pt x="35" y="380"/>
                  </a:lnTo>
                  <a:lnTo>
                    <a:pt x="37" y="378"/>
                  </a:lnTo>
                  <a:lnTo>
                    <a:pt x="41" y="372"/>
                  </a:lnTo>
                  <a:lnTo>
                    <a:pt x="43" y="372"/>
                  </a:lnTo>
                  <a:lnTo>
                    <a:pt x="47" y="370"/>
                  </a:lnTo>
                  <a:lnTo>
                    <a:pt x="51" y="370"/>
                  </a:lnTo>
                  <a:lnTo>
                    <a:pt x="55" y="372"/>
                  </a:lnTo>
                  <a:lnTo>
                    <a:pt x="57" y="372"/>
                  </a:lnTo>
                  <a:lnTo>
                    <a:pt x="63" y="366"/>
                  </a:lnTo>
                  <a:lnTo>
                    <a:pt x="71" y="364"/>
                  </a:lnTo>
                  <a:lnTo>
                    <a:pt x="82" y="364"/>
                  </a:lnTo>
                  <a:lnTo>
                    <a:pt x="88" y="366"/>
                  </a:lnTo>
                  <a:lnTo>
                    <a:pt x="90" y="368"/>
                  </a:lnTo>
                  <a:lnTo>
                    <a:pt x="90" y="370"/>
                  </a:lnTo>
                  <a:lnTo>
                    <a:pt x="92" y="372"/>
                  </a:lnTo>
                  <a:lnTo>
                    <a:pt x="92" y="374"/>
                  </a:lnTo>
                  <a:lnTo>
                    <a:pt x="94" y="376"/>
                  </a:lnTo>
                  <a:lnTo>
                    <a:pt x="96" y="380"/>
                  </a:lnTo>
                  <a:lnTo>
                    <a:pt x="98" y="384"/>
                  </a:lnTo>
                  <a:lnTo>
                    <a:pt x="98" y="386"/>
                  </a:lnTo>
                  <a:lnTo>
                    <a:pt x="100" y="390"/>
                  </a:lnTo>
                  <a:lnTo>
                    <a:pt x="100" y="392"/>
                  </a:lnTo>
                  <a:lnTo>
                    <a:pt x="104" y="394"/>
                  </a:lnTo>
                  <a:lnTo>
                    <a:pt x="106" y="396"/>
                  </a:lnTo>
                  <a:lnTo>
                    <a:pt x="110" y="394"/>
                  </a:lnTo>
                  <a:lnTo>
                    <a:pt x="118" y="394"/>
                  </a:lnTo>
                  <a:lnTo>
                    <a:pt x="122" y="400"/>
                  </a:lnTo>
                  <a:lnTo>
                    <a:pt x="127" y="403"/>
                  </a:lnTo>
                  <a:lnTo>
                    <a:pt x="131" y="403"/>
                  </a:lnTo>
                  <a:lnTo>
                    <a:pt x="131" y="400"/>
                  </a:lnTo>
                  <a:lnTo>
                    <a:pt x="145" y="396"/>
                  </a:lnTo>
                  <a:lnTo>
                    <a:pt x="141" y="407"/>
                  </a:lnTo>
                  <a:lnTo>
                    <a:pt x="188" y="407"/>
                  </a:lnTo>
                  <a:lnTo>
                    <a:pt x="194" y="400"/>
                  </a:lnTo>
                  <a:lnTo>
                    <a:pt x="194" y="394"/>
                  </a:lnTo>
                  <a:lnTo>
                    <a:pt x="188" y="382"/>
                  </a:lnTo>
                  <a:lnTo>
                    <a:pt x="219" y="372"/>
                  </a:lnTo>
                  <a:lnTo>
                    <a:pt x="212" y="388"/>
                  </a:lnTo>
                  <a:lnTo>
                    <a:pt x="221" y="390"/>
                  </a:lnTo>
                  <a:lnTo>
                    <a:pt x="221" y="405"/>
                  </a:lnTo>
                  <a:lnTo>
                    <a:pt x="229" y="407"/>
                  </a:lnTo>
                  <a:lnTo>
                    <a:pt x="243" y="407"/>
                  </a:lnTo>
                  <a:lnTo>
                    <a:pt x="247" y="378"/>
                  </a:lnTo>
                  <a:lnTo>
                    <a:pt x="284" y="382"/>
                  </a:lnTo>
                  <a:lnTo>
                    <a:pt x="284" y="374"/>
                  </a:lnTo>
                  <a:lnTo>
                    <a:pt x="286" y="372"/>
                  </a:lnTo>
                  <a:lnTo>
                    <a:pt x="286" y="358"/>
                  </a:lnTo>
                  <a:lnTo>
                    <a:pt x="284" y="355"/>
                  </a:lnTo>
                  <a:lnTo>
                    <a:pt x="276" y="349"/>
                  </a:lnTo>
                  <a:lnTo>
                    <a:pt x="270" y="347"/>
                  </a:lnTo>
                  <a:lnTo>
                    <a:pt x="266" y="329"/>
                  </a:lnTo>
                  <a:lnTo>
                    <a:pt x="261" y="321"/>
                  </a:lnTo>
                  <a:lnTo>
                    <a:pt x="259" y="321"/>
                  </a:lnTo>
                  <a:lnTo>
                    <a:pt x="251" y="321"/>
                  </a:lnTo>
                  <a:lnTo>
                    <a:pt x="249" y="317"/>
                  </a:lnTo>
                  <a:lnTo>
                    <a:pt x="231" y="313"/>
                  </a:lnTo>
                  <a:lnTo>
                    <a:pt x="227" y="308"/>
                  </a:lnTo>
                  <a:lnTo>
                    <a:pt x="214" y="311"/>
                  </a:lnTo>
                  <a:lnTo>
                    <a:pt x="221" y="311"/>
                  </a:lnTo>
                  <a:lnTo>
                    <a:pt x="221" y="308"/>
                  </a:lnTo>
                  <a:lnTo>
                    <a:pt x="223" y="304"/>
                  </a:lnTo>
                  <a:lnTo>
                    <a:pt x="214" y="311"/>
                  </a:lnTo>
                  <a:lnTo>
                    <a:pt x="223" y="304"/>
                  </a:lnTo>
                  <a:lnTo>
                    <a:pt x="223" y="304"/>
                  </a:lnTo>
                  <a:lnTo>
                    <a:pt x="223" y="304"/>
                  </a:lnTo>
                  <a:lnTo>
                    <a:pt x="223" y="304"/>
                  </a:lnTo>
                  <a:lnTo>
                    <a:pt x="229" y="300"/>
                  </a:lnTo>
                  <a:lnTo>
                    <a:pt x="223" y="304"/>
                  </a:lnTo>
                  <a:lnTo>
                    <a:pt x="233" y="306"/>
                  </a:lnTo>
                  <a:lnTo>
                    <a:pt x="229" y="300"/>
                  </a:lnTo>
                  <a:lnTo>
                    <a:pt x="231" y="294"/>
                  </a:lnTo>
                  <a:lnTo>
                    <a:pt x="237" y="288"/>
                  </a:lnTo>
                  <a:lnTo>
                    <a:pt x="237" y="274"/>
                  </a:lnTo>
                  <a:lnTo>
                    <a:pt x="245" y="272"/>
                  </a:lnTo>
                  <a:lnTo>
                    <a:pt x="249" y="268"/>
                  </a:lnTo>
                  <a:lnTo>
                    <a:pt x="255" y="255"/>
                  </a:lnTo>
                  <a:lnTo>
                    <a:pt x="255" y="251"/>
                  </a:lnTo>
                  <a:lnTo>
                    <a:pt x="259" y="249"/>
                  </a:lnTo>
                  <a:lnTo>
                    <a:pt x="261" y="245"/>
                  </a:lnTo>
                  <a:lnTo>
                    <a:pt x="266" y="247"/>
                  </a:lnTo>
                  <a:lnTo>
                    <a:pt x="272" y="249"/>
                  </a:lnTo>
                  <a:lnTo>
                    <a:pt x="278" y="251"/>
                  </a:lnTo>
                  <a:lnTo>
                    <a:pt x="286" y="249"/>
                  </a:lnTo>
                  <a:lnTo>
                    <a:pt x="286" y="225"/>
                  </a:lnTo>
                  <a:lnTo>
                    <a:pt x="284" y="223"/>
                  </a:lnTo>
                  <a:lnTo>
                    <a:pt x="286" y="216"/>
                  </a:lnTo>
                  <a:lnTo>
                    <a:pt x="286" y="163"/>
                  </a:lnTo>
                  <a:lnTo>
                    <a:pt x="282" y="161"/>
                  </a:lnTo>
                  <a:lnTo>
                    <a:pt x="282" y="155"/>
                  </a:lnTo>
                  <a:lnTo>
                    <a:pt x="280" y="151"/>
                  </a:lnTo>
                  <a:lnTo>
                    <a:pt x="278" y="153"/>
                  </a:lnTo>
                  <a:lnTo>
                    <a:pt x="266" y="155"/>
                  </a:lnTo>
                  <a:lnTo>
                    <a:pt x="259" y="151"/>
                  </a:lnTo>
                  <a:lnTo>
                    <a:pt x="255" y="149"/>
                  </a:lnTo>
                  <a:lnTo>
                    <a:pt x="253" y="145"/>
                  </a:lnTo>
                  <a:lnTo>
                    <a:pt x="253" y="141"/>
                  </a:lnTo>
                  <a:lnTo>
                    <a:pt x="251" y="139"/>
                  </a:lnTo>
                  <a:lnTo>
                    <a:pt x="247" y="133"/>
                  </a:lnTo>
                  <a:lnTo>
                    <a:pt x="245" y="135"/>
                  </a:lnTo>
                  <a:lnTo>
                    <a:pt x="247" y="141"/>
                  </a:lnTo>
                  <a:lnTo>
                    <a:pt x="245" y="143"/>
                  </a:lnTo>
                  <a:lnTo>
                    <a:pt x="241" y="147"/>
                  </a:lnTo>
                  <a:lnTo>
                    <a:pt x="239" y="153"/>
                  </a:lnTo>
                  <a:lnTo>
                    <a:pt x="233" y="155"/>
                  </a:lnTo>
                  <a:lnTo>
                    <a:pt x="231" y="159"/>
                  </a:lnTo>
                  <a:lnTo>
                    <a:pt x="229" y="159"/>
                  </a:lnTo>
                  <a:lnTo>
                    <a:pt x="221" y="155"/>
                  </a:lnTo>
                  <a:lnTo>
                    <a:pt x="216" y="153"/>
                  </a:lnTo>
                  <a:lnTo>
                    <a:pt x="212" y="147"/>
                  </a:lnTo>
                  <a:lnTo>
                    <a:pt x="210" y="141"/>
                  </a:lnTo>
                  <a:lnTo>
                    <a:pt x="210" y="137"/>
                  </a:lnTo>
                  <a:lnTo>
                    <a:pt x="214" y="133"/>
                  </a:lnTo>
                  <a:lnTo>
                    <a:pt x="214" y="126"/>
                  </a:lnTo>
                  <a:lnTo>
                    <a:pt x="210" y="120"/>
                  </a:lnTo>
                  <a:lnTo>
                    <a:pt x="216" y="114"/>
                  </a:lnTo>
                  <a:lnTo>
                    <a:pt x="216" y="108"/>
                  </a:lnTo>
                  <a:lnTo>
                    <a:pt x="216" y="106"/>
                  </a:lnTo>
                  <a:lnTo>
                    <a:pt x="219" y="102"/>
                  </a:lnTo>
                  <a:lnTo>
                    <a:pt x="221" y="100"/>
                  </a:lnTo>
                  <a:lnTo>
                    <a:pt x="219" y="98"/>
                  </a:lnTo>
                  <a:lnTo>
                    <a:pt x="216" y="96"/>
                  </a:lnTo>
                  <a:lnTo>
                    <a:pt x="204" y="92"/>
                  </a:lnTo>
                  <a:lnTo>
                    <a:pt x="194" y="90"/>
                  </a:lnTo>
                  <a:lnTo>
                    <a:pt x="188" y="92"/>
                  </a:lnTo>
                  <a:lnTo>
                    <a:pt x="186" y="94"/>
                  </a:lnTo>
                  <a:lnTo>
                    <a:pt x="184" y="96"/>
                  </a:lnTo>
                  <a:lnTo>
                    <a:pt x="184" y="102"/>
                  </a:lnTo>
                  <a:lnTo>
                    <a:pt x="184" y="104"/>
                  </a:lnTo>
                  <a:lnTo>
                    <a:pt x="169" y="108"/>
                  </a:lnTo>
                  <a:lnTo>
                    <a:pt x="167" y="110"/>
                  </a:lnTo>
                  <a:lnTo>
                    <a:pt x="165" y="106"/>
                  </a:lnTo>
                  <a:lnTo>
                    <a:pt x="165" y="98"/>
                  </a:lnTo>
                  <a:lnTo>
                    <a:pt x="161" y="96"/>
                  </a:lnTo>
                  <a:lnTo>
                    <a:pt x="159" y="94"/>
                  </a:lnTo>
                  <a:lnTo>
                    <a:pt x="161" y="92"/>
                  </a:lnTo>
                  <a:lnTo>
                    <a:pt x="159" y="88"/>
                  </a:lnTo>
                  <a:lnTo>
                    <a:pt x="155" y="86"/>
                  </a:lnTo>
                  <a:lnTo>
                    <a:pt x="149" y="86"/>
                  </a:lnTo>
                  <a:lnTo>
                    <a:pt x="145" y="84"/>
                  </a:lnTo>
                  <a:lnTo>
                    <a:pt x="145" y="82"/>
                  </a:lnTo>
                  <a:lnTo>
                    <a:pt x="147" y="75"/>
                  </a:lnTo>
                  <a:lnTo>
                    <a:pt x="147" y="69"/>
                  </a:lnTo>
                  <a:lnTo>
                    <a:pt x="147" y="67"/>
                  </a:lnTo>
                  <a:lnTo>
                    <a:pt x="147" y="65"/>
                  </a:lnTo>
                  <a:lnTo>
                    <a:pt x="149" y="63"/>
                  </a:lnTo>
                  <a:lnTo>
                    <a:pt x="151" y="53"/>
                  </a:lnTo>
                  <a:lnTo>
                    <a:pt x="149" y="49"/>
                  </a:lnTo>
                  <a:lnTo>
                    <a:pt x="147" y="47"/>
                  </a:lnTo>
                  <a:lnTo>
                    <a:pt x="141" y="41"/>
                  </a:lnTo>
                  <a:lnTo>
                    <a:pt x="139" y="41"/>
                  </a:lnTo>
                  <a:lnTo>
                    <a:pt x="141" y="41"/>
                  </a:lnTo>
                  <a:lnTo>
                    <a:pt x="139" y="41"/>
                  </a:lnTo>
                  <a:lnTo>
                    <a:pt x="143" y="34"/>
                  </a:lnTo>
                  <a:lnTo>
                    <a:pt x="143" y="30"/>
                  </a:lnTo>
                  <a:lnTo>
                    <a:pt x="145" y="28"/>
                  </a:lnTo>
                  <a:lnTo>
                    <a:pt x="145" y="22"/>
                  </a:lnTo>
                  <a:lnTo>
                    <a:pt x="141" y="8"/>
                  </a:lnTo>
                  <a:lnTo>
                    <a:pt x="139" y="6"/>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1" name="Freeform 752"/>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2" name="Freeform 753"/>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3" name="Freeform 754"/>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4" name="Freeform 755"/>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5" name="Freeform 756"/>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6" name="Freeform 757"/>
            <p:cNvSpPr>
              <a:spLocks/>
            </p:cNvSpPr>
            <p:nvPr/>
          </p:nvSpPr>
          <p:spPr bwMode="auto">
            <a:xfrm>
              <a:off x="7950200" y="1127125"/>
              <a:ext cx="655638" cy="452438"/>
            </a:xfrm>
            <a:custGeom>
              <a:avLst/>
              <a:gdLst>
                <a:gd name="T0" fmla="*/ 254 w 413"/>
                <a:gd name="T1" fmla="*/ 15 h 285"/>
                <a:gd name="T2" fmla="*/ 244 w 413"/>
                <a:gd name="T3" fmla="*/ 13 h 285"/>
                <a:gd name="T4" fmla="*/ 231 w 413"/>
                <a:gd name="T5" fmla="*/ 11 h 285"/>
                <a:gd name="T6" fmla="*/ 219 w 413"/>
                <a:gd name="T7" fmla="*/ 17 h 285"/>
                <a:gd name="T8" fmla="*/ 197 w 413"/>
                <a:gd name="T9" fmla="*/ 13 h 285"/>
                <a:gd name="T10" fmla="*/ 197 w 413"/>
                <a:gd name="T11" fmla="*/ 21 h 285"/>
                <a:gd name="T12" fmla="*/ 184 w 413"/>
                <a:gd name="T13" fmla="*/ 29 h 285"/>
                <a:gd name="T14" fmla="*/ 154 w 413"/>
                <a:gd name="T15" fmla="*/ 19 h 285"/>
                <a:gd name="T16" fmla="*/ 139 w 413"/>
                <a:gd name="T17" fmla="*/ 9 h 285"/>
                <a:gd name="T18" fmla="*/ 123 w 413"/>
                <a:gd name="T19" fmla="*/ 15 h 285"/>
                <a:gd name="T20" fmla="*/ 119 w 413"/>
                <a:gd name="T21" fmla="*/ 25 h 285"/>
                <a:gd name="T22" fmla="*/ 99 w 413"/>
                <a:gd name="T23" fmla="*/ 19 h 285"/>
                <a:gd name="T24" fmla="*/ 92 w 413"/>
                <a:gd name="T25" fmla="*/ 11 h 285"/>
                <a:gd name="T26" fmla="*/ 64 w 413"/>
                <a:gd name="T27" fmla="*/ 13 h 285"/>
                <a:gd name="T28" fmla="*/ 47 w 413"/>
                <a:gd name="T29" fmla="*/ 31 h 285"/>
                <a:gd name="T30" fmla="*/ 23 w 413"/>
                <a:gd name="T31" fmla="*/ 43 h 285"/>
                <a:gd name="T32" fmla="*/ 23 w 413"/>
                <a:gd name="T33" fmla="*/ 72 h 285"/>
                <a:gd name="T34" fmla="*/ 11 w 413"/>
                <a:gd name="T35" fmla="*/ 94 h 285"/>
                <a:gd name="T36" fmla="*/ 0 w 413"/>
                <a:gd name="T37" fmla="*/ 123 h 285"/>
                <a:gd name="T38" fmla="*/ 60 w 413"/>
                <a:gd name="T39" fmla="*/ 146 h 285"/>
                <a:gd name="T40" fmla="*/ 90 w 413"/>
                <a:gd name="T41" fmla="*/ 133 h 285"/>
                <a:gd name="T42" fmla="*/ 96 w 413"/>
                <a:gd name="T43" fmla="*/ 129 h 285"/>
                <a:gd name="T44" fmla="*/ 117 w 413"/>
                <a:gd name="T45" fmla="*/ 133 h 285"/>
                <a:gd name="T46" fmla="*/ 121 w 413"/>
                <a:gd name="T47" fmla="*/ 150 h 285"/>
                <a:gd name="T48" fmla="*/ 127 w 413"/>
                <a:gd name="T49" fmla="*/ 148 h 285"/>
                <a:gd name="T50" fmla="*/ 150 w 413"/>
                <a:gd name="T51" fmla="*/ 164 h 285"/>
                <a:gd name="T52" fmla="*/ 162 w 413"/>
                <a:gd name="T53" fmla="*/ 168 h 285"/>
                <a:gd name="T54" fmla="*/ 178 w 413"/>
                <a:gd name="T55" fmla="*/ 180 h 285"/>
                <a:gd name="T56" fmla="*/ 195 w 413"/>
                <a:gd name="T57" fmla="*/ 203 h 285"/>
                <a:gd name="T58" fmla="*/ 207 w 413"/>
                <a:gd name="T59" fmla="*/ 217 h 285"/>
                <a:gd name="T60" fmla="*/ 217 w 413"/>
                <a:gd name="T61" fmla="*/ 219 h 285"/>
                <a:gd name="T62" fmla="*/ 231 w 413"/>
                <a:gd name="T63" fmla="*/ 229 h 285"/>
                <a:gd name="T64" fmla="*/ 254 w 413"/>
                <a:gd name="T65" fmla="*/ 250 h 285"/>
                <a:gd name="T66" fmla="*/ 270 w 413"/>
                <a:gd name="T67" fmla="*/ 258 h 285"/>
                <a:gd name="T68" fmla="*/ 291 w 413"/>
                <a:gd name="T69" fmla="*/ 262 h 285"/>
                <a:gd name="T70" fmla="*/ 329 w 413"/>
                <a:gd name="T71" fmla="*/ 266 h 285"/>
                <a:gd name="T72" fmla="*/ 348 w 413"/>
                <a:gd name="T73" fmla="*/ 266 h 285"/>
                <a:gd name="T74" fmla="*/ 385 w 413"/>
                <a:gd name="T75" fmla="*/ 272 h 285"/>
                <a:gd name="T76" fmla="*/ 391 w 413"/>
                <a:gd name="T77" fmla="*/ 285 h 285"/>
                <a:gd name="T78" fmla="*/ 407 w 413"/>
                <a:gd name="T79" fmla="*/ 276 h 285"/>
                <a:gd name="T80" fmla="*/ 413 w 413"/>
                <a:gd name="T81" fmla="*/ 131 h 285"/>
                <a:gd name="T82" fmla="*/ 405 w 413"/>
                <a:gd name="T83" fmla="*/ 125 h 285"/>
                <a:gd name="T84" fmla="*/ 409 w 413"/>
                <a:gd name="T85" fmla="*/ 115 h 285"/>
                <a:gd name="T86" fmla="*/ 409 w 413"/>
                <a:gd name="T87" fmla="*/ 107 h 285"/>
                <a:gd name="T88" fmla="*/ 413 w 413"/>
                <a:gd name="T89" fmla="*/ 84 h 285"/>
                <a:gd name="T90" fmla="*/ 403 w 413"/>
                <a:gd name="T91" fmla="*/ 84 h 285"/>
                <a:gd name="T92" fmla="*/ 389 w 413"/>
                <a:gd name="T93" fmla="*/ 74 h 285"/>
                <a:gd name="T94" fmla="*/ 374 w 413"/>
                <a:gd name="T95" fmla="*/ 84 h 285"/>
                <a:gd name="T96" fmla="*/ 338 w 413"/>
                <a:gd name="T97" fmla="*/ 82 h 285"/>
                <a:gd name="T98" fmla="*/ 321 w 413"/>
                <a:gd name="T99" fmla="*/ 99 h 285"/>
                <a:gd name="T100" fmla="*/ 317 w 413"/>
                <a:gd name="T101" fmla="*/ 105 h 285"/>
                <a:gd name="T102" fmla="*/ 307 w 413"/>
                <a:gd name="T103" fmla="*/ 107 h 285"/>
                <a:gd name="T104" fmla="*/ 299 w 413"/>
                <a:gd name="T105" fmla="*/ 113 h 285"/>
                <a:gd name="T106" fmla="*/ 291 w 413"/>
                <a:gd name="T107" fmla="*/ 103 h 285"/>
                <a:gd name="T108" fmla="*/ 284 w 413"/>
                <a:gd name="T109" fmla="*/ 66 h 285"/>
                <a:gd name="T110" fmla="*/ 282 w 413"/>
                <a:gd name="T111" fmla="*/ 39 h 285"/>
                <a:gd name="T112" fmla="*/ 278 w 413"/>
                <a:gd name="T113" fmla="*/ 33 h 285"/>
                <a:gd name="T114" fmla="*/ 272 w 413"/>
                <a:gd name="T115" fmla="*/ 23 h 285"/>
                <a:gd name="T116" fmla="*/ 270 w 413"/>
                <a:gd name="T117" fmla="*/ 2 h 285"/>
                <a:gd name="T118" fmla="*/ 258 w 413"/>
                <a:gd name="T119" fmla="*/ 1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3" h="285">
                  <a:moveTo>
                    <a:pt x="258" y="13"/>
                  </a:moveTo>
                  <a:lnTo>
                    <a:pt x="256" y="15"/>
                  </a:lnTo>
                  <a:lnTo>
                    <a:pt x="254" y="15"/>
                  </a:lnTo>
                  <a:lnTo>
                    <a:pt x="250" y="15"/>
                  </a:lnTo>
                  <a:lnTo>
                    <a:pt x="246" y="13"/>
                  </a:lnTo>
                  <a:lnTo>
                    <a:pt x="244" y="13"/>
                  </a:lnTo>
                  <a:lnTo>
                    <a:pt x="244" y="15"/>
                  </a:lnTo>
                  <a:lnTo>
                    <a:pt x="237" y="15"/>
                  </a:lnTo>
                  <a:lnTo>
                    <a:pt x="231" y="11"/>
                  </a:lnTo>
                  <a:lnTo>
                    <a:pt x="227" y="13"/>
                  </a:lnTo>
                  <a:lnTo>
                    <a:pt x="221" y="13"/>
                  </a:lnTo>
                  <a:lnTo>
                    <a:pt x="219" y="17"/>
                  </a:lnTo>
                  <a:lnTo>
                    <a:pt x="213" y="17"/>
                  </a:lnTo>
                  <a:lnTo>
                    <a:pt x="203" y="13"/>
                  </a:lnTo>
                  <a:lnTo>
                    <a:pt x="197" y="13"/>
                  </a:lnTo>
                  <a:lnTo>
                    <a:pt x="195" y="13"/>
                  </a:lnTo>
                  <a:lnTo>
                    <a:pt x="199" y="19"/>
                  </a:lnTo>
                  <a:lnTo>
                    <a:pt x="197" y="21"/>
                  </a:lnTo>
                  <a:lnTo>
                    <a:pt x="197" y="25"/>
                  </a:lnTo>
                  <a:lnTo>
                    <a:pt x="195" y="29"/>
                  </a:lnTo>
                  <a:lnTo>
                    <a:pt x="184" y="29"/>
                  </a:lnTo>
                  <a:lnTo>
                    <a:pt x="162" y="19"/>
                  </a:lnTo>
                  <a:lnTo>
                    <a:pt x="156" y="21"/>
                  </a:lnTo>
                  <a:lnTo>
                    <a:pt x="154" y="19"/>
                  </a:lnTo>
                  <a:lnTo>
                    <a:pt x="150" y="19"/>
                  </a:lnTo>
                  <a:lnTo>
                    <a:pt x="148" y="13"/>
                  </a:lnTo>
                  <a:lnTo>
                    <a:pt x="139" y="9"/>
                  </a:lnTo>
                  <a:lnTo>
                    <a:pt x="135" y="7"/>
                  </a:lnTo>
                  <a:lnTo>
                    <a:pt x="125" y="9"/>
                  </a:lnTo>
                  <a:lnTo>
                    <a:pt x="123" y="15"/>
                  </a:lnTo>
                  <a:lnTo>
                    <a:pt x="119" y="17"/>
                  </a:lnTo>
                  <a:lnTo>
                    <a:pt x="119" y="17"/>
                  </a:lnTo>
                  <a:lnTo>
                    <a:pt x="119" y="25"/>
                  </a:lnTo>
                  <a:lnTo>
                    <a:pt x="117" y="25"/>
                  </a:lnTo>
                  <a:lnTo>
                    <a:pt x="111" y="25"/>
                  </a:lnTo>
                  <a:lnTo>
                    <a:pt x="99" y="19"/>
                  </a:lnTo>
                  <a:lnTo>
                    <a:pt x="96" y="17"/>
                  </a:lnTo>
                  <a:lnTo>
                    <a:pt x="94" y="13"/>
                  </a:lnTo>
                  <a:lnTo>
                    <a:pt x="92" y="11"/>
                  </a:lnTo>
                  <a:lnTo>
                    <a:pt x="88" y="5"/>
                  </a:lnTo>
                  <a:lnTo>
                    <a:pt x="74" y="2"/>
                  </a:lnTo>
                  <a:lnTo>
                    <a:pt x="64" y="13"/>
                  </a:lnTo>
                  <a:lnTo>
                    <a:pt x="54" y="9"/>
                  </a:lnTo>
                  <a:lnTo>
                    <a:pt x="52" y="17"/>
                  </a:lnTo>
                  <a:lnTo>
                    <a:pt x="47" y="31"/>
                  </a:lnTo>
                  <a:lnTo>
                    <a:pt x="33" y="31"/>
                  </a:lnTo>
                  <a:lnTo>
                    <a:pt x="29" y="33"/>
                  </a:lnTo>
                  <a:lnTo>
                    <a:pt x="23" y="43"/>
                  </a:lnTo>
                  <a:lnTo>
                    <a:pt x="21" y="43"/>
                  </a:lnTo>
                  <a:lnTo>
                    <a:pt x="23" y="54"/>
                  </a:lnTo>
                  <a:lnTo>
                    <a:pt x="23" y="72"/>
                  </a:lnTo>
                  <a:lnTo>
                    <a:pt x="25" y="80"/>
                  </a:lnTo>
                  <a:lnTo>
                    <a:pt x="25" y="82"/>
                  </a:lnTo>
                  <a:lnTo>
                    <a:pt x="11" y="94"/>
                  </a:lnTo>
                  <a:lnTo>
                    <a:pt x="2" y="103"/>
                  </a:lnTo>
                  <a:lnTo>
                    <a:pt x="0" y="107"/>
                  </a:lnTo>
                  <a:lnTo>
                    <a:pt x="0" y="123"/>
                  </a:lnTo>
                  <a:lnTo>
                    <a:pt x="21" y="131"/>
                  </a:lnTo>
                  <a:lnTo>
                    <a:pt x="45" y="142"/>
                  </a:lnTo>
                  <a:lnTo>
                    <a:pt x="60" y="146"/>
                  </a:lnTo>
                  <a:lnTo>
                    <a:pt x="58" y="142"/>
                  </a:lnTo>
                  <a:lnTo>
                    <a:pt x="68" y="139"/>
                  </a:lnTo>
                  <a:lnTo>
                    <a:pt x="90" y="133"/>
                  </a:lnTo>
                  <a:lnTo>
                    <a:pt x="90" y="133"/>
                  </a:lnTo>
                  <a:lnTo>
                    <a:pt x="92" y="129"/>
                  </a:lnTo>
                  <a:lnTo>
                    <a:pt x="96" y="129"/>
                  </a:lnTo>
                  <a:lnTo>
                    <a:pt x="96" y="131"/>
                  </a:lnTo>
                  <a:lnTo>
                    <a:pt x="103" y="131"/>
                  </a:lnTo>
                  <a:lnTo>
                    <a:pt x="117" y="133"/>
                  </a:lnTo>
                  <a:lnTo>
                    <a:pt x="115" y="137"/>
                  </a:lnTo>
                  <a:lnTo>
                    <a:pt x="119" y="144"/>
                  </a:lnTo>
                  <a:lnTo>
                    <a:pt x="121" y="150"/>
                  </a:lnTo>
                  <a:lnTo>
                    <a:pt x="123" y="150"/>
                  </a:lnTo>
                  <a:lnTo>
                    <a:pt x="125" y="148"/>
                  </a:lnTo>
                  <a:lnTo>
                    <a:pt x="127" y="148"/>
                  </a:lnTo>
                  <a:lnTo>
                    <a:pt x="143" y="158"/>
                  </a:lnTo>
                  <a:lnTo>
                    <a:pt x="148" y="162"/>
                  </a:lnTo>
                  <a:lnTo>
                    <a:pt x="150" y="164"/>
                  </a:lnTo>
                  <a:lnTo>
                    <a:pt x="148" y="168"/>
                  </a:lnTo>
                  <a:lnTo>
                    <a:pt x="152" y="170"/>
                  </a:lnTo>
                  <a:lnTo>
                    <a:pt x="162" y="168"/>
                  </a:lnTo>
                  <a:lnTo>
                    <a:pt x="168" y="172"/>
                  </a:lnTo>
                  <a:lnTo>
                    <a:pt x="178" y="176"/>
                  </a:lnTo>
                  <a:lnTo>
                    <a:pt x="178" y="180"/>
                  </a:lnTo>
                  <a:lnTo>
                    <a:pt x="184" y="184"/>
                  </a:lnTo>
                  <a:lnTo>
                    <a:pt x="190" y="197"/>
                  </a:lnTo>
                  <a:lnTo>
                    <a:pt x="195" y="203"/>
                  </a:lnTo>
                  <a:lnTo>
                    <a:pt x="201" y="209"/>
                  </a:lnTo>
                  <a:lnTo>
                    <a:pt x="207" y="219"/>
                  </a:lnTo>
                  <a:lnTo>
                    <a:pt x="207" y="217"/>
                  </a:lnTo>
                  <a:lnTo>
                    <a:pt x="211" y="217"/>
                  </a:lnTo>
                  <a:lnTo>
                    <a:pt x="213" y="219"/>
                  </a:lnTo>
                  <a:lnTo>
                    <a:pt x="217" y="219"/>
                  </a:lnTo>
                  <a:lnTo>
                    <a:pt x="221" y="219"/>
                  </a:lnTo>
                  <a:lnTo>
                    <a:pt x="225" y="223"/>
                  </a:lnTo>
                  <a:lnTo>
                    <a:pt x="231" y="229"/>
                  </a:lnTo>
                  <a:lnTo>
                    <a:pt x="252" y="246"/>
                  </a:lnTo>
                  <a:lnTo>
                    <a:pt x="254" y="250"/>
                  </a:lnTo>
                  <a:lnTo>
                    <a:pt x="254" y="250"/>
                  </a:lnTo>
                  <a:lnTo>
                    <a:pt x="258" y="256"/>
                  </a:lnTo>
                  <a:lnTo>
                    <a:pt x="260" y="256"/>
                  </a:lnTo>
                  <a:lnTo>
                    <a:pt x="270" y="258"/>
                  </a:lnTo>
                  <a:lnTo>
                    <a:pt x="278" y="262"/>
                  </a:lnTo>
                  <a:lnTo>
                    <a:pt x="284" y="262"/>
                  </a:lnTo>
                  <a:lnTo>
                    <a:pt x="291" y="262"/>
                  </a:lnTo>
                  <a:lnTo>
                    <a:pt x="319" y="268"/>
                  </a:lnTo>
                  <a:lnTo>
                    <a:pt x="325" y="268"/>
                  </a:lnTo>
                  <a:lnTo>
                    <a:pt x="329" y="266"/>
                  </a:lnTo>
                  <a:lnTo>
                    <a:pt x="336" y="266"/>
                  </a:lnTo>
                  <a:lnTo>
                    <a:pt x="344" y="266"/>
                  </a:lnTo>
                  <a:lnTo>
                    <a:pt x="348" y="266"/>
                  </a:lnTo>
                  <a:lnTo>
                    <a:pt x="360" y="268"/>
                  </a:lnTo>
                  <a:lnTo>
                    <a:pt x="378" y="270"/>
                  </a:lnTo>
                  <a:lnTo>
                    <a:pt x="385" y="272"/>
                  </a:lnTo>
                  <a:lnTo>
                    <a:pt x="389" y="274"/>
                  </a:lnTo>
                  <a:lnTo>
                    <a:pt x="391" y="276"/>
                  </a:lnTo>
                  <a:lnTo>
                    <a:pt x="391" y="285"/>
                  </a:lnTo>
                  <a:lnTo>
                    <a:pt x="391" y="285"/>
                  </a:lnTo>
                  <a:lnTo>
                    <a:pt x="405" y="285"/>
                  </a:lnTo>
                  <a:lnTo>
                    <a:pt x="407" y="276"/>
                  </a:lnTo>
                  <a:lnTo>
                    <a:pt x="409" y="260"/>
                  </a:lnTo>
                  <a:lnTo>
                    <a:pt x="413" y="252"/>
                  </a:lnTo>
                  <a:lnTo>
                    <a:pt x="413" y="131"/>
                  </a:lnTo>
                  <a:lnTo>
                    <a:pt x="411" y="129"/>
                  </a:lnTo>
                  <a:lnTo>
                    <a:pt x="409" y="127"/>
                  </a:lnTo>
                  <a:lnTo>
                    <a:pt x="405" y="125"/>
                  </a:lnTo>
                  <a:lnTo>
                    <a:pt x="403" y="123"/>
                  </a:lnTo>
                  <a:lnTo>
                    <a:pt x="403" y="121"/>
                  </a:lnTo>
                  <a:lnTo>
                    <a:pt x="409" y="115"/>
                  </a:lnTo>
                  <a:lnTo>
                    <a:pt x="411" y="111"/>
                  </a:lnTo>
                  <a:lnTo>
                    <a:pt x="409" y="109"/>
                  </a:lnTo>
                  <a:lnTo>
                    <a:pt x="409" y="107"/>
                  </a:lnTo>
                  <a:lnTo>
                    <a:pt x="411" y="103"/>
                  </a:lnTo>
                  <a:lnTo>
                    <a:pt x="413" y="103"/>
                  </a:lnTo>
                  <a:lnTo>
                    <a:pt x="413" y="84"/>
                  </a:lnTo>
                  <a:lnTo>
                    <a:pt x="411" y="86"/>
                  </a:lnTo>
                  <a:lnTo>
                    <a:pt x="405" y="84"/>
                  </a:lnTo>
                  <a:lnTo>
                    <a:pt x="403" y="84"/>
                  </a:lnTo>
                  <a:lnTo>
                    <a:pt x="399" y="80"/>
                  </a:lnTo>
                  <a:lnTo>
                    <a:pt x="393" y="80"/>
                  </a:lnTo>
                  <a:lnTo>
                    <a:pt x="389" y="74"/>
                  </a:lnTo>
                  <a:lnTo>
                    <a:pt x="378" y="68"/>
                  </a:lnTo>
                  <a:lnTo>
                    <a:pt x="378" y="82"/>
                  </a:lnTo>
                  <a:lnTo>
                    <a:pt x="374" y="84"/>
                  </a:lnTo>
                  <a:lnTo>
                    <a:pt x="364" y="82"/>
                  </a:lnTo>
                  <a:lnTo>
                    <a:pt x="352" y="86"/>
                  </a:lnTo>
                  <a:lnTo>
                    <a:pt x="338" y="82"/>
                  </a:lnTo>
                  <a:lnTo>
                    <a:pt x="329" y="88"/>
                  </a:lnTo>
                  <a:lnTo>
                    <a:pt x="323" y="94"/>
                  </a:lnTo>
                  <a:lnTo>
                    <a:pt x="321" y="99"/>
                  </a:lnTo>
                  <a:lnTo>
                    <a:pt x="319" y="101"/>
                  </a:lnTo>
                  <a:lnTo>
                    <a:pt x="319" y="103"/>
                  </a:lnTo>
                  <a:lnTo>
                    <a:pt x="317" y="105"/>
                  </a:lnTo>
                  <a:lnTo>
                    <a:pt x="313" y="103"/>
                  </a:lnTo>
                  <a:lnTo>
                    <a:pt x="309" y="107"/>
                  </a:lnTo>
                  <a:lnTo>
                    <a:pt x="307" y="107"/>
                  </a:lnTo>
                  <a:lnTo>
                    <a:pt x="303" y="107"/>
                  </a:lnTo>
                  <a:lnTo>
                    <a:pt x="299" y="113"/>
                  </a:lnTo>
                  <a:lnTo>
                    <a:pt x="299" y="113"/>
                  </a:lnTo>
                  <a:lnTo>
                    <a:pt x="297" y="111"/>
                  </a:lnTo>
                  <a:lnTo>
                    <a:pt x="299" y="103"/>
                  </a:lnTo>
                  <a:lnTo>
                    <a:pt x="291" y="103"/>
                  </a:lnTo>
                  <a:lnTo>
                    <a:pt x="289" y="99"/>
                  </a:lnTo>
                  <a:lnTo>
                    <a:pt x="287" y="90"/>
                  </a:lnTo>
                  <a:lnTo>
                    <a:pt x="284" y="66"/>
                  </a:lnTo>
                  <a:lnTo>
                    <a:pt x="291" y="52"/>
                  </a:lnTo>
                  <a:lnTo>
                    <a:pt x="282" y="45"/>
                  </a:lnTo>
                  <a:lnTo>
                    <a:pt x="282" y="39"/>
                  </a:lnTo>
                  <a:lnTo>
                    <a:pt x="278" y="37"/>
                  </a:lnTo>
                  <a:lnTo>
                    <a:pt x="278" y="35"/>
                  </a:lnTo>
                  <a:lnTo>
                    <a:pt x="278" y="33"/>
                  </a:lnTo>
                  <a:lnTo>
                    <a:pt x="278" y="29"/>
                  </a:lnTo>
                  <a:lnTo>
                    <a:pt x="274" y="25"/>
                  </a:lnTo>
                  <a:lnTo>
                    <a:pt x="272" y="23"/>
                  </a:lnTo>
                  <a:lnTo>
                    <a:pt x="270" y="19"/>
                  </a:lnTo>
                  <a:lnTo>
                    <a:pt x="274" y="7"/>
                  </a:lnTo>
                  <a:lnTo>
                    <a:pt x="270" y="2"/>
                  </a:lnTo>
                  <a:lnTo>
                    <a:pt x="268" y="2"/>
                  </a:lnTo>
                  <a:lnTo>
                    <a:pt x="266" y="0"/>
                  </a:lnTo>
                  <a:lnTo>
                    <a:pt x="258"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7" name="Freeform 758"/>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8" name="Freeform 759"/>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9" name="Freeform 760"/>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0" name="Freeform 761"/>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1" name="Freeform 762"/>
            <p:cNvSpPr>
              <a:spLocks/>
            </p:cNvSpPr>
            <p:nvPr/>
          </p:nvSpPr>
          <p:spPr bwMode="auto">
            <a:xfrm>
              <a:off x="7896225" y="620713"/>
              <a:ext cx="687388" cy="558800"/>
            </a:xfrm>
            <a:custGeom>
              <a:avLst/>
              <a:gdLst>
                <a:gd name="T0" fmla="*/ 327 w 433"/>
                <a:gd name="T1" fmla="*/ 15 h 352"/>
                <a:gd name="T2" fmla="*/ 271 w 433"/>
                <a:gd name="T3" fmla="*/ 31 h 352"/>
                <a:gd name="T4" fmla="*/ 251 w 433"/>
                <a:gd name="T5" fmla="*/ 33 h 352"/>
                <a:gd name="T6" fmla="*/ 184 w 433"/>
                <a:gd name="T7" fmla="*/ 33 h 352"/>
                <a:gd name="T8" fmla="*/ 169 w 433"/>
                <a:gd name="T9" fmla="*/ 31 h 352"/>
                <a:gd name="T10" fmla="*/ 159 w 433"/>
                <a:gd name="T11" fmla="*/ 37 h 352"/>
                <a:gd name="T12" fmla="*/ 147 w 433"/>
                <a:gd name="T13" fmla="*/ 52 h 352"/>
                <a:gd name="T14" fmla="*/ 108 w 433"/>
                <a:gd name="T15" fmla="*/ 119 h 352"/>
                <a:gd name="T16" fmla="*/ 69 w 433"/>
                <a:gd name="T17" fmla="*/ 160 h 352"/>
                <a:gd name="T18" fmla="*/ 53 w 433"/>
                <a:gd name="T19" fmla="*/ 193 h 352"/>
                <a:gd name="T20" fmla="*/ 47 w 433"/>
                <a:gd name="T21" fmla="*/ 209 h 352"/>
                <a:gd name="T22" fmla="*/ 12 w 433"/>
                <a:gd name="T23" fmla="*/ 285 h 352"/>
                <a:gd name="T24" fmla="*/ 2 w 433"/>
                <a:gd name="T25" fmla="*/ 307 h 352"/>
                <a:gd name="T26" fmla="*/ 14 w 433"/>
                <a:gd name="T27" fmla="*/ 311 h 352"/>
                <a:gd name="T28" fmla="*/ 34 w 433"/>
                <a:gd name="T29" fmla="*/ 340 h 352"/>
                <a:gd name="T30" fmla="*/ 63 w 433"/>
                <a:gd name="T31" fmla="*/ 352 h 352"/>
                <a:gd name="T32" fmla="*/ 81 w 433"/>
                <a:gd name="T33" fmla="*/ 350 h 352"/>
                <a:gd name="T34" fmla="*/ 98 w 433"/>
                <a:gd name="T35" fmla="*/ 332 h 352"/>
                <a:gd name="T36" fmla="*/ 126 w 433"/>
                <a:gd name="T37" fmla="*/ 330 h 352"/>
                <a:gd name="T38" fmla="*/ 133 w 433"/>
                <a:gd name="T39" fmla="*/ 338 h 352"/>
                <a:gd name="T40" fmla="*/ 153 w 433"/>
                <a:gd name="T41" fmla="*/ 344 h 352"/>
                <a:gd name="T42" fmla="*/ 157 w 433"/>
                <a:gd name="T43" fmla="*/ 334 h 352"/>
                <a:gd name="T44" fmla="*/ 173 w 433"/>
                <a:gd name="T45" fmla="*/ 328 h 352"/>
                <a:gd name="T46" fmla="*/ 188 w 433"/>
                <a:gd name="T47" fmla="*/ 338 h 352"/>
                <a:gd name="T48" fmla="*/ 218 w 433"/>
                <a:gd name="T49" fmla="*/ 350 h 352"/>
                <a:gd name="T50" fmla="*/ 231 w 433"/>
                <a:gd name="T51" fmla="*/ 340 h 352"/>
                <a:gd name="T52" fmla="*/ 231 w 433"/>
                <a:gd name="T53" fmla="*/ 332 h 352"/>
                <a:gd name="T54" fmla="*/ 253 w 433"/>
                <a:gd name="T55" fmla="*/ 336 h 352"/>
                <a:gd name="T56" fmla="*/ 265 w 433"/>
                <a:gd name="T57" fmla="*/ 330 h 352"/>
                <a:gd name="T58" fmla="*/ 278 w 433"/>
                <a:gd name="T59" fmla="*/ 332 h 352"/>
                <a:gd name="T60" fmla="*/ 288 w 433"/>
                <a:gd name="T61" fmla="*/ 334 h 352"/>
                <a:gd name="T62" fmla="*/ 300 w 433"/>
                <a:gd name="T63" fmla="*/ 319 h 352"/>
                <a:gd name="T64" fmla="*/ 304 w 433"/>
                <a:gd name="T65" fmla="*/ 319 h 352"/>
                <a:gd name="T66" fmla="*/ 304 w 433"/>
                <a:gd name="T67" fmla="*/ 301 h 352"/>
                <a:gd name="T68" fmla="*/ 327 w 433"/>
                <a:gd name="T69" fmla="*/ 281 h 352"/>
                <a:gd name="T70" fmla="*/ 333 w 433"/>
                <a:gd name="T71" fmla="*/ 274 h 352"/>
                <a:gd name="T72" fmla="*/ 363 w 433"/>
                <a:gd name="T73" fmla="*/ 272 h 352"/>
                <a:gd name="T74" fmla="*/ 408 w 433"/>
                <a:gd name="T75" fmla="*/ 272 h 352"/>
                <a:gd name="T76" fmla="*/ 423 w 433"/>
                <a:gd name="T77" fmla="*/ 270 h 352"/>
                <a:gd name="T78" fmla="*/ 429 w 433"/>
                <a:gd name="T79" fmla="*/ 266 h 352"/>
                <a:gd name="T80" fmla="*/ 433 w 433"/>
                <a:gd name="T81" fmla="*/ 254 h 352"/>
                <a:gd name="T82" fmla="*/ 417 w 433"/>
                <a:gd name="T83" fmla="*/ 244 h 352"/>
                <a:gd name="T84" fmla="*/ 410 w 433"/>
                <a:gd name="T85" fmla="*/ 219 h 352"/>
                <a:gd name="T86" fmla="*/ 400 w 433"/>
                <a:gd name="T87" fmla="*/ 211 h 352"/>
                <a:gd name="T88" fmla="*/ 404 w 433"/>
                <a:gd name="T89" fmla="*/ 184 h 352"/>
                <a:gd name="T90" fmla="*/ 423 w 433"/>
                <a:gd name="T91" fmla="*/ 182 h 352"/>
                <a:gd name="T92" fmla="*/ 433 w 433"/>
                <a:gd name="T93" fmla="*/ 119 h 352"/>
                <a:gd name="T94" fmla="*/ 427 w 433"/>
                <a:gd name="T95" fmla="*/ 101 h 352"/>
                <a:gd name="T96" fmla="*/ 421 w 433"/>
                <a:gd name="T97" fmla="*/ 101 h 352"/>
                <a:gd name="T98" fmla="*/ 408 w 433"/>
                <a:gd name="T99" fmla="*/ 86 h 352"/>
                <a:gd name="T100" fmla="*/ 404 w 433"/>
                <a:gd name="T101" fmla="*/ 60 h 352"/>
                <a:gd name="T102" fmla="*/ 410 w 433"/>
                <a:gd name="T103" fmla="*/ 19 h 352"/>
                <a:gd name="T104" fmla="*/ 400 w 433"/>
                <a:gd name="T105" fmla="*/ 5 h 352"/>
                <a:gd name="T106" fmla="*/ 353 w 433"/>
                <a:gd name="T10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352">
                  <a:moveTo>
                    <a:pt x="351" y="0"/>
                  </a:moveTo>
                  <a:lnTo>
                    <a:pt x="339" y="9"/>
                  </a:lnTo>
                  <a:lnTo>
                    <a:pt x="327" y="15"/>
                  </a:lnTo>
                  <a:lnTo>
                    <a:pt x="298" y="25"/>
                  </a:lnTo>
                  <a:lnTo>
                    <a:pt x="278" y="29"/>
                  </a:lnTo>
                  <a:lnTo>
                    <a:pt x="271" y="31"/>
                  </a:lnTo>
                  <a:lnTo>
                    <a:pt x="267" y="35"/>
                  </a:lnTo>
                  <a:lnTo>
                    <a:pt x="261" y="35"/>
                  </a:lnTo>
                  <a:lnTo>
                    <a:pt x="251" y="33"/>
                  </a:lnTo>
                  <a:lnTo>
                    <a:pt x="235" y="33"/>
                  </a:lnTo>
                  <a:lnTo>
                    <a:pt x="227" y="31"/>
                  </a:lnTo>
                  <a:lnTo>
                    <a:pt x="184" y="33"/>
                  </a:lnTo>
                  <a:lnTo>
                    <a:pt x="182" y="31"/>
                  </a:lnTo>
                  <a:lnTo>
                    <a:pt x="175" y="31"/>
                  </a:lnTo>
                  <a:lnTo>
                    <a:pt x="169" y="31"/>
                  </a:lnTo>
                  <a:lnTo>
                    <a:pt x="165" y="31"/>
                  </a:lnTo>
                  <a:lnTo>
                    <a:pt x="163" y="33"/>
                  </a:lnTo>
                  <a:lnTo>
                    <a:pt x="159" y="37"/>
                  </a:lnTo>
                  <a:lnTo>
                    <a:pt x="155" y="39"/>
                  </a:lnTo>
                  <a:lnTo>
                    <a:pt x="151" y="43"/>
                  </a:lnTo>
                  <a:lnTo>
                    <a:pt x="147" y="52"/>
                  </a:lnTo>
                  <a:lnTo>
                    <a:pt x="143" y="60"/>
                  </a:lnTo>
                  <a:lnTo>
                    <a:pt x="120" y="103"/>
                  </a:lnTo>
                  <a:lnTo>
                    <a:pt x="108" y="119"/>
                  </a:lnTo>
                  <a:lnTo>
                    <a:pt x="106" y="121"/>
                  </a:lnTo>
                  <a:lnTo>
                    <a:pt x="88" y="142"/>
                  </a:lnTo>
                  <a:lnTo>
                    <a:pt x="69" y="160"/>
                  </a:lnTo>
                  <a:lnTo>
                    <a:pt x="63" y="170"/>
                  </a:lnTo>
                  <a:lnTo>
                    <a:pt x="53" y="191"/>
                  </a:lnTo>
                  <a:lnTo>
                    <a:pt x="53" y="193"/>
                  </a:lnTo>
                  <a:lnTo>
                    <a:pt x="53" y="193"/>
                  </a:lnTo>
                  <a:lnTo>
                    <a:pt x="53" y="193"/>
                  </a:lnTo>
                  <a:lnTo>
                    <a:pt x="47" y="209"/>
                  </a:lnTo>
                  <a:lnTo>
                    <a:pt x="28" y="252"/>
                  </a:lnTo>
                  <a:lnTo>
                    <a:pt x="16" y="281"/>
                  </a:lnTo>
                  <a:lnTo>
                    <a:pt x="12" y="285"/>
                  </a:lnTo>
                  <a:lnTo>
                    <a:pt x="8" y="293"/>
                  </a:lnTo>
                  <a:lnTo>
                    <a:pt x="0" y="307"/>
                  </a:lnTo>
                  <a:lnTo>
                    <a:pt x="2" y="307"/>
                  </a:lnTo>
                  <a:lnTo>
                    <a:pt x="6" y="309"/>
                  </a:lnTo>
                  <a:lnTo>
                    <a:pt x="12" y="307"/>
                  </a:lnTo>
                  <a:lnTo>
                    <a:pt x="14" y="311"/>
                  </a:lnTo>
                  <a:lnTo>
                    <a:pt x="30" y="326"/>
                  </a:lnTo>
                  <a:lnTo>
                    <a:pt x="34" y="334"/>
                  </a:lnTo>
                  <a:lnTo>
                    <a:pt x="34" y="340"/>
                  </a:lnTo>
                  <a:lnTo>
                    <a:pt x="43" y="344"/>
                  </a:lnTo>
                  <a:lnTo>
                    <a:pt x="47" y="352"/>
                  </a:lnTo>
                  <a:lnTo>
                    <a:pt x="63" y="352"/>
                  </a:lnTo>
                  <a:lnTo>
                    <a:pt x="63" y="352"/>
                  </a:lnTo>
                  <a:lnTo>
                    <a:pt x="67" y="350"/>
                  </a:lnTo>
                  <a:lnTo>
                    <a:pt x="81" y="350"/>
                  </a:lnTo>
                  <a:lnTo>
                    <a:pt x="86" y="336"/>
                  </a:lnTo>
                  <a:lnTo>
                    <a:pt x="88" y="328"/>
                  </a:lnTo>
                  <a:lnTo>
                    <a:pt x="98" y="332"/>
                  </a:lnTo>
                  <a:lnTo>
                    <a:pt x="108" y="321"/>
                  </a:lnTo>
                  <a:lnTo>
                    <a:pt x="122" y="324"/>
                  </a:lnTo>
                  <a:lnTo>
                    <a:pt x="126" y="330"/>
                  </a:lnTo>
                  <a:lnTo>
                    <a:pt x="128" y="332"/>
                  </a:lnTo>
                  <a:lnTo>
                    <a:pt x="130" y="336"/>
                  </a:lnTo>
                  <a:lnTo>
                    <a:pt x="133" y="338"/>
                  </a:lnTo>
                  <a:lnTo>
                    <a:pt x="145" y="344"/>
                  </a:lnTo>
                  <a:lnTo>
                    <a:pt x="151" y="344"/>
                  </a:lnTo>
                  <a:lnTo>
                    <a:pt x="153" y="344"/>
                  </a:lnTo>
                  <a:lnTo>
                    <a:pt x="153" y="336"/>
                  </a:lnTo>
                  <a:lnTo>
                    <a:pt x="153" y="336"/>
                  </a:lnTo>
                  <a:lnTo>
                    <a:pt x="157" y="334"/>
                  </a:lnTo>
                  <a:lnTo>
                    <a:pt x="159" y="328"/>
                  </a:lnTo>
                  <a:lnTo>
                    <a:pt x="169" y="326"/>
                  </a:lnTo>
                  <a:lnTo>
                    <a:pt x="173" y="328"/>
                  </a:lnTo>
                  <a:lnTo>
                    <a:pt x="182" y="332"/>
                  </a:lnTo>
                  <a:lnTo>
                    <a:pt x="184" y="338"/>
                  </a:lnTo>
                  <a:lnTo>
                    <a:pt x="188" y="338"/>
                  </a:lnTo>
                  <a:lnTo>
                    <a:pt x="190" y="340"/>
                  </a:lnTo>
                  <a:lnTo>
                    <a:pt x="196" y="338"/>
                  </a:lnTo>
                  <a:lnTo>
                    <a:pt x="218" y="350"/>
                  </a:lnTo>
                  <a:lnTo>
                    <a:pt x="229" y="348"/>
                  </a:lnTo>
                  <a:lnTo>
                    <a:pt x="231" y="344"/>
                  </a:lnTo>
                  <a:lnTo>
                    <a:pt x="231" y="340"/>
                  </a:lnTo>
                  <a:lnTo>
                    <a:pt x="233" y="338"/>
                  </a:lnTo>
                  <a:lnTo>
                    <a:pt x="229" y="332"/>
                  </a:lnTo>
                  <a:lnTo>
                    <a:pt x="231" y="332"/>
                  </a:lnTo>
                  <a:lnTo>
                    <a:pt x="237" y="332"/>
                  </a:lnTo>
                  <a:lnTo>
                    <a:pt x="247" y="336"/>
                  </a:lnTo>
                  <a:lnTo>
                    <a:pt x="253" y="336"/>
                  </a:lnTo>
                  <a:lnTo>
                    <a:pt x="255" y="332"/>
                  </a:lnTo>
                  <a:lnTo>
                    <a:pt x="261" y="332"/>
                  </a:lnTo>
                  <a:lnTo>
                    <a:pt x="265" y="330"/>
                  </a:lnTo>
                  <a:lnTo>
                    <a:pt x="271" y="334"/>
                  </a:lnTo>
                  <a:lnTo>
                    <a:pt x="278" y="334"/>
                  </a:lnTo>
                  <a:lnTo>
                    <a:pt x="278" y="332"/>
                  </a:lnTo>
                  <a:lnTo>
                    <a:pt x="280" y="332"/>
                  </a:lnTo>
                  <a:lnTo>
                    <a:pt x="284" y="334"/>
                  </a:lnTo>
                  <a:lnTo>
                    <a:pt x="288" y="334"/>
                  </a:lnTo>
                  <a:lnTo>
                    <a:pt x="290" y="334"/>
                  </a:lnTo>
                  <a:lnTo>
                    <a:pt x="294" y="332"/>
                  </a:lnTo>
                  <a:lnTo>
                    <a:pt x="300" y="319"/>
                  </a:lnTo>
                  <a:lnTo>
                    <a:pt x="302" y="321"/>
                  </a:lnTo>
                  <a:lnTo>
                    <a:pt x="304" y="321"/>
                  </a:lnTo>
                  <a:lnTo>
                    <a:pt x="304" y="319"/>
                  </a:lnTo>
                  <a:lnTo>
                    <a:pt x="300" y="311"/>
                  </a:lnTo>
                  <a:lnTo>
                    <a:pt x="304" y="307"/>
                  </a:lnTo>
                  <a:lnTo>
                    <a:pt x="304" y="301"/>
                  </a:lnTo>
                  <a:lnTo>
                    <a:pt x="306" y="297"/>
                  </a:lnTo>
                  <a:lnTo>
                    <a:pt x="329" y="293"/>
                  </a:lnTo>
                  <a:lnTo>
                    <a:pt x="327" y="281"/>
                  </a:lnTo>
                  <a:lnTo>
                    <a:pt x="329" y="279"/>
                  </a:lnTo>
                  <a:lnTo>
                    <a:pt x="331" y="274"/>
                  </a:lnTo>
                  <a:lnTo>
                    <a:pt x="333" y="274"/>
                  </a:lnTo>
                  <a:lnTo>
                    <a:pt x="333" y="266"/>
                  </a:lnTo>
                  <a:lnTo>
                    <a:pt x="341" y="268"/>
                  </a:lnTo>
                  <a:lnTo>
                    <a:pt x="363" y="272"/>
                  </a:lnTo>
                  <a:lnTo>
                    <a:pt x="384" y="274"/>
                  </a:lnTo>
                  <a:lnTo>
                    <a:pt x="386" y="274"/>
                  </a:lnTo>
                  <a:lnTo>
                    <a:pt x="408" y="272"/>
                  </a:lnTo>
                  <a:lnTo>
                    <a:pt x="417" y="266"/>
                  </a:lnTo>
                  <a:lnTo>
                    <a:pt x="419" y="266"/>
                  </a:lnTo>
                  <a:lnTo>
                    <a:pt x="423" y="270"/>
                  </a:lnTo>
                  <a:lnTo>
                    <a:pt x="425" y="270"/>
                  </a:lnTo>
                  <a:lnTo>
                    <a:pt x="429" y="266"/>
                  </a:lnTo>
                  <a:lnTo>
                    <a:pt x="429" y="266"/>
                  </a:lnTo>
                  <a:lnTo>
                    <a:pt x="429" y="264"/>
                  </a:lnTo>
                  <a:lnTo>
                    <a:pt x="433" y="264"/>
                  </a:lnTo>
                  <a:lnTo>
                    <a:pt x="433" y="254"/>
                  </a:lnTo>
                  <a:lnTo>
                    <a:pt x="425" y="252"/>
                  </a:lnTo>
                  <a:lnTo>
                    <a:pt x="419" y="248"/>
                  </a:lnTo>
                  <a:lnTo>
                    <a:pt x="417" y="244"/>
                  </a:lnTo>
                  <a:lnTo>
                    <a:pt x="417" y="238"/>
                  </a:lnTo>
                  <a:lnTo>
                    <a:pt x="410" y="232"/>
                  </a:lnTo>
                  <a:lnTo>
                    <a:pt x="410" y="219"/>
                  </a:lnTo>
                  <a:lnTo>
                    <a:pt x="408" y="215"/>
                  </a:lnTo>
                  <a:lnTo>
                    <a:pt x="402" y="213"/>
                  </a:lnTo>
                  <a:lnTo>
                    <a:pt x="400" y="211"/>
                  </a:lnTo>
                  <a:lnTo>
                    <a:pt x="404" y="197"/>
                  </a:lnTo>
                  <a:lnTo>
                    <a:pt x="402" y="191"/>
                  </a:lnTo>
                  <a:lnTo>
                    <a:pt x="404" y="184"/>
                  </a:lnTo>
                  <a:lnTo>
                    <a:pt x="417" y="187"/>
                  </a:lnTo>
                  <a:lnTo>
                    <a:pt x="423" y="184"/>
                  </a:lnTo>
                  <a:lnTo>
                    <a:pt x="423" y="182"/>
                  </a:lnTo>
                  <a:lnTo>
                    <a:pt x="431" y="182"/>
                  </a:lnTo>
                  <a:lnTo>
                    <a:pt x="433" y="176"/>
                  </a:lnTo>
                  <a:lnTo>
                    <a:pt x="433" y="119"/>
                  </a:lnTo>
                  <a:lnTo>
                    <a:pt x="431" y="117"/>
                  </a:lnTo>
                  <a:lnTo>
                    <a:pt x="429" y="107"/>
                  </a:lnTo>
                  <a:lnTo>
                    <a:pt x="427" y="101"/>
                  </a:lnTo>
                  <a:lnTo>
                    <a:pt x="423" y="101"/>
                  </a:lnTo>
                  <a:lnTo>
                    <a:pt x="423" y="103"/>
                  </a:lnTo>
                  <a:lnTo>
                    <a:pt x="421" y="101"/>
                  </a:lnTo>
                  <a:lnTo>
                    <a:pt x="417" y="92"/>
                  </a:lnTo>
                  <a:lnTo>
                    <a:pt x="415" y="90"/>
                  </a:lnTo>
                  <a:lnTo>
                    <a:pt x="408" y="86"/>
                  </a:lnTo>
                  <a:lnTo>
                    <a:pt x="400" y="68"/>
                  </a:lnTo>
                  <a:lnTo>
                    <a:pt x="400" y="62"/>
                  </a:lnTo>
                  <a:lnTo>
                    <a:pt x="404" y="60"/>
                  </a:lnTo>
                  <a:lnTo>
                    <a:pt x="410" y="35"/>
                  </a:lnTo>
                  <a:lnTo>
                    <a:pt x="410" y="25"/>
                  </a:lnTo>
                  <a:lnTo>
                    <a:pt x="410" y="19"/>
                  </a:lnTo>
                  <a:lnTo>
                    <a:pt x="412" y="11"/>
                  </a:lnTo>
                  <a:lnTo>
                    <a:pt x="408" y="7"/>
                  </a:lnTo>
                  <a:lnTo>
                    <a:pt x="400" y="5"/>
                  </a:lnTo>
                  <a:lnTo>
                    <a:pt x="372" y="9"/>
                  </a:lnTo>
                  <a:lnTo>
                    <a:pt x="359" y="9"/>
                  </a:lnTo>
                  <a:lnTo>
                    <a:pt x="353" y="0"/>
                  </a:lnTo>
                  <a:lnTo>
                    <a:pt x="3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2" name="Freeform 763"/>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3" name="Freeform 764"/>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4" name="Freeform 765"/>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5" name="Freeform 766"/>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6" name="Freeform 767"/>
            <p:cNvSpPr>
              <a:spLocks/>
            </p:cNvSpPr>
            <p:nvPr/>
          </p:nvSpPr>
          <p:spPr bwMode="auto">
            <a:xfrm>
              <a:off x="7958138" y="1331913"/>
              <a:ext cx="592138" cy="409575"/>
            </a:xfrm>
            <a:custGeom>
              <a:avLst/>
              <a:gdLst>
                <a:gd name="T0" fmla="*/ 85 w 373"/>
                <a:gd name="T1" fmla="*/ 4 h 258"/>
                <a:gd name="T2" fmla="*/ 63 w 373"/>
                <a:gd name="T3" fmla="*/ 10 h 258"/>
                <a:gd name="T4" fmla="*/ 55 w 373"/>
                <a:gd name="T5" fmla="*/ 17 h 258"/>
                <a:gd name="T6" fmla="*/ 57 w 373"/>
                <a:gd name="T7" fmla="*/ 25 h 258"/>
                <a:gd name="T8" fmla="*/ 71 w 373"/>
                <a:gd name="T9" fmla="*/ 33 h 258"/>
                <a:gd name="T10" fmla="*/ 73 w 373"/>
                <a:gd name="T11" fmla="*/ 41 h 258"/>
                <a:gd name="T12" fmla="*/ 81 w 373"/>
                <a:gd name="T13" fmla="*/ 60 h 258"/>
                <a:gd name="T14" fmla="*/ 94 w 373"/>
                <a:gd name="T15" fmla="*/ 68 h 258"/>
                <a:gd name="T16" fmla="*/ 100 w 373"/>
                <a:gd name="T17" fmla="*/ 78 h 258"/>
                <a:gd name="T18" fmla="*/ 102 w 373"/>
                <a:gd name="T19" fmla="*/ 86 h 258"/>
                <a:gd name="T20" fmla="*/ 96 w 373"/>
                <a:gd name="T21" fmla="*/ 107 h 258"/>
                <a:gd name="T22" fmla="*/ 57 w 373"/>
                <a:gd name="T23" fmla="*/ 105 h 258"/>
                <a:gd name="T24" fmla="*/ 55 w 373"/>
                <a:gd name="T25" fmla="*/ 111 h 258"/>
                <a:gd name="T26" fmla="*/ 30 w 373"/>
                <a:gd name="T27" fmla="*/ 121 h 258"/>
                <a:gd name="T28" fmla="*/ 24 w 373"/>
                <a:gd name="T29" fmla="*/ 123 h 258"/>
                <a:gd name="T30" fmla="*/ 4 w 373"/>
                <a:gd name="T31" fmla="*/ 115 h 258"/>
                <a:gd name="T32" fmla="*/ 0 w 373"/>
                <a:gd name="T33" fmla="*/ 117 h 258"/>
                <a:gd name="T34" fmla="*/ 4 w 373"/>
                <a:gd name="T35" fmla="*/ 125 h 258"/>
                <a:gd name="T36" fmla="*/ 8 w 373"/>
                <a:gd name="T37" fmla="*/ 133 h 258"/>
                <a:gd name="T38" fmla="*/ 20 w 373"/>
                <a:gd name="T39" fmla="*/ 141 h 258"/>
                <a:gd name="T40" fmla="*/ 22 w 373"/>
                <a:gd name="T41" fmla="*/ 141 h 258"/>
                <a:gd name="T42" fmla="*/ 53 w 373"/>
                <a:gd name="T43" fmla="*/ 158 h 258"/>
                <a:gd name="T44" fmla="*/ 63 w 373"/>
                <a:gd name="T45" fmla="*/ 164 h 258"/>
                <a:gd name="T46" fmla="*/ 77 w 373"/>
                <a:gd name="T47" fmla="*/ 180 h 258"/>
                <a:gd name="T48" fmla="*/ 89 w 373"/>
                <a:gd name="T49" fmla="*/ 188 h 258"/>
                <a:gd name="T50" fmla="*/ 118 w 373"/>
                <a:gd name="T51" fmla="*/ 199 h 258"/>
                <a:gd name="T52" fmla="*/ 136 w 373"/>
                <a:gd name="T53" fmla="*/ 178 h 258"/>
                <a:gd name="T54" fmla="*/ 169 w 373"/>
                <a:gd name="T55" fmla="*/ 162 h 258"/>
                <a:gd name="T56" fmla="*/ 183 w 373"/>
                <a:gd name="T57" fmla="*/ 172 h 258"/>
                <a:gd name="T58" fmla="*/ 183 w 373"/>
                <a:gd name="T59" fmla="*/ 174 h 258"/>
                <a:gd name="T60" fmla="*/ 183 w 373"/>
                <a:gd name="T61" fmla="*/ 180 h 258"/>
                <a:gd name="T62" fmla="*/ 192 w 373"/>
                <a:gd name="T63" fmla="*/ 184 h 258"/>
                <a:gd name="T64" fmla="*/ 212 w 373"/>
                <a:gd name="T65" fmla="*/ 197 h 258"/>
                <a:gd name="T66" fmla="*/ 237 w 373"/>
                <a:gd name="T67" fmla="*/ 217 h 258"/>
                <a:gd name="T68" fmla="*/ 251 w 373"/>
                <a:gd name="T69" fmla="*/ 231 h 258"/>
                <a:gd name="T70" fmla="*/ 275 w 373"/>
                <a:gd name="T71" fmla="*/ 254 h 258"/>
                <a:gd name="T72" fmla="*/ 373 w 373"/>
                <a:gd name="T73" fmla="*/ 258 h 258"/>
                <a:gd name="T74" fmla="*/ 373 w 373"/>
                <a:gd name="T75" fmla="*/ 141 h 258"/>
                <a:gd name="T76" fmla="*/ 343 w 373"/>
                <a:gd name="T77" fmla="*/ 137 h 258"/>
                <a:gd name="T78" fmla="*/ 331 w 373"/>
                <a:gd name="T79" fmla="*/ 137 h 258"/>
                <a:gd name="T80" fmla="*/ 320 w 373"/>
                <a:gd name="T81" fmla="*/ 139 h 258"/>
                <a:gd name="T82" fmla="*/ 286 w 373"/>
                <a:gd name="T83" fmla="*/ 133 h 258"/>
                <a:gd name="T84" fmla="*/ 273 w 373"/>
                <a:gd name="T85" fmla="*/ 133 h 258"/>
                <a:gd name="T86" fmla="*/ 255 w 373"/>
                <a:gd name="T87" fmla="*/ 127 h 258"/>
                <a:gd name="T88" fmla="*/ 249 w 373"/>
                <a:gd name="T89" fmla="*/ 121 h 258"/>
                <a:gd name="T90" fmla="*/ 247 w 373"/>
                <a:gd name="T91" fmla="*/ 117 h 258"/>
                <a:gd name="T92" fmla="*/ 220 w 373"/>
                <a:gd name="T93" fmla="*/ 94 h 258"/>
                <a:gd name="T94" fmla="*/ 212 w 373"/>
                <a:gd name="T95" fmla="*/ 90 h 258"/>
                <a:gd name="T96" fmla="*/ 206 w 373"/>
                <a:gd name="T97" fmla="*/ 88 h 258"/>
                <a:gd name="T98" fmla="*/ 202 w 373"/>
                <a:gd name="T99" fmla="*/ 90 h 258"/>
                <a:gd name="T100" fmla="*/ 190 w 373"/>
                <a:gd name="T101" fmla="*/ 74 h 258"/>
                <a:gd name="T102" fmla="*/ 179 w 373"/>
                <a:gd name="T103" fmla="*/ 55 h 258"/>
                <a:gd name="T104" fmla="*/ 173 w 373"/>
                <a:gd name="T105" fmla="*/ 47 h 258"/>
                <a:gd name="T106" fmla="*/ 157 w 373"/>
                <a:gd name="T107" fmla="*/ 39 h 258"/>
                <a:gd name="T108" fmla="*/ 143 w 373"/>
                <a:gd name="T109" fmla="*/ 39 h 258"/>
                <a:gd name="T110" fmla="*/ 143 w 373"/>
                <a:gd name="T111" fmla="*/ 33 h 258"/>
                <a:gd name="T112" fmla="*/ 122 w 373"/>
                <a:gd name="T113" fmla="*/ 19 h 258"/>
                <a:gd name="T114" fmla="*/ 118 w 373"/>
                <a:gd name="T115" fmla="*/ 21 h 258"/>
                <a:gd name="T116" fmla="*/ 114 w 373"/>
                <a:gd name="T117" fmla="*/ 15 h 258"/>
                <a:gd name="T118" fmla="*/ 112 w 373"/>
                <a:gd name="T119" fmla="*/ 4 h 258"/>
                <a:gd name="T120" fmla="*/ 91 w 373"/>
                <a:gd name="T121" fmla="*/ 2 h 258"/>
                <a:gd name="T122" fmla="*/ 87 w 373"/>
                <a:gd name="T12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 h="258">
                  <a:moveTo>
                    <a:pt x="87" y="0"/>
                  </a:moveTo>
                  <a:lnTo>
                    <a:pt x="85" y="4"/>
                  </a:lnTo>
                  <a:lnTo>
                    <a:pt x="85" y="4"/>
                  </a:lnTo>
                  <a:lnTo>
                    <a:pt x="63" y="10"/>
                  </a:lnTo>
                  <a:lnTo>
                    <a:pt x="53" y="13"/>
                  </a:lnTo>
                  <a:lnTo>
                    <a:pt x="55" y="17"/>
                  </a:lnTo>
                  <a:lnTo>
                    <a:pt x="59" y="21"/>
                  </a:lnTo>
                  <a:lnTo>
                    <a:pt x="57" y="25"/>
                  </a:lnTo>
                  <a:lnTo>
                    <a:pt x="67" y="29"/>
                  </a:lnTo>
                  <a:lnTo>
                    <a:pt x="71" y="33"/>
                  </a:lnTo>
                  <a:lnTo>
                    <a:pt x="71" y="37"/>
                  </a:lnTo>
                  <a:lnTo>
                    <a:pt x="73" y="41"/>
                  </a:lnTo>
                  <a:lnTo>
                    <a:pt x="79" y="51"/>
                  </a:lnTo>
                  <a:lnTo>
                    <a:pt x="81" y="60"/>
                  </a:lnTo>
                  <a:lnTo>
                    <a:pt x="89" y="64"/>
                  </a:lnTo>
                  <a:lnTo>
                    <a:pt x="94" y="68"/>
                  </a:lnTo>
                  <a:lnTo>
                    <a:pt x="100" y="70"/>
                  </a:lnTo>
                  <a:lnTo>
                    <a:pt x="100" y="78"/>
                  </a:lnTo>
                  <a:lnTo>
                    <a:pt x="102" y="82"/>
                  </a:lnTo>
                  <a:lnTo>
                    <a:pt x="102" y="86"/>
                  </a:lnTo>
                  <a:lnTo>
                    <a:pt x="102" y="92"/>
                  </a:lnTo>
                  <a:lnTo>
                    <a:pt x="96" y="107"/>
                  </a:lnTo>
                  <a:lnTo>
                    <a:pt x="91" y="109"/>
                  </a:lnTo>
                  <a:lnTo>
                    <a:pt x="57" y="105"/>
                  </a:lnTo>
                  <a:lnTo>
                    <a:pt x="55" y="107"/>
                  </a:lnTo>
                  <a:lnTo>
                    <a:pt x="55" y="111"/>
                  </a:lnTo>
                  <a:lnTo>
                    <a:pt x="36" y="111"/>
                  </a:lnTo>
                  <a:lnTo>
                    <a:pt x="30" y="121"/>
                  </a:lnTo>
                  <a:lnTo>
                    <a:pt x="26" y="123"/>
                  </a:lnTo>
                  <a:lnTo>
                    <a:pt x="24" y="123"/>
                  </a:lnTo>
                  <a:lnTo>
                    <a:pt x="20" y="115"/>
                  </a:lnTo>
                  <a:lnTo>
                    <a:pt x="4" y="115"/>
                  </a:lnTo>
                  <a:lnTo>
                    <a:pt x="2" y="115"/>
                  </a:lnTo>
                  <a:lnTo>
                    <a:pt x="0" y="117"/>
                  </a:lnTo>
                  <a:lnTo>
                    <a:pt x="0" y="117"/>
                  </a:lnTo>
                  <a:lnTo>
                    <a:pt x="4" y="125"/>
                  </a:lnTo>
                  <a:lnTo>
                    <a:pt x="4" y="129"/>
                  </a:lnTo>
                  <a:lnTo>
                    <a:pt x="8" y="133"/>
                  </a:lnTo>
                  <a:lnTo>
                    <a:pt x="12" y="139"/>
                  </a:lnTo>
                  <a:lnTo>
                    <a:pt x="20" y="141"/>
                  </a:lnTo>
                  <a:lnTo>
                    <a:pt x="20" y="139"/>
                  </a:lnTo>
                  <a:lnTo>
                    <a:pt x="22" y="141"/>
                  </a:lnTo>
                  <a:lnTo>
                    <a:pt x="47" y="154"/>
                  </a:lnTo>
                  <a:lnTo>
                    <a:pt x="53" y="158"/>
                  </a:lnTo>
                  <a:lnTo>
                    <a:pt x="59" y="160"/>
                  </a:lnTo>
                  <a:lnTo>
                    <a:pt x="63" y="164"/>
                  </a:lnTo>
                  <a:lnTo>
                    <a:pt x="77" y="178"/>
                  </a:lnTo>
                  <a:lnTo>
                    <a:pt x="77" y="180"/>
                  </a:lnTo>
                  <a:lnTo>
                    <a:pt x="81" y="184"/>
                  </a:lnTo>
                  <a:lnTo>
                    <a:pt x="89" y="188"/>
                  </a:lnTo>
                  <a:lnTo>
                    <a:pt x="100" y="192"/>
                  </a:lnTo>
                  <a:lnTo>
                    <a:pt x="118" y="199"/>
                  </a:lnTo>
                  <a:lnTo>
                    <a:pt x="126" y="199"/>
                  </a:lnTo>
                  <a:lnTo>
                    <a:pt x="136" y="178"/>
                  </a:lnTo>
                  <a:lnTo>
                    <a:pt x="157" y="162"/>
                  </a:lnTo>
                  <a:lnTo>
                    <a:pt x="169" y="162"/>
                  </a:lnTo>
                  <a:lnTo>
                    <a:pt x="175" y="164"/>
                  </a:lnTo>
                  <a:lnTo>
                    <a:pt x="183" y="172"/>
                  </a:lnTo>
                  <a:lnTo>
                    <a:pt x="183" y="174"/>
                  </a:lnTo>
                  <a:lnTo>
                    <a:pt x="183" y="174"/>
                  </a:lnTo>
                  <a:lnTo>
                    <a:pt x="183" y="174"/>
                  </a:lnTo>
                  <a:lnTo>
                    <a:pt x="183" y="180"/>
                  </a:lnTo>
                  <a:lnTo>
                    <a:pt x="188" y="182"/>
                  </a:lnTo>
                  <a:lnTo>
                    <a:pt x="192" y="184"/>
                  </a:lnTo>
                  <a:lnTo>
                    <a:pt x="198" y="190"/>
                  </a:lnTo>
                  <a:lnTo>
                    <a:pt x="212" y="197"/>
                  </a:lnTo>
                  <a:lnTo>
                    <a:pt x="232" y="213"/>
                  </a:lnTo>
                  <a:lnTo>
                    <a:pt x="237" y="217"/>
                  </a:lnTo>
                  <a:lnTo>
                    <a:pt x="245" y="225"/>
                  </a:lnTo>
                  <a:lnTo>
                    <a:pt x="251" y="231"/>
                  </a:lnTo>
                  <a:lnTo>
                    <a:pt x="257" y="235"/>
                  </a:lnTo>
                  <a:lnTo>
                    <a:pt x="275" y="254"/>
                  </a:lnTo>
                  <a:lnTo>
                    <a:pt x="277" y="258"/>
                  </a:lnTo>
                  <a:lnTo>
                    <a:pt x="373" y="258"/>
                  </a:lnTo>
                  <a:lnTo>
                    <a:pt x="373" y="141"/>
                  </a:lnTo>
                  <a:lnTo>
                    <a:pt x="373" y="141"/>
                  </a:lnTo>
                  <a:lnTo>
                    <a:pt x="355" y="139"/>
                  </a:lnTo>
                  <a:lnTo>
                    <a:pt x="343" y="137"/>
                  </a:lnTo>
                  <a:lnTo>
                    <a:pt x="339" y="137"/>
                  </a:lnTo>
                  <a:lnTo>
                    <a:pt x="331" y="137"/>
                  </a:lnTo>
                  <a:lnTo>
                    <a:pt x="324" y="137"/>
                  </a:lnTo>
                  <a:lnTo>
                    <a:pt x="320" y="139"/>
                  </a:lnTo>
                  <a:lnTo>
                    <a:pt x="314" y="139"/>
                  </a:lnTo>
                  <a:lnTo>
                    <a:pt x="286" y="133"/>
                  </a:lnTo>
                  <a:lnTo>
                    <a:pt x="279" y="133"/>
                  </a:lnTo>
                  <a:lnTo>
                    <a:pt x="273" y="133"/>
                  </a:lnTo>
                  <a:lnTo>
                    <a:pt x="265" y="129"/>
                  </a:lnTo>
                  <a:lnTo>
                    <a:pt x="255" y="127"/>
                  </a:lnTo>
                  <a:lnTo>
                    <a:pt x="253" y="127"/>
                  </a:lnTo>
                  <a:lnTo>
                    <a:pt x="249" y="121"/>
                  </a:lnTo>
                  <a:lnTo>
                    <a:pt x="249" y="121"/>
                  </a:lnTo>
                  <a:lnTo>
                    <a:pt x="247" y="117"/>
                  </a:lnTo>
                  <a:lnTo>
                    <a:pt x="226" y="100"/>
                  </a:lnTo>
                  <a:lnTo>
                    <a:pt x="220" y="94"/>
                  </a:lnTo>
                  <a:lnTo>
                    <a:pt x="216" y="90"/>
                  </a:lnTo>
                  <a:lnTo>
                    <a:pt x="212" y="90"/>
                  </a:lnTo>
                  <a:lnTo>
                    <a:pt x="208" y="90"/>
                  </a:lnTo>
                  <a:lnTo>
                    <a:pt x="206" y="88"/>
                  </a:lnTo>
                  <a:lnTo>
                    <a:pt x="202" y="88"/>
                  </a:lnTo>
                  <a:lnTo>
                    <a:pt x="202" y="90"/>
                  </a:lnTo>
                  <a:lnTo>
                    <a:pt x="196" y="80"/>
                  </a:lnTo>
                  <a:lnTo>
                    <a:pt x="190" y="74"/>
                  </a:lnTo>
                  <a:lnTo>
                    <a:pt x="185" y="68"/>
                  </a:lnTo>
                  <a:lnTo>
                    <a:pt x="179" y="55"/>
                  </a:lnTo>
                  <a:lnTo>
                    <a:pt x="173" y="51"/>
                  </a:lnTo>
                  <a:lnTo>
                    <a:pt x="173" y="47"/>
                  </a:lnTo>
                  <a:lnTo>
                    <a:pt x="163" y="43"/>
                  </a:lnTo>
                  <a:lnTo>
                    <a:pt x="157" y="39"/>
                  </a:lnTo>
                  <a:lnTo>
                    <a:pt x="147" y="41"/>
                  </a:lnTo>
                  <a:lnTo>
                    <a:pt x="143" y="39"/>
                  </a:lnTo>
                  <a:lnTo>
                    <a:pt x="145" y="35"/>
                  </a:lnTo>
                  <a:lnTo>
                    <a:pt x="143" y="33"/>
                  </a:lnTo>
                  <a:lnTo>
                    <a:pt x="138" y="29"/>
                  </a:lnTo>
                  <a:lnTo>
                    <a:pt x="122" y="19"/>
                  </a:lnTo>
                  <a:lnTo>
                    <a:pt x="120" y="19"/>
                  </a:lnTo>
                  <a:lnTo>
                    <a:pt x="118" y="21"/>
                  </a:lnTo>
                  <a:lnTo>
                    <a:pt x="116" y="21"/>
                  </a:lnTo>
                  <a:lnTo>
                    <a:pt x="114" y="15"/>
                  </a:lnTo>
                  <a:lnTo>
                    <a:pt x="110" y="8"/>
                  </a:lnTo>
                  <a:lnTo>
                    <a:pt x="112" y="4"/>
                  </a:lnTo>
                  <a:lnTo>
                    <a:pt x="98" y="2"/>
                  </a:lnTo>
                  <a:lnTo>
                    <a:pt x="91" y="2"/>
                  </a:lnTo>
                  <a:lnTo>
                    <a:pt x="91" y="0"/>
                  </a:lnTo>
                  <a:lnTo>
                    <a:pt x="8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7" name="Freeform 768"/>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8" name="Freeform 769"/>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9" name="Freeform 770"/>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0" name="Freeform 771"/>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1" name="Freeform 772"/>
            <p:cNvSpPr>
              <a:spLocks/>
            </p:cNvSpPr>
            <p:nvPr/>
          </p:nvSpPr>
          <p:spPr bwMode="auto">
            <a:xfrm>
              <a:off x="7607300" y="1608138"/>
              <a:ext cx="868363" cy="454025"/>
            </a:xfrm>
            <a:custGeom>
              <a:avLst/>
              <a:gdLst>
                <a:gd name="T0" fmla="*/ 355 w 547"/>
                <a:gd name="T1" fmla="*/ 27 h 286"/>
                <a:gd name="T2" fmla="*/ 323 w 547"/>
                <a:gd name="T3" fmla="*/ 25 h 286"/>
                <a:gd name="T4" fmla="*/ 300 w 547"/>
                <a:gd name="T5" fmla="*/ 31 h 286"/>
                <a:gd name="T6" fmla="*/ 268 w 547"/>
                <a:gd name="T7" fmla="*/ 37 h 286"/>
                <a:gd name="T8" fmla="*/ 233 w 547"/>
                <a:gd name="T9" fmla="*/ 35 h 286"/>
                <a:gd name="T10" fmla="*/ 180 w 547"/>
                <a:gd name="T11" fmla="*/ 53 h 286"/>
                <a:gd name="T12" fmla="*/ 174 w 547"/>
                <a:gd name="T13" fmla="*/ 82 h 286"/>
                <a:gd name="T14" fmla="*/ 153 w 547"/>
                <a:gd name="T15" fmla="*/ 106 h 286"/>
                <a:gd name="T16" fmla="*/ 135 w 547"/>
                <a:gd name="T17" fmla="*/ 133 h 286"/>
                <a:gd name="T18" fmla="*/ 118 w 547"/>
                <a:gd name="T19" fmla="*/ 147 h 286"/>
                <a:gd name="T20" fmla="*/ 110 w 547"/>
                <a:gd name="T21" fmla="*/ 168 h 286"/>
                <a:gd name="T22" fmla="*/ 104 w 547"/>
                <a:gd name="T23" fmla="*/ 133 h 286"/>
                <a:gd name="T24" fmla="*/ 114 w 547"/>
                <a:gd name="T25" fmla="*/ 137 h 286"/>
                <a:gd name="T26" fmla="*/ 112 w 547"/>
                <a:gd name="T27" fmla="*/ 117 h 286"/>
                <a:gd name="T28" fmla="*/ 122 w 547"/>
                <a:gd name="T29" fmla="*/ 102 h 286"/>
                <a:gd name="T30" fmla="*/ 98 w 547"/>
                <a:gd name="T31" fmla="*/ 90 h 286"/>
                <a:gd name="T32" fmla="*/ 33 w 547"/>
                <a:gd name="T33" fmla="*/ 74 h 286"/>
                <a:gd name="T34" fmla="*/ 0 w 547"/>
                <a:gd name="T35" fmla="*/ 84 h 286"/>
                <a:gd name="T36" fmla="*/ 4 w 547"/>
                <a:gd name="T37" fmla="*/ 112 h 286"/>
                <a:gd name="T38" fmla="*/ 10 w 547"/>
                <a:gd name="T39" fmla="*/ 141 h 286"/>
                <a:gd name="T40" fmla="*/ 6 w 547"/>
                <a:gd name="T41" fmla="*/ 160 h 286"/>
                <a:gd name="T42" fmla="*/ 22 w 547"/>
                <a:gd name="T43" fmla="*/ 170 h 286"/>
                <a:gd name="T44" fmla="*/ 28 w 547"/>
                <a:gd name="T45" fmla="*/ 188 h 286"/>
                <a:gd name="T46" fmla="*/ 47 w 547"/>
                <a:gd name="T47" fmla="*/ 172 h 286"/>
                <a:gd name="T48" fmla="*/ 80 w 547"/>
                <a:gd name="T49" fmla="*/ 176 h 286"/>
                <a:gd name="T50" fmla="*/ 77 w 547"/>
                <a:gd name="T51" fmla="*/ 192 h 286"/>
                <a:gd name="T52" fmla="*/ 71 w 547"/>
                <a:gd name="T53" fmla="*/ 219 h 286"/>
                <a:gd name="T54" fmla="*/ 92 w 547"/>
                <a:gd name="T55" fmla="*/ 237 h 286"/>
                <a:gd name="T56" fmla="*/ 108 w 547"/>
                <a:gd name="T57" fmla="*/ 219 h 286"/>
                <a:gd name="T58" fmla="*/ 114 w 547"/>
                <a:gd name="T59" fmla="*/ 215 h 286"/>
                <a:gd name="T60" fmla="*/ 147 w 547"/>
                <a:gd name="T61" fmla="*/ 186 h 286"/>
                <a:gd name="T62" fmla="*/ 169 w 547"/>
                <a:gd name="T63" fmla="*/ 178 h 286"/>
                <a:gd name="T64" fmla="*/ 198 w 547"/>
                <a:gd name="T65" fmla="*/ 164 h 286"/>
                <a:gd name="T66" fmla="*/ 194 w 547"/>
                <a:gd name="T67" fmla="*/ 139 h 286"/>
                <a:gd name="T68" fmla="*/ 229 w 547"/>
                <a:gd name="T69" fmla="*/ 129 h 286"/>
                <a:gd name="T70" fmla="*/ 261 w 547"/>
                <a:gd name="T71" fmla="*/ 139 h 286"/>
                <a:gd name="T72" fmla="*/ 270 w 547"/>
                <a:gd name="T73" fmla="*/ 155 h 286"/>
                <a:gd name="T74" fmla="*/ 270 w 547"/>
                <a:gd name="T75" fmla="*/ 184 h 286"/>
                <a:gd name="T76" fmla="*/ 292 w 547"/>
                <a:gd name="T77" fmla="*/ 207 h 286"/>
                <a:gd name="T78" fmla="*/ 310 w 547"/>
                <a:gd name="T79" fmla="*/ 221 h 286"/>
                <a:gd name="T80" fmla="*/ 335 w 547"/>
                <a:gd name="T81" fmla="*/ 200 h 286"/>
                <a:gd name="T82" fmla="*/ 376 w 547"/>
                <a:gd name="T83" fmla="*/ 200 h 286"/>
                <a:gd name="T84" fmla="*/ 409 w 547"/>
                <a:gd name="T85" fmla="*/ 192 h 286"/>
                <a:gd name="T86" fmla="*/ 413 w 547"/>
                <a:gd name="T87" fmla="*/ 215 h 286"/>
                <a:gd name="T88" fmla="*/ 433 w 547"/>
                <a:gd name="T89" fmla="*/ 239 h 286"/>
                <a:gd name="T90" fmla="*/ 447 w 547"/>
                <a:gd name="T91" fmla="*/ 231 h 286"/>
                <a:gd name="T92" fmla="*/ 484 w 547"/>
                <a:gd name="T93" fmla="*/ 282 h 286"/>
                <a:gd name="T94" fmla="*/ 509 w 547"/>
                <a:gd name="T95" fmla="*/ 272 h 286"/>
                <a:gd name="T96" fmla="*/ 511 w 547"/>
                <a:gd name="T97" fmla="*/ 249 h 286"/>
                <a:gd name="T98" fmla="*/ 547 w 547"/>
                <a:gd name="T99" fmla="*/ 254 h 286"/>
                <a:gd name="T100" fmla="*/ 527 w 547"/>
                <a:gd name="T101" fmla="*/ 112 h 286"/>
                <a:gd name="T102" fmla="*/ 482 w 547"/>
                <a:gd name="T103" fmla="*/ 88 h 286"/>
                <a:gd name="T104" fmla="*/ 447 w 547"/>
                <a:gd name="T105" fmla="*/ 55 h 286"/>
                <a:gd name="T106" fmla="*/ 427 w 547"/>
                <a:gd name="T107" fmla="*/ 43 h 286"/>
                <a:gd name="T108" fmla="*/ 417 w 547"/>
                <a:gd name="T109" fmla="*/ 35 h 286"/>
                <a:gd name="T110" fmla="*/ 402 w 547"/>
                <a:gd name="T111" fmla="*/ 1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7" h="286">
                  <a:moveTo>
                    <a:pt x="376" y="4"/>
                  </a:moveTo>
                  <a:lnTo>
                    <a:pt x="368" y="10"/>
                  </a:lnTo>
                  <a:lnTo>
                    <a:pt x="364" y="16"/>
                  </a:lnTo>
                  <a:lnTo>
                    <a:pt x="359" y="23"/>
                  </a:lnTo>
                  <a:lnTo>
                    <a:pt x="355" y="27"/>
                  </a:lnTo>
                  <a:lnTo>
                    <a:pt x="349" y="31"/>
                  </a:lnTo>
                  <a:lnTo>
                    <a:pt x="343" y="35"/>
                  </a:lnTo>
                  <a:lnTo>
                    <a:pt x="333" y="33"/>
                  </a:lnTo>
                  <a:lnTo>
                    <a:pt x="327" y="29"/>
                  </a:lnTo>
                  <a:lnTo>
                    <a:pt x="323" y="25"/>
                  </a:lnTo>
                  <a:lnTo>
                    <a:pt x="319" y="23"/>
                  </a:lnTo>
                  <a:lnTo>
                    <a:pt x="315" y="23"/>
                  </a:lnTo>
                  <a:lnTo>
                    <a:pt x="308" y="23"/>
                  </a:lnTo>
                  <a:lnTo>
                    <a:pt x="304" y="27"/>
                  </a:lnTo>
                  <a:lnTo>
                    <a:pt x="300" y="31"/>
                  </a:lnTo>
                  <a:lnTo>
                    <a:pt x="294" y="33"/>
                  </a:lnTo>
                  <a:lnTo>
                    <a:pt x="288" y="37"/>
                  </a:lnTo>
                  <a:lnTo>
                    <a:pt x="284" y="41"/>
                  </a:lnTo>
                  <a:lnTo>
                    <a:pt x="274" y="39"/>
                  </a:lnTo>
                  <a:lnTo>
                    <a:pt x="268" y="37"/>
                  </a:lnTo>
                  <a:lnTo>
                    <a:pt x="259" y="35"/>
                  </a:lnTo>
                  <a:lnTo>
                    <a:pt x="253" y="33"/>
                  </a:lnTo>
                  <a:lnTo>
                    <a:pt x="245" y="33"/>
                  </a:lnTo>
                  <a:lnTo>
                    <a:pt x="241" y="31"/>
                  </a:lnTo>
                  <a:lnTo>
                    <a:pt x="233" y="35"/>
                  </a:lnTo>
                  <a:lnTo>
                    <a:pt x="227" y="37"/>
                  </a:lnTo>
                  <a:lnTo>
                    <a:pt x="223" y="39"/>
                  </a:lnTo>
                  <a:lnTo>
                    <a:pt x="198" y="45"/>
                  </a:lnTo>
                  <a:lnTo>
                    <a:pt x="190" y="47"/>
                  </a:lnTo>
                  <a:lnTo>
                    <a:pt x="180" y="53"/>
                  </a:lnTo>
                  <a:lnTo>
                    <a:pt x="176" y="59"/>
                  </a:lnTo>
                  <a:lnTo>
                    <a:pt x="176" y="65"/>
                  </a:lnTo>
                  <a:lnTo>
                    <a:pt x="176" y="70"/>
                  </a:lnTo>
                  <a:lnTo>
                    <a:pt x="176" y="76"/>
                  </a:lnTo>
                  <a:lnTo>
                    <a:pt x="174" y="82"/>
                  </a:lnTo>
                  <a:lnTo>
                    <a:pt x="171" y="82"/>
                  </a:lnTo>
                  <a:lnTo>
                    <a:pt x="169" y="88"/>
                  </a:lnTo>
                  <a:lnTo>
                    <a:pt x="163" y="94"/>
                  </a:lnTo>
                  <a:lnTo>
                    <a:pt x="157" y="100"/>
                  </a:lnTo>
                  <a:lnTo>
                    <a:pt x="153" y="106"/>
                  </a:lnTo>
                  <a:lnTo>
                    <a:pt x="149" y="112"/>
                  </a:lnTo>
                  <a:lnTo>
                    <a:pt x="147" y="119"/>
                  </a:lnTo>
                  <a:lnTo>
                    <a:pt x="143" y="125"/>
                  </a:lnTo>
                  <a:lnTo>
                    <a:pt x="139" y="129"/>
                  </a:lnTo>
                  <a:lnTo>
                    <a:pt x="135" y="133"/>
                  </a:lnTo>
                  <a:lnTo>
                    <a:pt x="131" y="133"/>
                  </a:lnTo>
                  <a:lnTo>
                    <a:pt x="129" y="133"/>
                  </a:lnTo>
                  <a:lnTo>
                    <a:pt x="116" y="137"/>
                  </a:lnTo>
                  <a:lnTo>
                    <a:pt x="116" y="145"/>
                  </a:lnTo>
                  <a:lnTo>
                    <a:pt x="118" y="147"/>
                  </a:lnTo>
                  <a:lnTo>
                    <a:pt x="118" y="151"/>
                  </a:lnTo>
                  <a:lnTo>
                    <a:pt x="118" y="157"/>
                  </a:lnTo>
                  <a:lnTo>
                    <a:pt x="116" y="180"/>
                  </a:lnTo>
                  <a:lnTo>
                    <a:pt x="112" y="176"/>
                  </a:lnTo>
                  <a:lnTo>
                    <a:pt x="110" y="168"/>
                  </a:lnTo>
                  <a:lnTo>
                    <a:pt x="106" y="168"/>
                  </a:lnTo>
                  <a:lnTo>
                    <a:pt x="102" y="157"/>
                  </a:lnTo>
                  <a:lnTo>
                    <a:pt x="94" y="145"/>
                  </a:lnTo>
                  <a:lnTo>
                    <a:pt x="98" y="141"/>
                  </a:lnTo>
                  <a:lnTo>
                    <a:pt x="104" y="133"/>
                  </a:lnTo>
                  <a:lnTo>
                    <a:pt x="110" y="131"/>
                  </a:lnTo>
                  <a:lnTo>
                    <a:pt x="110" y="141"/>
                  </a:lnTo>
                  <a:lnTo>
                    <a:pt x="110" y="141"/>
                  </a:lnTo>
                  <a:lnTo>
                    <a:pt x="112" y="139"/>
                  </a:lnTo>
                  <a:lnTo>
                    <a:pt x="114" y="137"/>
                  </a:lnTo>
                  <a:lnTo>
                    <a:pt x="116" y="133"/>
                  </a:lnTo>
                  <a:lnTo>
                    <a:pt x="114" y="129"/>
                  </a:lnTo>
                  <a:lnTo>
                    <a:pt x="112" y="125"/>
                  </a:lnTo>
                  <a:lnTo>
                    <a:pt x="112" y="119"/>
                  </a:lnTo>
                  <a:lnTo>
                    <a:pt x="112" y="117"/>
                  </a:lnTo>
                  <a:lnTo>
                    <a:pt x="116" y="112"/>
                  </a:lnTo>
                  <a:lnTo>
                    <a:pt x="120" y="110"/>
                  </a:lnTo>
                  <a:lnTo>
                    <a:pt x="122" y="106"/>
                  </a:lnTo>
                  <a:lnTo>
                    <a:pt x="122" y="102"/>
                  </a:lnTo>
                  <a:lnTo>
                    <a:pt x="122" y="102"/>
                  </a:lnTo>
                  <a:lnTo>
                    <a:pt x="118" y="100"/>
                  </a:lnTo>
                  <a:lnTo>
                    <a:pt x="110" y="98"/>
                  </a:lnTo>
                  <a:lnTo>
                    <a:pt x="108" y="94"/>
                  </a:lnTo>
                  <a:lnTo>
                    <a:pt x="104" y="92"/>
                  </a:lnTo>
                  <a:lnTo>
                    <a:pt x="98" y="90"/>
                  </a:lnTo>
                  <a:lnTo>
                    <a:pt x="80" y="78"/>
                  </a:lnTo>
                  <a:lnTo>
                    <a:pt x="71" y="76"/>
                  </a:lnTo>
                  <a:lnTo>
                    <a:pt x="63" y="74"/>
                  </a:lnTo>
                  <a:lnTo>
                    <a:pt x="55" y="76"/>
                  </a:lnTo>
                  <a:lnTo>
                    <a:pt x="33" y="74"/>
                  </a:lnTo>
                  <a:lnTo>
                    <a:pt x="26" y="74"/>
                  </a:lnTo>
                  <a:lnTo>
                    <a:pt x="20" y="72"/>
                  </a:lnTo>
                  <a:lnTo>
                    <a:pt x="16" y="74"/>
                  </a:lnTo>
                  <a:lnTo>
                    <a:pt x="0" y="78"/>
                  </a:lnTo>
                  <a:lnTo>
                    <a:pt x="0" y="84"/>
                  </a:lnTo>
                  <a:lnTo>
                    <a:pt x="2" y="86"/>
                  </a:lnTo>
                  <a:lnTo>
                    <a:pt x="6" y="100"/>
                  </a:lnTo>
                  <a:lnTo>
                    <a:pt x="6" y="106"/>
                  </a:lnTo>
                  <a:lnTo>
                    <a:pt x="4" y="108"/>
                  </a:lnTo>
                  <a:lnTo>
                    <a:pt x="4" y="112"/>
                  </a:lnTo>
                  <a:lnTo>
                    <a:pt x="0" y="119"/>
                  </a:lnTo>
                  <a:lnTo>
                    <a:pt x="8" y="125"/>
                  </a:lnTo>
                  <a:lnTo>
                    <a:pt x="10" y="127"/>
                  </a:lnTo>
                  <a:lnTo>
                    <a:pt x="12" y="131"/>
                  </a:lnTo>
                  <a:lnTo>
                    <a:pt x="10" y="141"/>
                  </a:lnTo>
                  <a:lnTo>
                    <a:pt x="8" y="143"/>
                  </a:lnTo>
                  <a:lnTo>
                    <a:pt x="8" y="145"/>
                  </a:lnTo>
                  <a:lnTo>
                    <a:pt x="8" y="147"/>
                  </a:lnTo>
                  <a:lnTo>
                    <a:pt x="8" y="153"/>
                  </a:lnTo>
                  <a:lnTo>
                    <a:pt x="6" y="160"/>
                  </a:lnTo>
                  <a:lnTo>
                    <a:pt x="6" y="162"/>
                  </a:lnTo>
                  <a:lnTo>
                    <a:pt x="10" y="164"/>
                  </a:lnTo>
                  <a:lnTo>
                    <a:pt x="16" y="164"/>
                  </a:lnTo>
                  <a:lnTo>
                    <a:pt x="20" y="166"/>
                  </a:lnTo>
                  <a:lnTo>
                    <a:pt x="22" y="170"/>
                  </a:lnTo>
                  <a:lnTo>
                    <a:pt x="20" y="172"/>
                  </a:lnTo>
                  <a:lnTo>
                    <a:pt x="22" y="174"/>
                  </a:lnTo>
                  <a:lnTo>
                    <a:pt x="26" y="176"/>
                  </a:lnTo>
                  <a:lnTo>
                    <a:pt x="26" y="184"/>
                  </a:lnTo>
                  <a:lnTo>
                    <a:pt x="28" y="188"/>
                  </a:lnTo>
                  <a:lnTo>
                    <a:pt x="30" y="186"/>
                  </a:lnTo>
                  <a:lnTo>
                    <a:pt x="45" y="182"/>
                  </a:lnTo>
                  <a:lnTo>
                    <a:pt x="45" y="180"/>
                  </a:lnTo>
                  <a:lnTo>
                    <a:pt x="45" y="174"/>
                  </a:lnTo>
                  <a:lnTo>
                    <a:pt x="47" y="172"/>
                  </a:lnTo>
                  <a:lnTo>
                    <a:pt x="49" y="170"/>
                  </a:lnTo>
                  <a:lnTo>
                    <a:pt x="55" y="168"/>
                  </a:lnTo>
                  <a:lnTo>
                    <a:pt x="65" y="170"/>
                  </a:lnTo>
                  <a:lnTo>
                    <a:pt x="77" y="174"/>
                  </a:lnTo>
                  <a:lnTo>
                    <a:pt x="80" y="176"/>
                  </a:lnTo>
                  <a:lnTo>
                    <a:pt x="82" y="178"/>
                  </a:lnTo>
                  <a:lnTo>
                    <a:pt x="80" y="180"/>
                  </a:lnTo>
                  <a:lnTo>
                    <a:pt x="77" y="184"/>
                  </a:lnTo>
                  <a:lnTo>
                    <a:pt x="77" y="186"/>
                  </a:lnTo>
                  <a:lnTo>
                    <a:pt x="77" y="192"/>
                  </a:lnTo>
                  <a:lnTo>
                    <a:pt x="71" y="198"/>
                  </a:lnTo>
                  <a:lnTo>
                    <a:pt x="75" y="204"/>
                  </a:lnTo>
                  <a:lnTo>
                    <a:pt x="75" y="211"/>
                  </a:lnTo>
                  <a:lnTo>
                    <a:pt x="71" y="215"/>
                  </a:lnTo>
                  <a:lnTo>
                    <a:pt x="71" y="219"/>
                  </a:lnTo>
                  <a:lnTo>
                    <a:pt x="73" y="225"/>
                  </a:lnTo>
                  <a:lnTo>
                    <a:pt x="77" y="231"/>
                  </a:lnTo>
                  <a:lnTo>
                    <a:pt x="82" y="233"/>
                  </a:lnTo>
                  <a:lnTo>
                    <a:pt x="90" y="237"/>
                  </a:lnTo>
                  <a:lnTo>
                    <a:pt x="92" y="237"/>
                  </a:lnTo>
                  <a:lnTo>
                    <a:pt x="94" y="233"/>
                  </a:lnTo>
                  <a:lnTo>
                    <a:pt x="100" y="231"/>
                  </a:lnTo>
                  <a:lnTo>
                    <a:pt x="102" y="225"/>
                  </a:lnTo>
                  <a:lnTo>
                    <a:pt x="106" y="221"/>
                  </a:lnTo>
                  <a:lnTo>
                    <a:pt x="108" y="219"/>
                  </a:lnTo>
                  <a:lnTo>
                    <a:pt x="106" y="213"/>
                  </a:lnTo>
                  <a:lnTo>
                    <a:pt x="108" y="211"/>
                  </a:lnTo>
                  <a:lnTo>
                    <a:pt x="112" y="217"/>
                  </a:lnTo>
                  <a:lnTo>
                    <a:pt x="114" y="219"/>
                  </a:lnTo>
                  <a:lnTo>
                    <a:pt x="114" y="215"/>
                  </a:lnTo>
                  <a:lnTo>
                    <a:pt x="124" y="211"/>
                  </a:lnTo>
                  <a:lnTo>
                    <a:pt x="135" y="190"/>
                  </a:lnTo>
                  <a:lnTo>
                    <a:pt x="139" y="188"/>
                  </a:lnTo>
                  <a:lnTo>
                    <a:pt x="143" y="188"/>
                  </a:lnTo>
                  <a:lnTo>
                    <a:pt x="147" y="186"/>
                  </a:lnTo>
                  <a:lnTo>
                    <a:pt x="149" y="184"/>
                  </a:lnTo>
                  <a:lnTo>
                    <a:pt x="151" y="176"/>
                  </a:lnTo>
                  <a:lnTo>
                    <a:pt x="157" y="172"/>
                  </a:lnTo>
                  <a:lnTo>
                    <a:pt x="163" y="176"/>
                  </a:lnTo>
                  <a:lnTo>
                    <a:pt x="169" y="178"/>
                  </a:lnTo>
                  <a:lnTo>
                    <a:pt x="174" y="176"/>
                  </a:lnTo>
                  <a:lnTo>
                    <a:pt x="186" y="180"/>
                  </a:lnTo>
                  <a:lnTo>
                    <a:pt x="200" y="178"/>
                  </a:lnTo>
                  <a:lnTo>
                    <a:pt x="200" y="174"/>
                  </a:lnTo>
                  <a:lnTo>
                    <a:pt x="198" y="164"/>
                  </a:lnTo>
                  <a:lnTo>
                    <a:pt x="200" y="160"/>
                  </a:lnTo>
                  <a:lnTo>
                    <a:pt x="200" y="157"/>
                  </a:lnTo>
                  <a:lnTo>
                    <a:pt x="196" y="145"/>
                  </a:lnTo>
                  <a:lnTo>
                    <a:pt x="198" y="141"/>
                  </a:lnTo>
                  <a:lnTo>
                    <a:pt x="194" y="139"/>
                  </a:lnTo>
                  <a:lnTo>
                    <a:pt x="198" y="131"/>
                  </a:lnTo>
                  <a:lnTo>
                    <a:pt x="208" y="123"/>
                  </a:lnTo>
                  <a:lnTo>
                    <a:pt x="225" y="123"/>
                  </a:lnTo>
                  <a:lnTo>
                    <a:pt x="225" y="127"/>
                  </a:lnTo>
                  <a:lnTo>
                    <a:pt x="229" y="129"/>
                  </a:lnTo>
                  <a:lnTo>
                    <a:pt x="233" y="131"/>
                  </a:lnTo>
                  <a:lnTo>
                    <a:pt x="231" y="137"/>
                  </a:lnTo>
                  <a:lnTo>
                    <a:pt x="239" y="139"/>
                  </a:lnTo>
                  <a:lnTo>
                    <a:pt x="239" y="133"/>
                  </a:lnTo>
                  <a:lnTo>
                    <a:pt x="261" y="139"/>
                  </a:lnTo>
                  <a:lnTo>
                    <a:pt x="259" y="145"/>
                  </a:lnTo>
                  <a:lnTo>
                    <a:pt x="261" y="147"/>
                  </a:lnTo>
                  <a:lnTo>
                    <a:pt x="265" y="149"/>
                  </a:lnTo>
                  <a:lnTo>
                    <a:pt x="265" y="153"/>
                  </a:lnTo>
                  <a:lnTo>
                    <a:pt x="270" y="155"/>
                  </a:lnTo>
                  <a:lnTo>
                    <a:pt x="270" y="155"/>
                  </a:lnTo>
                  <a:lnTo>
                    <a:pt x="272" y="155"/>
                  </a:lnTo>
                  <a:lnTo>
                    <a:pt x="272" y="164"/>
                  </a:lnTo>
                  <a:lnTo>
                    <a:pt x="268" y="174"/>
                  </a:lnTo>
                  <a:lnTo>
                    <a:pt x="270" y="184"/>
                  </a:lnTo>
                  <a:lnTo>
                    <a:pt x="276" y="196"/>
                  </a:lnTo>
                  <a:lnTo>
                    <a:pt x="282" y="198"/>
                  </a:lnTo>
                  <a:lnTo>
                    <a:pt x="290" y="207"/>
                  </a:lnTo>
                  <a:lnTo>
                    <a:pt x="292" y="207"/>
                  </a:lnTo>
                  <a:lnTo>
                    <a:pt x="292" y="207"/>
                  </a:lnTo>
                  <a:lnTo>
                    <a:pt x="294" y="207"/>
                  </a:lnTo>
                  <a:lnTo>
                    <a:pt x="296" y="217"/>
                  </a:lnTo>
                  <a:lnTo>
                    <a:pt x="296" y="219"/>
                  </a:lnTo>
                  <a:lnTo>
                    <a:pt x="300" y="217"/>
                  </a:lnTo>
                  <a:lnTo>
                    <a:pt x="310" y="221"/>
                  </a:lnTo>
                  <a:lnTo>
                    <a:pt x="317" y="221"/>
                  </a:lnTo>
                  <a:lnTo>
                    <a:pt x="319" y="215"/>
                  </a:lnTo>
                  <a:lnTo>
                    <a:pt x="323" y="209"/>
                  </a:lnTo>
                  <a:lnTo>
                    <a:pt x="329" y="204"/>
                  </a:lnTo>
                  <a:lnTo>
                    <a:pt x="335" y="200"/>
                  </a:lnTo>
                  <a:lnTo>
                    <a:pt x="339" y="200"/>
                  </a:lnTo>
                  <a:lnTo>
                    <a:pt x="345" y="198"/>
                  </a:lnTo>
                  <a:lnTo>
                    <a:pt x="359" y="196"/>
                  </a:lnTo>
                  <a:lnTo>
                    <a:pt x="366" y="196"/>
                  </a:lnTo>
                  <a:lnTo>
                    <a:pt x="376" y="200"/>
                  </a:lnTo>
                  <a:lnTo>
                    <a:pt x="386" y="198"/>
                  </a:lnTo>
                  <a:lnTo>
                    <a:pt x="398" y="188"/>
                  </a:lnTo>
                  <a:lnTo>
                    <a:pt x="404" y="188"/>
                  </a:lnTo>
                  <a:lnTo>
                    <a:pt x="406" y="188"/>
                  </a:lnTo>
                  <a:lnTo>
                    <a:pt x="409" y="192"/>
                  </a:lnTo>
                  <a:lnTo>
                    <a:pt x="411" y="192"/>
                  </a:lnTo>
                  <a:lnTo>
                    <a:pt x="411" y="200"/>
                  </a:lnTo>
                  <a:lnTo>
                    <a:pt x="413" y="204"/>
                  </a:lnTo>
                  <a:lnTo>
                    <a:pt x="415" y="213"/>
                  </a:lnTo>
                  <a:lnTo>
                    <a:pt x="413" y="215"/>
                  </a:lnTo>
                  <a:lnTo>
                    <a:pt x="417" y="219"/>
                  </a:lnTo>
                  <a:lnTo>
                    <a:pt x="429" y="225"/>
                  </a:lnTo>
                  <a:lnTo>
                    <a:pt x="431" y="229"/>
                  </a:lnTo>
                  <a:lnTo>
                    <a:pt x="431" y="235"/>
                  </a:lnTo>
                  <a:lnTo>
                    <a:pt x="433" y="239"/>
                  </a:lnTo>
                  <a:lnTo>
                    <a:pt x="435" y="241"/>
                  </a:lnTo>
                  <a:lnTo>
                    <a:pt x="437" y="239"/>
                  </a:lnTo>
                  <a:lnTo>
                    <a:pt x="439" y="233"/>
                  </a:lnTo>
                  <a:lnTo>
                    <a:pt x="443" y="229"/>
                  </a:lnTo>
                  <a:lnTo>
                    <a:pt x="447" y="231"/>
                  </a:lnTo>
                  <a:lnTo>
                    <a:pt x="460" y="237"/>
                  </a:lnTo>
                  <a:lnTo>
                    <a:pt x="468" y="237"/>
                  </a:lnTo>
                  <a:lnTo>
                    <a:pt x="478" y="239"/>
                  </a:lnTo>
                  <a:lnTo>
                    <a:pt x="472" y="260"/>
                  </a:lnTo>
                  <a:lnTo>
                    <a:pt x="484" y="282"/>
                  </a:lnTo>
                  <a:lnTo>
                    <a:pt x="486" y="286"/>
                  </a:lnTo>
                  <a:lnTo>
                    <a:pt x="517" y="286"/>
                  </a:lnTo>
                  <a:lnTo>
                    <a:pt x="515" y="276"/>
                  </a:lnTo>
                  <a:lnTo>
                    <a:pt x="513" y="272"/>
                  </a:lnTo>
                  <a:lnTo>
                    <a:pt x="509" y="272"/>
                  </a:lnTo>
                  <a:lnTo>
                    <a:pt x="505" y="272"/>
                  </a:lnTo>
                  <a:lnTo>
                    <a:pt x="498" y="268"/>
                  </a:lnTo>
                  <a:lnTo>
                    <a:pt x="500" y="260"/>
                  </a:lnTo>
                  <a:lnTo>
                    <a:pt x="505" y="254"/>
                  </a:lnTo>
                  <a:lnTo>
                    <a:pt x="511" y="249"/>
                  </a:lnTo>
                  <a:lnTo>
                    <a:pt x="519" y="247"/>
                  </a:lnTo>
                  <a:lnTo>
                    <a:pt x="523" y="252"/>
                  </a:lnTo>
                  <a:lnTo>
                    <a:pt x="531" y="254"/>
                  </a:lnTo>
                  <a:lnTo>
                    <a:pt x="543" y="254"/>
                  </a:lnTo>
                  <a:lnTo>
                    <a:pt x="547" y="254"/>
                  </a:lnTo>
                  <a:lnTo>
                    <a:pt x="547" y="108"/>
                  </a:lnTo>
                  <a:lnTo>
                    <a:pt x="545" y="110"/>
                  </a:lnTo>
                  <a:lnTo>
                    <a:pt x="539" y="110"/>
                  </a:lnTo>
                  <a:lnTo>
                    <a:pt x="533" y="110"/>
                  </a:lnTo>
                  <a:lnTo>
                    <a:pt x="527" y="112"/>
                  </a:lnTo>
                  <a:lnTo>
                    <a:pt x="523" y="110"/>
                  </a:lnTo>
                  <a:lnTo>
                    <a:pt x="513" y="108"/>
                  </a:lnTo>
                  <a:lnTo>
                    <a:pt x="507" y="104"/>
                  </a:lnTo>
                  <a:lnTo>
                    <a:pt x="498" y="100"/>
                  </a:lnTo>
                  <a:lnTo>
                    <a:pt x="482" y="88"/>
                  </a:lnTo>
                  <a:lnTo>
                    <a:pt x="474" y="82"/>
                  </a:lnTo>
                  <a:lnTo>
                    <a:pt x="470" y="80"/>
                  </a:lnTo>
                  <a:lnTo>
                    <a:pt x="464" y="74"/>
                  </a:lnTo>
                  <a:lnTo>
                    <a:pt x="458" y="68"/>
                  </a:lnTo>
                  <a:lnTo>
                    <a:pt x="447" y="55"/>
                  </a:lnTo>
                  <a:lnTo>
                    <a:pt x="443" y="49"/>
                  </a:lnTo>
                  <a:lnTo>
                    <a:pt x="439" y="49"/>
                  </a:lnTo>
                  <a:lnTo>
                    <a:pt x="437" y="47"/>
                  </a:lnTo>
                  <a:lnTo>
                    <a:pt x="431" y="45"/>
                  </a:lnTo>
                  <a:lnTo>
                    <a:pt x="427" y="43"/>
                  </a:lnTo>
                  <a:lnTo>
                    <a:pt x="425" y="39"/>
                  </a:lnTo>
                  <a:lnTo>
                    <a:pt x="423" y="39"/>
                  </a:lnTo>
                  <a:lnTo>
                    <a:pt x="421" y="39"/>
                  </a:lnTo>
                  <a:lnTo>
                    <a:pt x="419" y="35"/>
                  </a:lnTo>
                  <a:lnTo>
                    <a:pt x="417" y="35"/>
                  </a:lnTo>
                  <a:lnTo>
                    <a:pt x="417" y="33"/>
                  </a:lnTo>
                  <a:lnTo>
                    <a:pt x="417" y="33"/>
                  </a:lnTo>
                  <a:lnTo>
                    <a:pt x="413" y="27"/>
                  </a:lnTo>
                  <a:lnTo>
                    <a:pt x="406" y="18"/>
                  </a:lnTo>
                  <a:lnTo>
                    <a:pt x="402" y="14"/>
                  </a:lnTo>
                  <a:lnTo>
                    <a:pt x="396" y="4"/>
                  </a:lnTo>
                  <a:lnTo>
                    <a:pt x="392" y="0"/>
                  </a:lnTo>
                  <a:lnTo>
                    <a:pt x="386" y="0"/>
                  </a:lnTo>
                  <a:lnTo>
                    <a:pt x="37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2" name="Freeform 773"/>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3" name="Freeform 774"/>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4" name="Freeform 775"/>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5" name="Freeform 776"/>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6" name="Freeform 777"/>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7" name="Rectangle 778"/>
            <p:cNvSpPr>
              <a:spLocks noChangeArrowheads="1"/>
            </p:cNvSpPr>
            <p:nvPr/>
          </p:nvSpPr>
          <p:spPr bwMode="auto">
            <a:xfrm>
              <a:off x="7740650" y="1704975"/>
              <a:ext cx="19050" cy="1746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8" name="Freeform 779"/>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9" name="Freeform 780"/>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0" name="Freeform 781"/>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1" name="Freeform 782"/>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2" name="Freeform 783"/>
            <p:cNvSpPr>
              <a:spLocks/>
            </p:cNvSpPr>
            <p:nvPr/>
          </p:nvSpPr>
          <p:spPr bwMode="auto">
            <a:xfrm>
              <a:off x="8372475" y="374650"/>
              <a:ext cx="401638" cy="1028700"/>
            </a:xfrm>
            <a:custGeom>
              <a:avLst/>
              <a:gdLst>
                <a:gd name="T0" fmla="*/ 108 w 253"/>
                <a:gd name="T1" fmla="*/ 115 h 648"/>
                <a:gd name="T2" fmla="*/ 65 w 253"/>
                <a:gd name="T3" fmla="*/ 149 h 648"/>
                <a:gd name="T4" fmla="*/ 72 w 253"/>
                <a:gd name="T5" fmla="*/ 164 h 648"/>
                <a:gd name="T6" fmla="*/ 110 w 253"/>
                <a:gd name="T7" fmla="*/ 174 h 648"/>
                <a:gd name="T8" fmla="*/ 100 w 253"/>
                <a:gd name="T9" fmla="*/ 217 h 648"/>
                <a:gd name="T10" fmla="*/ 117 w 253"/>
                <a:gd name="T11" fmla="*/ 247 h 648"/>
                <a:gd name="T12" fmla="*/ 127 w 253"/>
                <a:gd name="T13" fmla="*/ 256 h 648"/>
                <a:gd name="T14" fmla="*/ 135 w 253"/>
                <a:gd name="T15" fmla="*/ 284 h 648"/>
                <a:gd name="T16" fmla="*/ 151 w 253"/>
                <a:gd name="T17" fmla="*/ 303 h 648"/>
                <a:gd name="T18" fmla="*/ 143 w 253"/>
                <a:gd name="T19" fmla="*/ 315 h 648"/>
                <a:gd name="T20" fmla="*/ 135 w 253"/>
                <a:gd name="T21" fmla="*/ 329 h 648"/>
                <a:gd name="T22" fmla="*/ 117 w 253"/>
                <a:gd name="T23" fmla="*/ 342 h 648"/>
                <a:gd name="T24" fmla="*/ 100 w 253"/>
                <a:gd name="T25" fmla="*/ 366 h 648"/>
                <a:gd name="T26" fmla="*/ 110 w 253"/>
                <a:gd name="T27" fmla="*/ 387 h 648"/>
                <a:gd name="T28" fmla="*/ 125 w 253"/>
                <a:gd name="T29" fmla="*/ 407 h 648"/>
                <a:gd name="T30" fmla="*/ 147 w 253"/>
                <a:gd name="T31" fmla="*/ 413 h 648"/>
                <a:gd name="T32" fmla="*/ 155 w 253"/>
                <a:gd name="T33" fmla="*/ 417 h 648"/>
                <a:gd name="T34" fmla="*/ 129 w 253"/>
                <a:gd name="T35" fmla="*/ 421 h 648"/>
                <a:gd name="T36" fmla="*/ 119 w 253"/>
                <a:gd name="T37" fmla="*/ 421 h 648"/>
                <a:gd name="T38" fmla="*/ 84 w 253"/>
                <a:gd name="T39" fmla="*/ 429 h 648"/>
                <a:gd name="T40" fmla="*/ 33 w 253"/>
                <a:gd name="T41" fmla="*/ 429 h 648"/>
                <a:gd name="T42" fmla="*/ 29 w 253"/>
                <a:gd name="T43" fmla="*/ 448 h 648"/>
                <a:gd name="T44" fmla="*/ 0 w 253"/>
                <a:gd name="T45" fmla="*/ 466 h 648"/>
                <a:gd name="T46" fmla="*/ 4 w 253"/>
                <a:gd name="T47" fmla="*/ 493 h 648"/>
                <a:gd name="T48" fmla="*/ 12 w 253"/>
                <a:gd name="T49" fmla="*/ 507 h 648"/>
                <a:gd name="T50" fmla="*/ 16 w 253"/>
                <a:gd name="T51" fmla="*/ 519 h 648"/>
                <a:gd name="T52" fmla="*/ 23 w 253"/>
                <a:gd name="T53" fmla="*/ 573 h 648"/>
                <a:gd name="T54" fmla="*/ 33 w 253"/>
                <a:gd name="T55" fmla="*/ 587 h 648"/>
                <a:gd name="T56" fmla="*/ 43 w 253"/>
                <a:gd name="T57" fmla="*/ 581 h 648"/>
                <a:gd name="T58" fmla="*/ 53 w 253"/>
                <a:gd name="T59" fmla="*/ 575 h 648"/>
                <a:gd name="T60" fmla="*/ 72 w 253"/>
                <a:gd name="T61" fmla="*/ 556 h 648"/>
                <a:gd name="T62" fmla="*/ 112 w 253"/>
                <a:gd name="T63" fmla="*/ 556 h 648"/>
                <a:gd name="T64" fmla="*/ 133 w 253"/>
                <a:gd name="T65" fmla="*/ 554 h 648"/>
                <a:gd name="T66" fmla="*/ 147 w 253"/>
                <a:gd name="T67" fmla="*/ 558 h 648"/>
                <a:gd name="T68" fmla="*/ 143 w 253"/>
                <a:gd name="T69" fmla="*/ 581 h 648"/>
                <a:gd name="T70" fmla="*/ 137 w 253"/>
                <a:gd name="T71" fmla="*/ 595 h 648"/>
                <a:gd name="T72" fmla="*/ 145 w 253"/>
                <a:gd name="T73" fmla="*/ 605 h 648"/>
                <a:gd name="T74" fmla="*/ 157 w 253"/>
                <a:gd name="T75" fmla="*/ 613 h 648"/>
                <a:gd name="T76" fmla="*/ 174 w 253"/>
                <a:gd name="T77" fmla="*/ 646 h 648"/>
                <a:gd name="T78" fmla="*/ 200 w 253"/>
                <a:gd name="T79" fmla="*/ 630 h 648"/>
                <a:gd name="T80" fmla="*/ 209 w 253"/>
                <a:gd name="T81" fmla="*/ 624 h 648"/>
                <a:gd name="T82" fmla="*/ 231 w 253"/>
                <a:gd name="T83" fmla="*/ 599 h 648"/>
                <a:gd name="T84" fmla="*/ 235 w 253"/>
                <a:gd name="T85" fmla="*/ 573 h 648"/>
                <a:gd name="T86" fmla="*/ 223 w 253"/>
                <a:gd name="T87" fmla="*/ 497 h 648"/>
                <a:gd name="T88" fmla="*/ 221 w 253"/>
                <a:gd name="T89" fmla="*/ 474 h 648"/>
                <a:gd name="T90" fmla="*/ 213 w 253"/>
                <a:gd name="T91" fmla="*/ 421 h 648"/>
                <a:gd name="T92" fmla="*/ 221 w 253"/>
                <a:gd name="T93" fmla="*/ 368 h 648"/>
                <a:gd name="T94" fmla="*/ 227 w 253"/>
                <a:gd name="T95" fmla="*/ 362 h 648"/>
                <a:gd name="T96" fmla="*/ 229 w 253"/>
                <a:gd name="T97" fmla="*/ 356 h 648"/>
                <a:gd name="T98" fmla="*/ 231 w 253"/>
                <a:gd name="T99" fmla="*/ 352 h 648"/>
                <a:gd name="T100" fmla="*/ 225 w 253"/>
                <a:gd name="T101" fmla="*/ 333 h 648"/>
                <a:gd name="T102" fmla="*/ 217 w 253"/>
                <a:gd name="T103" fmla="*/ 321 h 648"/>
                <a:gd name="T104" fmla="*/ 200 w 253"/>
                <a:gd name="T105" fmla="*/ 299 h 648"/>
                <a:gd name="T106" fmla="*/ 194 w 253"/>
                <a:gd name="T107" fmla="*/ 282 h 648"/>
                <a:gd name="T108" fmla="*/ 166 w 253"/>
                <a:gd name="T109" fmla="*/ 245 h 648"/>
                <a:gd name="T110" fmla="*/ 151 w 253"/>
                <a:gd name="T111" fmla="*/ 205 h 648"/>
                <a:gd name="T112" fmla="*/ 155 w 253"/>
                <a:gd name="T113" fmla="*/ 170 h 648"/>
                <a:gd name="T114" fmla="*/ 209 w 253"/>
                <a:gd name="T115" fmla="*/ 74 h 648"/>
                <a:gd name="T116" fmla="*/ 245 w 253"/>
                <a:gd name="T117" fmla="*/ 43 h 648"/>
                <a:gd name="T118" fmla="*/ 253 w 253"/>
                <a:gd name="T119"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3" h="648">
                  <a:moveTo>
                    <a:pt x="237" y="4"/>
                  </a:moveTo>
                  <a:lnTo>
                    <a:pt x="219" y="16"/>
                  </a:lnTo>
                  <a:lnTo>
                    <a:pt x="204" y="29"/>
                  </a:lnTo>
                  <a:lnTo>
                    <a:pt x="108" y="115"/>
                  </a:lnTo>
                  <a:lnTo>
                    <a:pt x="82" y="139"/>
                  </a:lnTo>
                  <a:lnTo>
                    <a:pt x="76" y="143"/>
                  </a:lnTo>
                  <a:lnTo>
                    <a:pt x="70" y="145"/>
                  </a:lnTo>
                  <a:lnTo>
                    <a:pt x="65" y="149"/>
                  </a:lnTo>
                  <a:lnTo>
                    <a:pt x="53" y="155"/>
                  </a:lnTo>
                  <a:lnTo>
                    <a:pt x="53" y="155"/>
                  </a:lnTo>
                  <a:lnTo>
                    <a:pt x="59" y="164"/>
                  </a:lnTo>
                  <a:lnTo>
                    <a:pt x="72" y="164"/>
                  </a:lnTo>
                  <a:lnTo>
                    <a:pt x="100" y="160"/>
                  </a:lnTo>
                  <a:lnTo>
                    <a:pt x="108" y="162"/>
                  </a:lnTo>
                  <a:lnTo>
                    <a:pt x="112" y="166"/>
                  </a:lnTo>
                  <a:lnTo>
                    <a:pt x="110" y="174"/>
                  </a:lnTo>
                  <a:lnTo>
                    <a:pt x="110" y="180"/>
                  </a:lnTo>
                  <a:lnTo>
                    <a:pt x="110" y="190"/>
                  </a:lnTo>
                  <a:lnTo>
                    <a:pt x="104" y="215"/>
                  </a:lnTo>
                  <a:lnTo>
                    <a:pt x="100" y="217"/>
                  </a:lnTo>
                  <a:lnTo>
                    <a:pt x="100" y="223"/>
                  </a:lnTo>
                  <a:lnTo>
                    <a:pt x="108" y="241"/>
                  </a:lnTo>
                  <a:lnTo>
                    <a:pt x="115" y="245"/>
                  </a:lnTo>
                  <a:lnTo>
                    <a:pt x="117" y="247"/>
                  </a:lnTo>
                  <a:lnTo>
                    <a:pt x="121" y="256"/>
                  </a:lnTo>
                  <a:lnTo>
                    <a:pt x="123" y="258"/>
                  </a:lnTo>
                  <a:lnTo>
                    <a:pt x="123" y="256"/>
                  </a:lnTo>
                  <a:lnTo>
                    <a:pt x="127" y="256"/>
                  </a:lnTo>
                  <a:lnTo>
                    <a:pt x="129" y="262"/>
                  </a:lnTo>
                  <a:lnTo>
                    <a:pt x="131" y="272"/>
                  </a:lnTo>
                  <a:lnTo>
                    <a:pt x="135" y="274"/>
                  </a:lnTo>
                  <a:lnTo>
                    <a:pt x="135" y="284"/>
                  </a:lnTo>
                  <a:lnTo>
                    <a:pt x="139" y="284"/>
                  </a:lnTo>
                  <a:lnTo>
                    <a:pt x="143" y="286"/>
                  </a:lnTo>
                  <a:lnTo>
                    <a:pt x="147" y="299"/>
                  </a:lnTo>
                  <a:lnTo>
                    <a:pt x="151" y="303"/>
                  </a:lnTo>
                  <a:lnTo>
                    <a:pt x="153" y="305"/>
                  </a:lnTo>
                  <a:lnTo>
                    <a:pt x="162" y="307"/>
                  </a:lnTo>
                  <a:lnTo>
                    <a:pt x="155" y="311"/>
                  </a:lnTo>
                  <a:lnTo>
                    <a:pt x="143" y="315"/>
                  </a:lnTo>
                  <a:lnTo>
                    <a:pt x="139" y="317"/>
                  </a:lnTo>
                  <a:lnTo>
                    <a:pt x="137" y="319"/>
                  </a:lnTo>
                  <a:lnTo>
                    <a:pt x="137" y="325"/>
                  </a:lnTo>
                  <a:lnTo>
                    <a:pt x="135" y="329"/>
                  </a:lnTo>
                  <a:lnTo>
                    <a:pt x="131" y="337"/>
                  </a:lnTo>
                  <a:lnTo>
                    <a:pt x="123" y="337"/>
                  </a:lnTo>
                  <a:lnTo>
                    <a:pt x="123" y="339"/>
                  </a:lnTo>
                  <a:lnTo>
                    <a:pt x="117" y="342"/>
                  </a:lnTo>
                  <a:lnTo>
                    <a:pt x="104" y="339"/>
                  </a:lnTo>
                  <a:lnTo>
                    <a:pt x="102" y="346"/>
                  </a:lnTo>
                  <a:lnTo>
                    <a:pt x="104" y="352"/>
                  </a:lnTo>
                  <a:lnTo>
                    <a:pt x="100" y="366"/>
                  </a:lnTo>
                  <a:lnTo>
                    <a:pt x="102" y="368"/>
                  </a:lnTo>
                  <a:lnTo>
                    <a:pt x="108" y="370"/>
                  </a:lnTo>
                  <a:lnTo>
                    <a:pt x="110" y="374"/>
                  </a:lnTo>
                  <a:lnTo>
                    <a:pt x="110" y="387"/>
                  </a:lnTo>
                  <a:lnTo>
                    <a:pt x="117" y="393"/>
                  </a:lnTo>
                  <a:lnTo>
                    <a:pt x="117" y="399"/>
                  </a:lnTo>
                  <a:lnTo>
                    <a:pt x="119" y="403"/>
                  </a:lnTo>
                  <a:lnTo>
                    <a:pt x="125" y="407"/>
                  </a:lnTo>
                  <a:lnTo>
                    <a:pt x="133" y="409"/>
                  </a:lnTo>
                  <a:lnTo>
                    <a:pt x="141" y="411"/>
                  </a:lnTo>
                  <a:lnTo>
                    <a:pt x="145" y="411"/>
                  </a:lnTo>
                  <a:lnTo>
                    <a:pt x="147" y="413"/>
                  </a:lnTo>
                  <a:lnTo>
                    <a:pt x="155" y="411"/>
                  </a:lnTo>
                  <a:lnTo>
                    <a:pt x="157" y="411"/>
                  </a:lnTo>
                  <a:lnTo>
                    <a:pt x="157" y="413"/>
                  </a:lnTo>
                  <a:lnTo>
                    <a:pt x="155" y="417"/>
                  </a:lnTo>
                  <a:lnTo>
                    <a:pt x="155" y="419"/>
                  </a:lnTo>
                  <a:lnTo>
                    <a:pt x="145" y="421"/>
                  </a:lnTo>
                  <a:lnTo>
                    <a:pt x="129" y="419"/>
                  </a:lnTo>
                  <a:lnTo>
                    <a:pt x="129" y="421"/>
                  </a:lnTo>
                  <a:lnTo>
                    <a:pt x="129" y="421"/>
                  </a:lnTo>
                  <a:lnTo>
                    <a:pt x="125" y="425"/>
                  </a:lnTo>
                  <a:lnTo>
                    <a:pt x="123" y="425"/>
                  </a:lnTo>
                  <a:lnTo>
                    <a:pt x="119" y="421"/>
                  </a:lnTo>
                  <a:lnTo>
                    <a:pt x="117" y="421"/>
                  </a:lnTo>
                  <a:lnTo>
                    <a:pt x="108" y="427"/>
                  </a:lnTo>
                  <a:lnTo>
                    <a:pt x="86" y="429"/>
                  </a:lnTo>
                  <a:lnTo>
                    <a:pt x="84" y="429"/>
                  </a:lnTo>
                  <a:lnTo>
                    <a:pt x="63" y="427"/>
                  </a:lnTo>
                  <a:lnTo>
                    <a:pt x="41" y="423"/>
                  </a:lnTo>
                  <a:lnTo>
                    <a:pt x="33" y="421"/>
                  </a:lnTo>
                  <a:lnTo>
                    <a:pt x="33" y="429"/>
                  </a:lnTo>
                  <a:lnTo>
                    <a:pt x="31" y="429"/>
                  </a:lnTo>
                  <a:lnTo>
                    <a:pt x="29" y="434"/>
                  </a:lnTo>
                  <a:lnTo>
                    <a:pt x="27" y="436"/>
                  </a:lnTo>
                  <a:lnTo>
                    <a:pt x="29" y="448"/>
                  </a:lnTo>
                  <a:lnTo>
                    <a:pt x="6" y="452"/>
                  </a:lnTo>
                  <a:lnTo>
                    <a:pt x="4" y="456"/>
                  </a:lnTo>
                  <a:lnTo>
                    <a:pt x="4" y="462"/>
                  </a:lnTo>
                  <a:lnTo>
                    <a:pt x="0" y="466"/>
                  </a:lnTo>
                  <a:lnTo>
                    <a:pt x="4" y="474"/>
                  </a:lnTo>
                  <a:lnTo>
                    <a:pt x="4" y="476"/>
                  </a:lnTo>
                  <a:lnTo>
                    <a:pt x="8" y="481"/>
                  </a:lnTo>
                  <a:lnTo>
                    <a:pt x="4" y="493"/>
                  </a:lnTo>
                  <a:lnTo>
                    <a:pt x="6" y="497"/>
                  </a:lnTo>
                  <a:lnTo>
                    <a:pt x="8" y="499"/>
                  </a:lnTo>
                  <a:lnTo>
                    <a:pt x="12" y="503"/>
                  </a:lnTo>
                  <a:lnTo>
                    <a:pt x="12" y="507"/>
                  </a:lnTo>
                  <a:lnTo>
                    <a:pt x="12" y="509"/>
                  </a:lnTo>
                  <a:lnTo>
                    <a:pt x="12" y="511"/>
                  </a:lnTo>
                  <a:lnTo>
                    <a:pt x="16" y="513"/>
                  </a:lnTo>
                  <a:lnTo>
                    <a:pt x="16" y="519"/>
                  </a:lnTo>
                  <a:lnTo>
                    <a:pt x="25" y="526"/>
                  </a:lnTo>
                  <a:lnTo>
                    <a:pt x="18" y="540"/>
                  </a:lnTo>
                  <a:lnTo>
                    <a:pt x="21" y="564"/>
                  </a:lnTo>
                  <a:lnTo>
                    <a:pt x="23" y="573"/>
                  </a:lnTo>
                  <a:lnTo>
                    <a:pt x="25" y="577"/>
                  </a:lnTo>
                  <a:lnTo>
                    <a:pt x="33" y="577"/>
                  </a:lnTo>
                  <a:lnTo>
                    <a:pt x="31" y="585"/>
                  </a:lnTo>
                  <a:lnTo>
                    <a:pt x="33" y="587"/>
                  </a:lnTo>
                  <a:lnTo>
                    <a:pt x="33" y="587"/>
                  </a:lnTo>
                  <a:lnTo>
                    <a:pt x="37" y="581"/>
                  </a:lnTo>
                  <a:lnTo>
                    <a:pt x="41" y="581"/>
                  </a:lnTo>
                  <a:lnTo>
                    <a:pt x="43" y="581"/>
                  </a:lnTo>
                  <a:lnTo>
                    <a:pt x="47" y="577"/>
                  </a:lnTo>
                  <a:lnTo>
                    <a:pt x="51" y="579"/>
                  </a:lnTo>
                  <a:lnTo>
                    <a:pt x="53" y="577"/>
                  </a:lnTo>
                  <a:lnTo>
                    <a:pt x="53" y="575"/>
                  </a:lnTo>
                  <a:lnTo>
                    <a:pt x="55" y="573"/>
                  </a:lnTo>
                  <a:lnTo>
                    <a:pt x="57" y="568"/>
                  </a:lnTo>
                  <a:lnTo>
                    <a:pt x="63" y="562"/>
                  </a:lnTo>
                  <a:lnTo>
                    <a:pt x="72" y="556"/>
                  </a:lnTo>
                  <a:lnTo>
                    <a:pt x="86" y="560"/>
                  </a:lnTo>
                  <a:lnTo>
                    <a:pt x="98" y="556"/>
                  </a:lnTo>
                  <a:lnTo>
                    <a:pt x="108" y="558"/>
                  </a:lnTo>
                  <a:lnTo>
                    <a:pt x="112" y="556"/>
                  </a:lnTo>
                  <a:lnTo>
                    <a:pt x="112" y="542"/>
                  </a:lnTo>
                  <a:lnTo>
                    <a:pt x="123" y="548"/>
                  </a:lnTo>
                  <a:lnTo>
                    <a:pt x="127" y="554"/>
                  </a:lnTo>
                  <a:lnTo>
                    <a:pt x="133" y="554"/>
                  </a:lnTo>
                  <a:lnTo>
                    <a:pt x="137" y="558"/>
                  </a:lnTo>
                  <a:lnTo>
                    <a:pt x="139" y="558"/>
                  </a:lnTo>
                  <a:lnTo>
                    <a:pt x="145" y="560"/>
                  </a:lnTo>
                  <a:lnTo>
                    <a:pt x="147" y="558"/>
                  </a:lnTo>
                  <a:lnTo>
                    <a:pt x="151" y="568"/>
                  </a:lnTo>
                  <a:lnTo>
                    <a:pt x="149" y="575"/>
                  </a:lnTo>
                  <a:lnTo>
                    <a:pt x="145" y="577"/>
                  </a:lnTo>
                  <a:lnTo>
                    <a:pt x="143" y="581"/>
                  </a:lnTo>
                  <a:lnTo>
                    <a:pt x="143" y="583"/>
                  </a:lnTo>
                  <a:lnTo>
                    <a:pt x="145" y="585"/>
                  </a:lnTo>
                  <a:lnTo>
                    <a:pt x="143" y="589"/>
                  </a:lnTo>
                  <a:lnTo>
                    <a:pt x="137" y="595"/>
                  </a:lnTo>
                  <a:lnTo>
                    <a:pt x="137" y="597"/>
                  </a:lnTo>
                  <a:lnTo>
                    <a:pt x="139" y="599"/>
                  </a:lnTo>
                  <a:lnTo>
                    <a:pt x="143" y="601"/>
                  </a:lnTo>
                  <a:lnTo>
                    <a:pt x="145" y="605"/>
                  </a:lnTo>
                  <a:lnTo>
                    <a:pt x="147" y="607"/>
                  </a:lnTo>
                  <a:lnTo>
                    <a:pt x="151" y="609"/>
                  </a:lnTo>
                  <a:lnTo>
                    <a:pt x="151" y="611"/>
                  </a:lnTo>
                  <a:lnTo>
                    <a:pt x="157" y="613"/>
                  </a:lnTo>
                  <a:lnTo>
                    <a:pt x="166" y="622"/>
                  </a:lnTo>
                  <a:lnTo>
                    <a:pt x="168" y="624"/>
                  </a:lnTo>
                  <a:lnTo>
                    <a:pt x="174" y="634"/>
                  </a:lnTo>
                  <a:lnTo>
                    <a:pt x="174" y="646"/>
                  </a:lnTo>
                  <a:lnTo>
                    <a:pt x="172" y="648"/>
                  </a:lnTo>
                  <a:lnTo>
                    <a:pt x="184" y="648"/>
                  </a:lnTo>
                  <a:lnTo>
                    <a:pt x="186" y="646"/>
                  </a:lnTo>
                  <a:lnTo>
                    <a:pt x="200" y="630"/>
                  </a:lnTo>
                  <a:lnTo>
                    <a:pt x="204" y="632"/>
                  </a:lnTo>
                  <a:lnTo>
                    <a:pt x="204" y="630"/>
                  </a:lnTo>
                  <a:lnTo>
                    <a:pt x="202" y="626"/>
                  </a:lnTo>
                  <a:lnTo>
                    <a:pt x="209" y="624"/>
                  </a:lnTo>
                  <a:lnTo>
                    <a:pt x="215" y="620"/>
                  </a:lnTo>
                  <a:lnTo>
                    <a:pt x="223" y="611"/>
                  </a:lnTo>
                  <a:lnTo>
                    <a:pt x="229" y="605"/>
                  </a:lnTo>
                  <a:lnTo>
                    <a:pt x="231" y="599"/>
                  </a:lnTo>
                  <a:lnTo>
                    <a:pt x="231" y="601"/>
                  </a:lnTo>
                  <a:lnTo>
                    <a:pt x="235" y="593"/>
                  </a:lnTo>
                  <a:lnTo>
                    <a:pt x="235" y="585"/>
                  </a:lnTo>
                  <a:lnTo>
                    <a:pt x="235" y="573"/>
                  </a:lnTo>
                  <a:lnTo>
                    <a:pt x="233" y="552"/>
                  </a:lnTo>
                  <a:lnTo>
                    <a:pt x="229" y="534"/>
                  </a:lnTo>
                  <a:lnTo>
                    <a:pt x="227" y="524"/>
                  </a:lnTo>
                  <a:lnTo>
                    <a:pt x="223" y="497"/>
                  </a:lnTo>
                  <a:lnTo>
                    <a:pt x="223" y="489"/>
                  </a:lnTo>
                  <a:lnTo>
                    <a:pt x="223" y="485"/>
                  </a:lnTo>
                  <a:lnTo>
                    <a:pt x="223" y="481"/>
                  </a:lnTo>
                  <a:lnTo>
                    <a:pt x="221" y="474"/>
                  </a:lnTo>
                  <a:lnTo>
                    <a:pt x="217" y="468"/>
                  </a:lnTo>
                  <a:lnTo>
                    <a:pt x="215" y="456"/>
                  </a:lnTo>
                  <a:lnTo>
                    <a:pt x="211" y="425"/>
                  </a:lnTo>
                  <a:lnTo>
                    <a:pt x="213" y="421"/>
                  </a:lnTo>
                  <a:lnTo>
                    <a:pt x="217" y="393"/>
                  </a:lnTo>
                  <a:lnTo>
                    <a:pt x="219" y="372"/>
                  </a:lnTo>
                  <a:lnTo>
                    <a:pt x="219" y="370"/>
                  </a:lnTo>
                  <a:lnTo>
                    <a:pt x="221" y="368"/>
                  </a:lnTo>
                  <a:lnTo>
                    <a:pt x="223" y="368"/>
                  </a:lnTo>
                  <a:lnTo>
                    <a:pt x="225" y="366"/>
                  </a:lnTo>
                  <a:lnTo>
                    <a:pt x="227" y="364"/>
                  </a:lnTo>
                  <a:lnTo>
                    <a:pt x="227" y="362"/>
                  </a:lnTo>
                  <a:lnTo>
                    <a:pt x="227" y="360"/>
                  </a:lnTo>
                  <a:lnTo>
                    <a:pt x="231" y="360"/>
                  </a:lnTo>
                  <a:lnTo>
                    <a:pt x="231" y="358"/>
                  </a:lnTo>
                  <a:lnTo>
                    <a:pt x="229" y="356"/>
                  </a:lnTo>
                  <a:lnTo>
                    <a:pt x="231" y="356"/>
                  </a:lnTo>
                  <a:lnTo>
                    <a:pt x="235" y="358"/>
                  </a:lnTo>
                  <a:lnTo>
                    <a:pt x="235" y="354"/>
                  </a:lnTo>
                  <a:lnTo>
                    <a:pt x="231" y="352"/>
                  </a:lnTo>
                  <a:lnTo>
                    <a:pt x="229" y="350"/>
                  </a:lnTo>
                  <a:lnTo>
                    <a:pt x="229" y="344"/>
                  </a:lnTo>
                  <a:lnTo>
                    <a:pt x="227" y="337"/>
                  </a:lnTo>
                  <a:lnTo>
                    <a:pt x="225" y="333"/>
                  </a:lnTo>
                  <a:lnTo>
                    <a:pt x="225" y="329"/>
                  </a:lnTo>
                  <a:lnTo>
                    <a:pt x="223" y="327"/>
                  </a:lnTo>
                  <a:lnTo>
                    <a:pt x="221" y="325"/>
                  </a:lnTo>
                  <a:lnTo>
                    <a:pt x="217" y="321"/>
                  </a:lnTo>
                  <a:lnTo>
                    <a:pt x="213" y="315"/>
                  </a:lnTo>
                  <a:lnTo>
                    <a:pt x="209" y="309"/>
                  </a:lnTo>
                  <a:lnTo>
                    <a:pt x="200" y="301"/>
                  </a:lnTo>
                  <a:lnTo>
                    <a:pt x="200" y="299"/>
                  </a:lnTo>
                  <a:lnTo>
                    <a:pt x="202" y="297"/>
                  </a:lnTo>
                  <a:lnTo>
                    <a:pt x="200" y="292"/>
                  </a:lnTo>
                  <a:lnTo>
                    <a:pt x="196" y="290"/>
                  </a:lnTo>
                  <a:lnTo>
                    <a:pt x="194" y="282"/>
                  </a:lnTo>
                  <a:lnTo>
                    <a:pt x="190" y="282"/>
                  </a:lnTo>
                  <a:lnTo>
                    <a:pt x="182" y="272"/>
                  </a:lnTo>
                  <a:lnTo>
                    <a:pt x="164" y="250"/>
                  </a:lnTo>
                  <a:lnTo>
                    <a:pt x="166" y="245"/>
                  </a:lnTo>
                  <a:lnTo>
                    <a:pt x="159" y="235"/>
                  </a:lnTo>
                  <a:lnTo>
                    <a:pt x="153" y="217"/>
                  </a:lnTo>
                  <a:lnTo>
                    <a:pt x="151" y="209"/>
                  </a:lnTo>
                  <a:lnTo>
                    <a:pt x="151" y="205"/>
                  </a:lnTo>
                  <a:lnTo>
                    <a:pt x="151" y="196"/>
                  </a:lnTo>
                  <a:lnTo>
                    <a:pt x="151" y="182"/>
                  </a:lnTo>
                  <a:lnTo>
                    <a:pt x="151" y="176"/>
                  </a:lnTo>
                  <a:lnTo>
                    <a:pt x="155" y="170"/>
                  </a:lnTo>
                  <a:lnTo>
                    <a:pt x="164" y="145"/>
                  </a:lnTo>
                  <a:lnTo>
                    <a:pt x="180" y="117"/>
                  </a:lnTo>
                  <a:lnTo>
                    <a:pt x="196" y="92"/>
                  </a:lnTo>
                  <a:lnTo>
                    <a:pt x="209" y="74"/>
                  </a:lnTo>
                  <a:lnTo>
                    <a:pt x="223" y="59"/>
                  </a:lnTo>
                  <a:lnTo>
                    <a:pt x="239" y="43"/>
                  </a:lnTo>
                  <a:lnTo>
                    <a:pt x="243" y="43"/>
                  </a:lnTo>
                  <a:lnTo>
                    <a:pt x="245" y="43"/>
                  </a:lnTo>
                  <a:lnTo>
                    <a:pt x="247" y="43"/>
                  </a:lnTo>
                  <a:lnTo>
                    <a:pt x="249" y="41"/>
                  </a:lnTo>
                  <a:lnTo>
                    <a:pt x="253" y="37"/>
                  </a:lnTo>
                  <a:lnTo>
                    <a:pt x="253" y="0"/>
                  </a:lnTo>
                  <a:lnTo>
                    <a:pt x="253" y="0"/>
                  </a:lnTo>
                  <a:lnTo>
                    <a:pt x="237"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3" name="Freeform 784"/>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4" name="Freeform 785"/>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5" name="Freeform 786"/>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849" name="Freeform 13"/>
          <p:cNvSpPr>
            <a:spLocks noEditPoints="1"/>
          </p:cNvSpPr>
          <p:nvPr/>
        </p:nvSpPr>
        <p:spPr bwMode="auto">
          <a:xfrm>
            <a:off x="6475822" y="4009074"/>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5E9695"/>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0" name="Freeform 13"/>
          <p:cNvSpPr>
            <a:spLocks noEditPoints="1"/>
          </p:cNvSpPr>
          <p:nvPr/>
        </p:nvSpPr>
        <p:spPr bwMode="auto">
          <a:xfrm>
            <a:off x="10658475" y="3801269"/>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DF6752"/>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1" name="Freeform 13"/>
          <p:cNvSpPr>
            <a:spLocks noEditPoints="1"/>
          </p:cNvSpPr>
          <p:nvPr/>
        </p:nvSpPr>
        <p:spPr bwMode="auto">
          <a:xfrm>
            <a:off x="7943849" y="1385116"/>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9DBB1D"/>
          </a:solidFill>
          <a:ln>
            <a:noFill/>
          </a:ln>
        </p:spPr>
        <p:txBody>
          <a:bodyPr vert="horz" wrap="square" lIns="91440" tIns="45720" rIns="91440" bIns="45720" numCol="1" rtlCol="0" anchor="t" anchorCtr="0" compatLnSpc="1">
            <a:prstTxWarp prst="textNoShape">
              <a:avLst/>
            </a:prstTxWarp>
          </a:bodyPr>
          <a:lstStyle/>
          <a:p>
            <a:pPr rtl="0"/>
            <a:endParaRPr lang="da-DK"/>
          </a:p>
        </p:txBody>
      </p:sp>
    </p:spTree>
    <p:extLst>
      <p:ext uri="{BB962C8B-B14F-4D97-AF65-F5344CB8AC3E}">
        <p14:creationId xmlns:p14="http://schemas.microsoft.com/office/powerpoint/2010/main" val="29139296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Billede 10" descr="Et billede, der indeholder Ansigt, person, tøj, mur&#10;&#10;Automatisk genereret beskrivelse">
            <a:extLst>
              <a:ext uri="{FF2B5EF4-FFF2-40B4-BE49-F238E27FC236}">
                <a16:creationId xmlns:a16="http://schemas.microsoft.com/office/drawing/2014/main" id="{055ACAAF-1E8F-3D80-1A55-AFA04D6FC23C}"/>
              </a:ext>
            </a:extLst>
          </p:cNvPr>
          <p:cNvPicPr>
            <a:picLocks/>
          </p:cNvPicPr>
          <p:nvPr/>
        </p:nvPicPr>
        <p:blipFill rotWithShape="1">
          <a:blip r:embed="rId3">
            <a:extLst>
              <a:ext uri="{28A0092B-C50C-407E-A947-70E740481C1C}">
                <a14:useLocalDpi xmlns:a14="http://schemas.microsoft.com/office/drawing/2010/main" val="0"/>
              </a:ext>
            </a:extLst>
          </a:blip>
          <a:srcRect l="27014" t="6211" r="23312" b="27248"/>
          <a:stretch/>
        </p:blipFill>
        <p:spPr>
          <a:xfrm>
            <a:off x="7448854" y="4119571"/>
            <a:ext cx="1301564" cy="1198800"/>
          </a:xfrm>
          <a:prstGeom prst="rect">
            <a:avLst/>
          </a:prstGeom>
        </p:spPr>
      </p:pic>
      <p:pic>
        <p:nvPicPr>
          <p:cNvPr id="7" name="Billede 6" descr="Et billede, der indeholder Ansigt, person, tøj, mur&#10;&#10;Automatisk genereret beskrivelse">
            <a:extLst>
              <a:ext uri="{FF2B5EF4-FFF2-40B4-BE49-F238E27FC236}">
                <a16:creationId xmlns:a16="http://schemas.microsoft.com/office/drawing/2014/main" id="{C2E07AE3-DB4D-BDF1-5AF8-B5BC18A1CE65}"/>
              </a:ext>
            </a:extLst>
          </p:cNvPr>
          <p:cNvPicPr>
            <a:picLocks/>
          </p:cNvPicPr>
          <p:nvPr/>
        </p:nvPicPr>
        <p:blipFill rotWithShape="1">
          <a:blip r:embed="rId3">
            <a:extLst>
              <a:ext uri="{28A0092B-C50C-407E-A947-70E740481C1C}">
                <a14:useLocalDpi xmlns:a14="http://schemas.microsoft.com/office/drawing/2010/main" val="0"/>
              </a:ext>
            </a:extLst>
          </a:blip>
          <a:srcRect l="27014" t="6211" r="23312" b="27248"/>
          <a:stretch/>
        </p:blipFill>
        <p:spPr>
          <a:xfrm>
            <a:off x="9261755" y="4119571"/>
            <a:ext cx="1301564" cy="1198800"/>
          </a:xfrm>
          <a:prstGeom prst="rect">
            <a:avLst/>
          </a:prstGeom>
        </p:spPr>
      </p:pic>
      <p:sp>
        <p:nvSpPr>
          <p:cNvPr id="3" name="Title 2"/>
          <p:cNvSpPr>
            <a:spLocks noGrp="1"/>
          </p:cNvSpPr>
          <p:nvPr>
            <p:ph type="title"/>
          </p:nvPr>
        </p:nvSpPr>
        <p:spPr/>
        <p:txBody>
          <a:bodyPr/>
          <a:lstStyle/>
          <a:p>
            <a:r>
              <a:rPr lang="en-US" dirty="0"/>
              <a:t>MANAGEMENT</a:t>
            </a:r>
            <a:br>
              <a:rPr lang="en-US" dirty="0"/>
            </a:br>
            <a:endParaRPr lang="en-US" dirty="0">
              <a:solidFill>
                <a:schemeClr val="accent4"/>
              </a:solidFill>
            </a:endParaRPr>
          </a:p>
        </p:txBody>
      </p:sp>
      <p:sp>
        <p:nvSpPr>
          <p:cNvPr id="832" name="Tekstfelt 831"/>
          <p:cNvSpPr txBox="1"/>
          <p:nvPr/>
        </p:nvSpPr>
        <p:spPr>
          <a:xfrm>
            <a:off x="9303661" y="5413968"/>
            <a:ext cx="1504359" cy="461665"/>
          </a:xfrm>
          <a:prstGeom prst="rect">
            <a:avLst/>
          </a:prstGeom>
          <a:noFill/>
        </p:spPr>
        <p:txBody>
          <a:bodyPr wrap="square" lIns="0" rtlCol="0">
            <a:spAutoFit/>
          </a:bodyPr>
          <a:lstStyle/>
          <a:p>
            <a:pPr rtl="0"/>
            <a:r>
              <a:rPr lang="en-gb" sz="1200" b="1" dirty="0">
                <a:solidFill>
                  <a:schemeClr val="accent2"/>
                </a:solidFill>
              </a:rPr>
              <a:t>Dean (IT &amp; Design)</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Thomas Bak</a:t>
            </a:r>
          </a:p>
        </p:txBody>
      </p:sp>
      <p:pic>
        <p:nvPicPr>
          <p:cNvPr id="8" name="Picture 7"/>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602713" y="4113824"/>
            <a:ext cx="1302392" cy="11993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8"/>
          <p:cNvPicPr preferRelativeResize="0">
            <a:picLocks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3558487" y="1793042"/>
            <a:ext cx="1301565" cy="119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5"/>
          <p:cNvPicPr>
            <a:picLocks noChangeAspect="1" noChangeArrowheads="1"/>
          </p:cNvPicPr>
          <p:nvPr/>
        </p:nvPicPr>
        <p:blipFill rotWithShape="1">
          <a:blip r:embed="rId6">
            <a:extLst>
              <a:ext uri="{28A0092B-C50C-407E-A947-70E740481C1C}">
                <a14:useLocalDpi xmlns:a14="http://schemas.microsoft.com/office/drawing/2010/main" val="0"/>
              </a:ext>
            </a:extLst>
          </a:blip>
          <a:srcRect/>
          <a:stretch/>
        </p:blipFill>
        <p:spPr bwMode="auto">
          <a:xfrm>
            <a:off x="3745225" y="4108855"/>
            <a:ext cx="1314567" cy="12093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ktangel 3"/>
          <p:cNvSpPr/>
          <p:nvPr/>
        </p:nvSpPr>
        <p:spPr>
          <a:xfrm>
            <a:off x="3558487" y="3148874"/>
            <a:ext cx="1708160"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lang="en-gb" sz="1200" b="1" dirty="0">
                <a:solidFill>
                  <a:schemeClr val="accent2"/>
                </a:solidFill>
              </a:rPr>
              <a:t>President</a:t>
            </a:r>
            <a:r>
              <a:rPr kumimoji="0" lang="da-DK" sz="1200" b="1" i="0" u="none" strike="noStrike" kern="1200" cap="none" spc="0" normalizeH="0" baseline="0" noProof="0" dirty="0">
                <a:ln>
                  <a:noFill/>
                </a:ln>
                <a:solidFill>
                  <a:srgbClr val="A6A3BA"/>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Per Michael Johansen</a:t>
            </a:r>
          </a:p>
        </p:txBody>
      </p:sp>
      <p:sp>
        <p:nvSpPr>
          <p:cNvPr id="5" name="Rektangel 4"/>
          <p:cNvSpPr/>
          <p:nvPr/>
        </p:nvSpPr>
        <p:spPr>
          <a:xfrm>
            <a:off x="5529404" y="3142566"/>
            <a:ext cx="1723166" cy="461665"/>
          </a:xfrm>
          <a:prstGeom prst="rect">
            <a:avLst/>
          </a:prstGeom>
        </p:spPr>
        <p:txBody>
          <a:bodyPr wrap="square" lIns="0">
            <a:spAutoFit/>
          </a:bodyPr>
          <a:lstStyle/>
          <a:p>
            <a:pPr>
              <a:defRPr/>
            </a:pPr>
            <a:r>
              <a:rPr lang="en-gb" sz="1200" b="1" dirty="0">
                <a:solidFill>
                  <a:schemeClr val="accent2"/>
                </a:solidFill>
              </a:rPr>
              <a:t>Pro-rector</a:t>
            </a:r>
            <a:r>
              <a:rPr lang="en-gb" sz="1200" b="1" dirty="0"/>
              <a:t> </a:t>
            </a:r>
            <a:r>
              <a:rPr kumimoji="0" lang="da-DK" sz="1200" b="1" i="0" u="none" strike="noStrike" kern="1200" cap="none" spc="0" normalizeH="0" baseline="0" noProof="0" dirty="0">
                <a:ln>
                  <a:noFill/>
                </a:ln>
                <a:solidFill>
                  <a:srgbClr val="211A52"/>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Anne Marie Kanstrup</a:t>
            </a:r>
          </a:p>
        </p:txBody>
      </p:sp>
      <p:sp>
        <p:nvSpPr>
          <p:cNvPr id="15" name="Rektangel 14"/>
          <p:cNvSpPr/>
          <p:nvPr/>
        </p:nvSpPr>
        <p:spPr>
          <a:xfrm>
            <a:off x="7501148" y="3153721"/>
            <a:ext cx="1873270" cy="461665"/>
          </a:xfrm>
          <a:prstGeom prst="rect">
            <a:avLst/>
          </a:prstGeom>
        </p:spPr>
        <p:txBody>
          <a:bodyPr wrap="none" lIns="0">
            <a:spAutoFit/>
          </a:bodyPr>
          <a:lstStyle/>
          <a:p>
            <a:pPr rtl="0"/>
            <a:r>
              <a:rPr lang="en-gb" sz="1200" b="1" dirty="0">
                <a:solidFill>
                  <a:schemeClr val="accent2"/>
                </a:solidFill>
              </a:rPr>
              <a:t>University Director </a:t>
            </a:r>
            <a:endParaRPr lang="da-DK" sz="1200" b="1" dirty="0">
              <a:solidFill>
                <a:schemeClr val="accent2"/>
              </a:solidFill>
            </a:endParaRP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Søren Lind Christiansen</a:t>
            </a:r>
          </a:p>
        </p:txBody>
      </p:sp>
      <p:sp>
        <p:nvSpPr>
          <p:cNvPr id="16" name="Rektangel 15"/>
          <p:cNvSpPr/>
          <p:nvPr/>
        </p:nvSpPr>
        <p:spPr>
          <a:xfrm>
            <a:off x="1897032" y="5413968"/>
            <a:ext cx="1504579" cy="646331"/>
          </a:xfrm>
          <a:prstGeom prst="rect">
            <a:avLst/>
          </a:prstGeom>
        </p:spPr>
        <p:txBody>
          <a:bodyPr wrap="none" lIns="0">
            <a:spAutoFit/>
          </a:bodyPr>
          <a:lstStyle/>
          <a:p>
            <a:pPr>
              <a:defRPr/>
            </a:pPr>
            <a:r>
              <a:rPr lang="en-gb" sz="1200" b="1" dirty="0">
                <a:solidFill>
                  <a:schemeClr val="accent2"/>
                </a:solidFill>
              </a:rPr>
              <a:t>Innovation Director</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Mads Bang</a:t>
            </a: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200" b="1" i="0" u="none" strike="noStrike" kern="1200" cap="none" spc="0" normalizeH="0" baseline="0" noProof="0" dirty="0">
              <a:ln>
                <a:noFill/>
              </a:ln>
              <a:solidFill>
                <a:srgbClr val="211A52"/>
              </a:solidFill>
              <a:effectLst/>
              <a:uLnTx/>
              <a:uFillTx/>
              <a:latin typeface="Arial"/>
              <a:ea typeface="+mn-ea"/>
              <a:cs typeface="+mn-cs"/>
            </a:endParaRPr>
          </a:p>
        </p:txBody>
      </p:sp>
      <p:sp>
        <p:nvSpPr>
          <p:cNvPr id="18" name="Rektangel 17"/>
          <p:cNvSpPr/>
          <p:nvPr/>
        </p:nvSpPr>
        <p:spPr>
          <a:xfrm>
            <a:off x="3745225" y="5413967"/>
            <a:ext cx="1179875" cy="461665"/>
          </a:xfrm>
          <a:prstGeom prst="rect">
            <a:avLst/>
          </a:prstGeom>
        </p:spPr>
        <p:txBody>
          <a:bodyPr wrap="none" lIns="0">
            <a:spAutoFit/>
          </a:bodyPr>
          <a:lstStyle/>
          <a:p>
            <a:pPr rtl="0"/>
            <a:r>
              <a:rPr lang="en-gb" sz="1200" b="1" dirty="0">
                <a:solidFill>
                  <a:schemeClr val="accent2"/>
                </a:solidFill>
              </a:rPr>
              <a:t>Dean (SSH)</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 Antoft</a:t>
            </a:r>
          </a:p>
        </p:txBody>
      </p:sp>
      <p:sp>
        <p:nvSpPr>
          <p:cNvPr id="19" name="Rektangel 18"/>
          <p:cNvSpPr/>
          <p:nvPr/>
        </p:nvSpPr>
        <p:spPr>
          <a:xfrm>
            <a:off x="5602713" y="5413968"/>
            <a:ext cx="1272143" cy="646331"/>
          </a:xfrm>
          <a:prstGeom prst="rect">
            <a:avLst/>
          </a:prstGeom>
        </p:spPr>
        <p:txBody>
          <a:bodyPr wrap="none" lIns="0">
            <a:spAutoFit/>
          </a:bodyPr>
          <a:lstStyle/>
          <a:p>
            <a:pPr rtl="0"/>
            <a:r>
              <a:rPr lang="en-gb" sz="1200" b="1" dirty="0">
                <a:solidFill>
                  <a:schemeClr val="accent2"/>
                </a:solidFill>
              </a:rPr>
              <a:t>Dean (Medicine)</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Lars Hvilsted</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Rasmussen</a:t>
            </a:r>
          </a:p>
        </p:txBody>
      </p:sp>
      <p:sp>
        <p:nvSpPr>
          <p:cNvPr id="20" name="Rektangel 19"/>
          <p:cNvSpPr/>
          <p:nvPr/>
        </p:nvSpPr>
        <p:spPr>
          <a:xfrm>
            <a:off x="7448026" y="5413968"/>
            <a:ext cx="1723166" cy="646331"/>
          </a:xfrm>
          <a:prstGeom prst="rect">
            <a:avLst/>
          </a:prstGeom>
        </p:spPr>
        <p:txBody>
          <a:bodyPr wrap="square" lIns="0">
            <a:spAutoFit/>
          </a:bodyPr>
          <a:lstStyle/>
          <a:p>
            <a:pPr rtl="0"/>
            <a:r>
              <a:rPr lang="en-gb" sz="1200" b="1" dirty="0">
                <a:solidFill>
                  <a:schemeClr val="accent2"/>
                </a:solidFill>
              </a:rPr>
              <a:t>Interim Dean (Engineering)</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Thomas Bak</a:t>
            </a:r>
          </a:p>
        </p:txBody>
      </p:sp>
      <p:pic>
        <p:nvPicPr>
          <p:cNvPr id="2" name="Billede 1"/>
          <p:cNvPicPr>
            <a:picLocks noChangeAspect="1"/>
          </p:cNvPicPr>
          <p:nvPr/>
        </p:nvPicPr>
        <p:blipFill rotWithShape="1">
          <a:blip r:embed="rId7">
            <a:extLst>
              <a:ext uri="{28A0092B-C50C-407E-A947-70E740481C1C}">
                <a14:useLocalDpi xmlns:a14="http://schemas.microsoft.com/office/drawing/2010/main" val="0"/>
              </a:ext>
            </a:extLst>
          </a:blip>
          <a:srcRect r="-472"/>
          <a:stretch/>
        </p:blipFill>
        <p:spPr>
          <a:xfrm>
            <a:off x="7521437" y="1784259"/>
            <a:ext cx="1301565" cy="1196903"/>
          </a:xfrm>
          <a:prstGeom prst="rect">
            <a:avLst/>
          </a:prstGeom>
        </p:spPr>
      </p:pic>
      <p:pic>
        <p:nvPicPr>
          <p:cNvPr id="6" name="Billede 5"/>
          <p:cNvPicPr preferRelativeResize="0">
            <a:picLocks noChangeAspect="1"/>
          </p:cNvPicPr>
          <p:nvPr/>
        </p:nvPicPr>
        <p:blipFill rotWithShape="1">
          <a:blip r:embed="rId8">
            <a:extLst>
              <a:ext uri="{28A0092B-C50C-407E-A947-70E740481C1C}">
                <a14:useLocalDpi xmlns:a14="http://schemas.microsoft.com/office/drawing/2010/main" val="0"/>
              </a:ext>
            </a:extLst>
          </a:blip>
          <a:srcRect r="-317"/>
          <a:stretch/>
        </p:blipFill>
        <p:spPr>
          <a:xfrm>
            <a:off x="5539144" y="1784259"/>
            <a:ext cx="1303200" cy="1196903"/>
          </a:xfrm>
          <a:prstGeom prst="rect">
            <a:avLst/>
          </a:prstGeom>
        </p:spPr>
      </p:pic>
      <p:pic>
        <p:nvPicPr>
          <p:cNvPr id="10" name="Billede 9" descr="Et billede, der indeholder Ansigt, person, tøj, mur&#10;&#10;Automatisk genereret beskrivelse">
            <a:extLst>
              <a:ext uri="{FF2B5EF4-FFF2-40B4-BE49-F238E27FC236}">
                <a16:creationId xmlns:a16="http://schemas.microsoft.com/office/drawing/2014/main" id="{1DD198BC-0E5A-4E46-6371-4A4BB2DD0700}"/>
              </a:ext>
            </a:extLst>
          </p:cNvPr>
          <p:cNvPicPr>
            <a:picLocks noChangeAspect="1"/>
          </p:cNvPicPr>
          <p:nvPr/>
        </p:nvPicPr>
        <p:blipFill rotWithShape="1">
          <a:blip r:embed="rId9">
            <a:extLst>
              <a:ext uri="{28A0092B-C50C-407E-A947-70E740481C1C}">
                <a14:useLocalDpi xmlns:a14="http://schemas.microsoft.com/office/drawing/2010/main" val="0"/>
              </a:ext>
            </a:extLst>
          </a:blip>
          <a:srcRect l="26456" t="5652" r="27070" b="27491"/>
          <a:stretch/>
        </p:blipFill>
        <p:spPr>
          <a:xfrm>
            <a:off x="1944499" y="4103433"/>
            <a:ext cx="1302392" cy="1248980"/>
          </a:xfrm>
          <a:prstGeom prst="rect">
            <a:avLst/>
          </a:prstGeom>
        </p:spPr>
      </p:pic>
    </p:spTree>
    <p:extLst>
      <p:ext uri="{BB962C8B-B14F-4D97-AF65-F5344CB8AC3E}">
        <p14:creationId xmlns:p14="http://schemas.microsoft.com/office/powerpoint/2010/main" val="358782231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4" name="Lige forbindelse 83"/>
          <p:cNvCxnSpPr/>
          <p:nvPr/>
        </p:nvCxnSpPr>
        <p:spPr>
          <a:xfrm flipH="1">
            <a:off x="5769890" y="380853"/>
            <a:ext cx="0" cy="3679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Lige forbindelse 57"/>
          <p:cNvCxnSpPr/>
          <p:nvPr/>
        </p:nvCxnSpPr>
        <p:spPr>
          <a:xfrm>
            <a:off x="1605895" y="2152631"/>
            <a:ext cx="0" cy="43347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kstboks 49">
            <a:hlinkClick r:id="rId3" tooltip="Link to SUND website"/>
          </p:cNvPr>
          <p:cNvSpPr txBox="1"/>
          <p:nvPr/>
        </p:nvSpPr>
        <p:spPr>
          <a:xfrm>
            <a:off x="2707395" y="2324322"/>
            <a:ext cx="1971709"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Medicine</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t>
            </a:r>
          </a:p>
        </p:txBody>
      </p:sp>
      <p:sp>
        <p:nvSpPr>
          <p:cNvPr id="6150" name="Tekstboks 50">
            <a:hlinkClick r:id="rId4" tooltip="Link to personal profile"/>
          </p:cNvPr>
          <p:cNvSpPr txBox="1">
            <a:spLocks noChangeArrowheads="1"/>
          </p:cNvSpPr>
          <p:nvPr/>
        </p:nvSpPr>
        <p:spPr bwMode="auto">
          <a:xfrm>
            <a:off x="4551356" y="748816"/>
            <a:ext cx="2437068"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Per Michael Johansen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Rector</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1" name="Tekstboks 51">
            <a:hlinkClick r:id="rId5" tooltip="Link to personal profile"/>
          </p:cNvPr>
          <p:cNvSpPr txBox="1">
            <a:spLocks noChangeArrowheads="1"/>
          </p:cNvSpPr>
          <p:nvPr/>
        </p:nvSpPr>
        <p:spPr bwMode="auto">
          <a:xfrm>
            <a:off x="1973444" y="1188460"/>
            <a:ext cx="2263174"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Anne Marie Kanstrup</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Pro-rector</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2" name="Tekstboks 52">
            <a:hlinkClick r:id="rId6" tooltip="Link to personal profile"/>
          </p:cNvPr>
          <p:cNvSpPr txBox="1">
            <a:spLocks noChangeArrowheads="1"/>
          </p:cNvSpPr>
          <p:nvPr/>
        </p:nvSpPr>
        <p:spPr bwMode="auto">
          <a:xfrm>
            <a:off x="7327039" y="1188460"/>
            <a:ext cx="2352680"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University</a:t>
            </a: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r>
              <a:rPr kumimoji="0" lang="da-DK" altLang="da-DK" sz="10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54" name="Tekstboks 53">
            <a:hlinkClick r:id="rId7" tooltip="Link to ENG website"/>
          </p:cNvPr>
          <p:cNvSpPr txBox="1"/>
          <p:nvPr/>
        </p:nvSpPr>
        <p:spPr>
          <a:xfrm>
            <a:off x="6872610" y="2324322"/>
            <a:ext cx="1965707"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Engineering and Science </a:t>
            </a:r>
          </a:p>
        </p:txBody>
      </p:sp>
      <p:sp>
        <p:nvSpPr>
          <p:cNvPr id="55" name="Tekstboks 54">
            <a:hlinkClick r:id="rId8" tooltip="Link to HUM website"/>
          </p:cNvPr>
          <p:cNvSpPr txBox="1"/>
          <p:nvPr/>
        </p:nvSpPr>
        <p:spPr>
          <a:xfrm>
            <a:off x="619473" y="2324322"/>
            <a:ext cx="1971709"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0" rIns="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Social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Sciences and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Humanities</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t>
            </a:r>
          </a:p>
        </p:txBody>
      </p:sp>
      <p:sp>
        <p:nvSpPr>
          <p:cNvPr id="6156" name="Tekstboks 57">
            <a:hlinkClick r:id="rId9" tooltip="Link to personal profile"/>
          </p:cNvPr>
          <p:cNvSpPr txBox="1">
            <a:spLocks noChangeArrowheads="1"/>
          </p:cNvSpPr>
          <p:nvPr/>
        </p:nvSpPr>
        <p:spPr bwMode="auto">
          <a:xfrm>
            <a:off x="6872040" y="3114718"/>
            <a:ext cx="1966277"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Thomas Bak</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 (Interim)</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59" name="Tekstboks 58"/>
          <p:cNvSpPr txBox="1"/>
          <p:nvPr/>
        </p:nvSpPr>
        <p:spPr>
          <a:xfrm>
            <a:off x="4551357" y="215986"/>
            <a:ext cx="2437067" cy="307777"/>
          </a:xfrm>
          <a:prstGeom prst="rect">
            <a:avLst/>
          </a:prstGeom>
          <a:solidFill>
            <a:schemeClr val="tx1"/>
          </a:solidFill>
          <a:ln>
            <a:noFill/>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rgbClr val="FFFFFF"/>
                </a:solidFill>
                <a:effectLst/>
                <a:uLnTx/>
                <a:uFillTx/>
                <a:latin typeface="Arial" pitchFamily="34" charset="0"/>
                <a:ea typeface="+mn-ea"/>
                <a:cs typeface="Arial" pitchFamily="34" charset="0"/>
              </a:rPr>
              <a:t>UNIVERSITY BOARD</a:t>
            </a:r>
            <a:endParaRPr kumimoji="0" lang="da-DK" sz="140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6158" name="Tekstboks 60">
            <a:hlinkClick r:id="rId10" tooltip="Link to personal profile"/>
          </p:cNvPr>
          <p:cNvSpPr txBox="1">
            <a:spLocks noChangeArrowheads="1"/>
          </p:cNvSpPr>
          <p:nvPr/>
        </p:nvSpPr>
        <p:spPr bwMode="auto">
          <a:xfrm>
            <a:off x="4795887" y="3114917"/>
            <a:ext cx="1959858"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Thomas Bak</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9" name="Tekstboks 61">
            <a:hlinkClick r:id="rId11" tooltip="Link to personal profile"/>
          </p:cNvPr>
          <p:cNvSpPr txBox="1">
            <a:spLocks noChangeArrowheads="1"/>
          </p:cNvSpPr>
          <p:nvPr/>
        </p:nvSpPr>
        <p:spPr bwMode="auto">
          <a:xfrm>
            <a:off x="620042" y="3115527"/>
            <a:ext cx="1970888"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Rasmus Antoft</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63" name="Tekstboks 69">
            <a:hlinkClick r:id="rId12" tooltip="Link to personal profile"/>
          </p:cNvPr>
          <p:cNvSpPr txBox="1">
            <a:spLocks noChangeArrowheads="1"/>
          </p:cNvSpPr>
          <p:nvPr/>
        </p:nvSpPr>
        <p:spPr bwMode="auto">
          <a:xfrm>
            <a:off x="2707964" y="3114718"/>
            <a:ext cx="1969689"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Lars Hvilsted Rasmussen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71" name="Tekstboks 70">
            <a:hlinkClick r:id="rId13" tooltip="Link to TECH website"/>
          </p:cNvPr>
          <p:cNvSpPr txBox="1"/>
          <p:nvPr/>
        </p:nvSpPr>
        <p:spPr>
          <a:xfrm>
            <a:off x="4790003" y="2324323"/>
            <a:ext cx="1971709" cy="64106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Technical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IT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and Design</a:t>
            </a:r>
          </a:p>
        </p:txBody>
      </p:sp>
      <p:cxnSp>
        <p:nvCxnSpPr>
          <p:cNvPr id="75" name="Lige forbindelse 74"/>
          <p:cNvCxnSpPr>
            <a:cxnSpLocks/>
          </p:cNvCxnSpPr>
          <p:nvPr/>
        </p:nvCxnSpPr>
        <p:spPr>
          <a:xfrm>
            <a:off x="5769890" y="2152633"/>
            <a:ext cx="0" cy="17369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Lige forbindelse 77"/>
          <p:cNvCxnSpPr/>
          <p:nvPr/>
        </p:nvCxnSpPr>
        <p:spPr>
          <a:xfrm>
            <a:off x="7874775" y="2152631"/>
            <a:ext cx="0" cy="2167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6" name="Kombinationstegning 1035"/>
          <p:cNvSpPr/>
          <p:nvPr/>
        </p:nvSpPr>
        <p:spPr bwMode="auto">
          <a:xfrm>
            <a:off x="2707964" y="3592305"/>
            <a:ext cx="1971709" cy="135168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0" marR="0" lvl="1" indent="0" algn="l" defTabSz="42672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Health Science and Technology </a:t>
            </a: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Clinical Medicine</a:t>
            </a: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9" name="Tekstboks 68">
            <a:hlinkClick r:id="rId14" tooltip="Link to AAU Innovation website"/>
          </p:cNvPr>
          <p:cNvSpPr txBox="1"/>
          <p:nvPr/>
        </p:nvSpPr>
        <p:spPr>
          <a:xfrm>
            <a:off x="8960266" y="2326326"/>
            <a:ext cx="1457599" cy="639063"/>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AAU Innovation</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cxnSp>
        <p:nvCxnSpPr>
          <p:cNvPr id="85" name="Lige forbindelse 84"/>
          <p:cNvCxnSpPr/>
          <p:nvPr/>
        </p:nvCxnSpPr>
        <p:spPr>
          <a:xfrm>
            <a:off x="11328812" y="1403775"/>
            <a:ext cx="0" cy="124623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kstboks 57">
            <a:hlinkClick r:id="rId15" tooltip="Link to personal profile"/>
          </p:cNvPr>
          <p:cNvSpPr txBox="1">
            <a:spLocks noChangeArrowheads="1"/>
          </p:cNvSpPr>
          <p:nvPr/>
        </p:nvSpPr>
        <p:spPr bwMode="auto">
          <a:xfrm>
            <a:off x="8968079" y="3118766"/>
            <a:ext cx="1449785"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Mads Bang</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Innovation </a:t>
            </a: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123" name="Kombinationstegning 122"/>
          <p:cNvSpPr/>
          <p:nvPr/>
        </p:nvSpPr>
        <p:spPr bwMode="auto">
          <a:xfrm>
            <a:off x="10545836" y="3590303"/>
            <a:ext cx="1565953" cy="2319032"/>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25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Aalborg University Library</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IT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Campus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HR</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Rector’s</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Office</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Communication</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Study</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Finances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Shared Services CPH</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Shared Services Esbjerg</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Research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EU Office</a:t>
            </a:r>
          </a:p>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9" name="Lige forbindelse 8"/>
          <p:cNvCxnSpPr>
            <a:cxnSpLocks/>
            <a:stCxn id="6152" idx="3"/>
          </p:cNvCxnSpPr>
          <p:nvPr/>
        </p:nvCxnSpPr>
        <p:spPr>
          <a:xfrm>
            <a:off x="9679719" y="1392362"/>
            <a:ext cx="1649092" cy="1141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Lige forbindelse 97"/>
          <p:cNvCxnSpPr>
            <a:cxnSpLocks/>
          </p:cNvCxnSpPr>
          <p:nvPr/>
        </p:nvCxnSpPr>
        <p:spPr>
          <a:xfrm flipH="1">
            <a:off x="3690443" y="2152633"/>
            <a:ext cx="566" cy="1716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Lige forbindelse 118"/>
          <p:cNvCxnSpPr>
            <a:cxnSpLocks/>
          </p:cNvCxnSpPr>
          <p:nvPr/>
        </p:nvCxnSpPr>
        <p:spPr>
          <a:xfrm>
            <a:off x="9697302" y="2152633"/>
            <a:ext cx="285" cy="1716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Lige forbindelse 124"/>
          <p:cNvCxnSpPr>
            <a:cxnSpLocks/>
            <a:stCxn id="6151" idx="3"/>
            <a:endCxn id="6152" idx="1"/>
          </p:cNvCxnSpPr>
          <p:nvPr/>
        </p:nvCxnSpPr>
        <p:spPr>
          <a:xfrm>
            <a:off x="4236618" y="1392362"/>
            <a:ext cx="309042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Lige forbindelse 125"/>
          <p:cNvCxnSpPr>
            <a:cxnSpLocks/>
          </p:cNvCxnSpPr>
          <p:nvPr/>
        </p:nvCxnSpPr>
        <p:spPr>
          <a:xfrm flipV="1">
            <a:off x="1605895" y="2152631"/>
            <a:ext cx="8091404" cy="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Kombinationstegning 102"/>
          <p:cNvSpPr/>
          <p:nvPr/>
        </p:nvSpPr>
        <p:spPr bwMode="auto">
          <a:xfrm>
            <a:off x="4790003" y="3592304"/>
            <a:ext cx="1971709" cy="135168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Computer Science</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Electronic Systems</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Architecture, Design and Media Technology</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Sustainability and Planning </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24" name="Kombinationstegning 123"/>
          <p:cNvSpPr/>
          <p:nvPr/>
        </p:nvSpPr>
        <p:spPr bwMode="auto">
          <a:xfrm>
            <a:off x="6872040" y="3592306"/>
            <a:ext cx="1966277" cy="135168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Built Environment</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Energy </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Mathematical Sciences</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Chemistry and Bioscience</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Materials and Production</a:t>
            </a: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52" name="Tekstboks 68">
            <a:hlinkClick r:id="rId16" tooltip="Link to Shared Services website"/>
          </p:cNvPr>
          <p:cNvSpPr txBox="1"/>
          <p:nvPr/>
        </p:nvSpPr>
        <p:spPr>
          <a:xfrm>
            <a:off x="10545836" y="2324323"/>
            <a:ext cx="1565953" cy="639066"/>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AAU Shared Services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53" name="Tekstboks 57">
            <a:hlinkClick r:id="rId6" tooltip="Link to personal profile"/>
          </p:cNvPr>
          <p:cNvSpPr txBox="1">
            <a:spLocks noChangeArrowheads="1"/>
          </p:cNvSpPr>
          <p:nvPr/>
        </p:nvSpPr>
        <p:spPr bwMode="auto">
          <a:xfrm>
            <a:off x="10545836" y="3112716"/>
            <a:ext cx="1565953" cy="384721"/>
          </a:xfrm>
          <a:prstGeom prst="rect">
            <a:avLst/>
          </a:prstGeom>
          <a:noFill/>
          <a:ln w="12700">
            <a:solidFill>
              <a:schemeClr val="tx1"/>
            </a:solidFill>
            <a:miter lim="800000"/>
            <a:headEnd/>
            <a:tailEnd/>
          </a:ln>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University</a:t>
            </a: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0" name="Kombinationstegning 59"/>
          <p:cNvSpPr/>
          <p:nvPr/>
        </p:nvSpPr>
        <p:spPr bwMode="auto">
          <a:xfrm>
            <a:off x="2719733"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42672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in Medicine, Biomedical Science and Technology</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1" name="Kombinationstegning 60"/>
          <p:cNvSpPr/>
          <p:nvPr/>
        </p:nvSpPr>
        <p:spPr bwMode="auto">
          <a:xfrm>
            <a:off x="4784036"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The Technical Doctoral School of IT and Design</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2" name="Kombinationstegning 61"/>
          <p:cNvSpPr/>
          <p:nvPr/>
        </p:nvSpPr>
        <p:spPr bwMode="auto">
          <a:xfrm>
            <a:off x="6874089"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a:t>
            </a:r>
            <a:br>
              <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of Engineering and Science</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45" name="Kombinationstegning 44"/>
          <p:cNvSpPr/>
          <p:nvPr/>
        </p:nvSpPr>
        <p:spPr bwMode="auto">
          <a:xfrm>
            <a:off x="8973771" y="3592305"/>
            <a:ext cx="1460119" cy="2319032"/>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25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INNOVATE – Event &amp; Support</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Research I</a:t>
            </a:r>
            <a:r>
              <a:rPr kumimoji="0" lang="da-DK" sz="900" b="0"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nnovation</a:t>
            </a:r>
            <a:endPar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Student </a:t>
            </a:r>
            <a:r>
              <a:rPr kumimoji="0" lang="da-DK" sz="900" b="0"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Entrepreneurship</a:t>
            </a:r>
            <a:endPar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134" name="Kombinationstegning 133"/>
          <p:cNvSpPr/>
          <p:nvPr/>
        </p:nvSpPr>
        <p:spPr bwMode="auto">
          <a:xfrm>
            <a:off x="623919" y="3592308"/>
            <a:ext cx="1971709" cy="1351684"/>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Sociology</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and Social Work</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Business School</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Politics</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and Society </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Law</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Communication and Psychology</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Culture and Learning</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54" name="Rektangel 153">
            <a:hlinkClick r:id="rId17" tooltip="Link to department website (in danish)"/>
          </p:cNvPr>
          <p:cNvSpPr/>
          <p:nvPr/>
        </p:nvSpPr>
        <p:spPr>
          <a:xfrm>
            <a:off x="728595" y="4425819"/>
            <a:ext cx="292615" cy="1627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51" name="Kombinationstegning 50"/>
          <p:cNvSpPr/>
          <p:nvPr/>
        </p:nvSpPr>
        <p:spPr bwMode="auto">
          <a:xfrm>
            <a:off x="625925"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6670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6670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 of Social Sciences and </a:t>
            </a: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Humanities</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66" name="Lige forbindelse 65">
            <a:extLst>
              <a:ext uri="{FF2B5EF4-FFF2-40B4-BE49-F238E27FC236}">
                <a16:creationId xmlns:a16="http://schemas.microsoft.com/office/drawing/2014/main" id="{F2F551F5-7A54-4B51-9BD8-FD78004FC0F5}"/>
              </a:ext>
            </a:extLst>
          </p:cNvPr>
          <p:cNvCxnSpPr>
            <a:cxnSpLocks/>
            <a:stCxn id="6150" idx="2"/>
          </p:cNvCxnSpPr>
          <p:nvPr/>
        </p:nvCxnSpPr>
        <p:spPr>
          <a:xfrm>
            <a:off x="5769890" y="1156620"/>
            <a:ext cx="0" cy="9960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Lige forbindelse 67">
            <a:extLst>
              <a:ext uri="{FF2B5EF4-FFF2-40B4-BE49-F238E27FC236}">
                <a16:creationId xmlns:a16="http://schemas.microsoft.com/office/drawing/2014/main" id="{7C0A8CD9-03DD-45A6-9B16-15096247E165}"/>
              </a:ext>
            </a:extLst>
          </p:cNvPr>
          <p:cNvCxnSpPr>
            <a:cxnSpLocks/>
          </p:cNvCxnSpPr>
          <p:nvPr/>
        </p:nvCxnSpPr>
        <p:spPr>
          <a:xfrm>
            <a:off x="156288" y="6214809"/>
            <a:ext cx="46963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Lige forbindelse 69">
            <a:extLst>
              <a:ext uri="{FF2B5EF4-FFF2-40B4-BE49-F238E27FC236}">
                <a16:creationId xmlns:a16="http://schemas.microsoft.com/office/drawing/2014/main" id="{6EEA7432-8585-4FBB-B064-1297869C7D90}"/>
              </a:ext>
            </a:extLst>
          </p:cNvPr>
          <p:cNvCxnSpPr>
            <a:cxnSpLocks/>
          </p:cNvCxnSpPr>
          <p:nvPr/>
        </p:nvCxnSpPr>
        <p:spPr>
          <a:xfrm>
            <a:off x="156697" y="1408451"/>
            <a:ext cx="181674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Rektangel 72">
            <a:extLst>
              <a:ext uri="{FF2B5EF4-FFF2-40B4-BE49-F238E27FC236}">
                <a16:creationId xmlns:a16="http://schemas.microsoft.com/office/drawing/2014/main" id="{26149AE6-86EB-4BCF-8608-9B56E45CF52D}"/>
              </a:ext>
            </a:extLst>
          </p:cNvPr>
          <p:cNvSpPr/>
          <p:nvPr/>
        </p:nvSpPr>
        <p:spPr>
          <a:xfrm>
            <a:off x="617271" y="5998830"/>
            <a:ext cx="8221047" cy="433678"/>
          </a:xfrm>
          <a:prstGeom prst="rect">
            <a:avLst/>
          </a:prstGeom>
          <a:solidFill>
            <a:srgbClr val="CDC8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00" b="1" i="0" u="none" strike="noStrike" kern="1200" cap="none" spc="0" normalizeH="0" baseline="0" noProof="0" dirty="0">
                <a:ln>
                  <a:noFill/>
                </a:ln>
                <a:solidFill>
                  <a:srgbClr val="192753"/>
                </a:solidFill>
                <a:effectLst/>
                <a:uLnTx/>
                <a:uFillTx/>
                <a:latin typeface="Arial"/>
                <a:ea typeface="+mn-ea"/>
                <a:cs typeface="+mn-cs"/>
              </a:rPr>
              <a:t>Institute for Advanced </a:t>
            </a:r>
            <a:r>
              <a:rPr kumimoji="0" lang="da-DK" sz="1000" b="1" i="0" u="none" strike="noStrike" kern="1200" cap="none" spc="0" normalizeH="0" baseline="0" noProof="0" dirty="0" err="1">
                <a:ln>
                  <a:noFill/>
                </a:ln>
                <a:solidFill>
                  <a:srgbClr val="192753"/>
                </a:solidFill>
                <a:effectLst/>
                <a:uLnTx/>
                <a:uFillTx/>
                <a:latin typeface="Arial"/>
                <a:ea typeface="+mn-ea"/>
                <a:cs typeface="+mn-cs"/>
              </a:rPr>
              <a:t>Study</a:t>
            </a:r>
            <a:r>
              <a:rPr kumimoji="0" lang="da-DK" sz="1000" b="1" i="0" u="none" strike="noStrike" kern="1200" cap="none" spc="0" normalizeH="0" baseline="0" noProof="0" dirty="0">
                <a:ln>
                  <a:noFill/>
                </a:ln>
                <a:solidFill>
                  <a:srgbClr val="192753"/>
                </a:solidFill>
                <a:effectLst/>
                <a:uLnTx/>
                <a:uFillTx/>
                <a:latin typeface="Arial"/>
                <a:ea typeface="+mn-ea"/>
                <a:cs typeface="+mn-cs"/>
              </a:rPr>
              <a:t> in PBL</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500" b="1" i="0" u="none" strike="noStrike" kern="1200" cap="none" spc="0" normalizeH="0" baseline="0" noProof="0" dirty="0">
              <a:ln>
                <a:noFill/>
              </a:ln>
              <a:solidFill>
                <a:srgbClr val="192753"/>
              </a:solidFill>
              <a:effectLst/>
              <a:uLnTx/>
              <a:uFillTx/>
              <a:latin typeface="Arial"/>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Learning Lab • UCPBL • SHARE • KILD </a:t>
            </a:r>
            <a:r>
              <a:rPr kumimoji="0" lang="da-DK" sz="900" b="0" i="0" u="none" strike="noStrike" kern="1200" cap="none" spc="0" normalizeH="0" baseline="0" noProof="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 </a:t>
            </a:r>
            <a:r>
              <a:rPr kumimoji="0" lang="da-DK" sz="900" b="0"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rPr>
              <a:t>HEALTH </a:t>
            </a: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PBL • CDUL</a:t>
            </a:r>
            <a:endParaRPr kumimoji="0" lang="da-DK" sz="8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74" name="Lige forbindelse 73">
            <a:extLst>
              <a:ext uri="{FF2B5EF4-FFF2-40B4-BE49-F238E27FC236}">
                <a16:creationId xmlns:a16="http://schemas.microsoft.com/office/drawing/2014/main" id="{5324FF9B-A6DF-4568-9937-437084767ED5}"/>
              </a:ext>
            </a:extLst>
          </p:cNvPr>
          <p:cNvCxnSpPr>
            <a:cxnSpLocks/>
          </p:cNvCxnSpPr>
          <p:nvPr/>
        </p:nvCxnSpPr>
        <p:spPr>
          <a:xfrm>
            <a:off x="156697" y="1402078"/>
            <a:ext cx="0" cy="481273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46771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ktangel 26"/>
          <p:cNvSpPr/>
          <p:nvPr/>
        </p:nvSpPr>
        <p:spPr>
          <a:xfrm>
            <a:off x="11205974" y="6304547"/>
            <a:ext cx="421105" cy="3729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26" name="Tekstboks 47"/>
          <p:cNvSpPr txBox="1"/>
          <p:nvPr/>
        </p:nvSpPr>
        <p:spPr>
          <a:xfrm>
            <a:off x="117481" y="2866218"/>
            <a:ext cx="1087672" cy="3002400"/>
          </a:xfrm>
          <a:prstGeom prst="rect">
            <a:avLst/>
          </a:prstGeom>
          <a:noFill/>
          <a:ln>
            <a:solidFill>
              <a:schemeClr val="tx1"/>
            </a:solidFill>
          </a:ln>
        </p:spPr>
        <p:txBody>
          <a:bodyPr wrap="square" lIns="36000" rIns="36000" rtlCol="0">
            <a:noAutofit/>
          </a:bodyPr>
          <a:lstStyle/>
          <a:p>
            <a:pPr marL="0" marR="0" lvl="0" indent="0" algn="l" defTabSz="914330" rtl="0" eaLnBrk="1" fontAlgn="auto" latinLnBrk="0" hangingPunct="1">
              <a:lnSpc>
                <a:spcPct val="100000"/>
              </a:lnSpc>
              <a:spcBef>
                <a:spcPts val="0"/>
              </a:spcBef>
              <a:spcAft>
                <a:spcPts val="2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Aalborg University Library</a:t>
            </a:r>
          </a:p>
          <a:p>
            <a:pPr marL="0" marR="0" lvl="0" indent="0" algn="ctr" defTabSz="914330" rtl="0" eaLnBrk="1" fontAlgn="auto" latinLnBrk="0" hangingPunct="1">
              <a:lnSpc>
                <a:spcPct val="100000"/>
              </a:lnSpc>
              <a:spcBef>
                <a:spcPts val="0"/>
              </a:spcBef>
              <a:spcAft>
                <a:spcPts val="2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Accessions Team</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Administration Team</a:t>
            </a: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Service Team</a:t>
            </a: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Information Team</a:t>
            </a: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VBN Editorial Office (publications and ranking)</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Electronic Resource Management (ERM)
Secretariat</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28" name="Tekstboks 48"/>
          <p:cNvSpPr txBox="1"/>
          <p:nvPr/>
        </p:nvSpPr>
        <p:spPr>
          <a:xfrm>
            <a:off x="1205153" y="2866218"/>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 Services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Strategy and Portfolio</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Project and Systems Management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Support Services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Infrastructure Services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Information Security </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29" name="Tekstboks 65"/>
          <p:cNvSpPr txBox="1"/>
          <p:nvPr/>
        </p:nvSpPr>
        <p:spPr>
          <a:xfrm>
            <a:off x="4469048" y="2866218"/>
            <a:ext cx="1087672" cy="3002400"/>
          </a:xfrm>
          <a:prstGeom prst="rect">
            <a:avLst/>
          </a:prstGeom>
          <a:noFill/>
          <a:ln>
            <a:solidFill>
              <a:schemeClr val="tx1"/>
            </a:solidFill>
          </a:ln>
        </p:spPr>
        <p:txBody>
          <a:bodyPr wrap="square" lIns="36000" rIns="36000" rtlCol="0">
            <a:no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Rector's Office</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Administrative support to the Rector and Pro-rector, the Executive Management, the administrative management group, etc.</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Meeting preparations for the Rector and Pro-rector</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Strategy Secretariat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Strategic analysis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Policy advice</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Legal issues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Events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0" name="Tekstboks 66"/>
          <p:cNvSpPr txBox="1"/>
          <p:nvPr/>
        </p:nvSpPr>
        <p:spPr>
          <a:xfrm>
            <a:off x="6644417" y="2866218"/>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Study Services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Elite Sports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Secretariat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Student Society Secretariat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Strategy and quality</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Study administration</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Legal resources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Student Guidance and AAU Career</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International Office and Accommodation Office</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Admissions and Continuing Education</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State education grant and student administration systems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1" name="Tekstboks 68"/>
          <p:cNvSpPr txBox="1"/>
          <p:nvPr/>
        </p:nvSpPr>
        <p:spPr>
          <a:xfrm>
            <a:off x="7732091" y="2866219"/>
            <a:ext cx="1087672" cy="3002400"/>
          </a:xfrm>
          <a:prstGeom prst="rect">
            <a:avLst/>
          </a:prstGeom>
          <a:noFill/>
          <a:ln>
            <a:solidFill>
              <a:schemeClr val="tx1"/>
            </a:solidFill>
          </a:ln>
        </p:spPr>
        <p:txBody>
          <a:bodyPr wrap="square" lIns="36000" rIns="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Finances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Controller unit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Master Data Management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Finance Management Unit (Partner Team, Analysis Team, Planning and Process)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Accounts (Project Finance, Service Team, Accounts Team)</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Procurement Unit </a:t>
            </a: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(Tenders &amp; Procurement Unit, </a:t>
            </a:r>
            <a:r>
              <a:rPr kumimoji="0" lang="en-GB"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iProcurement</a:t>
            </a: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Team)</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Support &amp; Travel (ØSS Team, BI Team, Travel Administration, Communication) </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2" name="Tekstboks 71"/>
          <p:cNvSpPr txBox="1"/>
          <p:nvPr/>
        </p:nvSpPr>
        <p:spPr>
          <a:xfrm>
            <a:off x="9907063" y="2866218"/>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Shared Services CPH</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 management and administration</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 Services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Construction and operations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Business partnerships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Study Services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Communication etc. </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Overall operations and development of AAU CPH</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External entertainment, events, etc.  </a:t>
            </a: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3" name="Tekstboks 84"/>
          <p:cNvSpPr txBox="1"/>
          <p:nvPr/>
        </p:nvSpPr>
        <p:spPr>
          <a:xfrm>
            <a:off x="2292826" y="2866219"/>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 Services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Administration and Planning</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Construction and Operations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Building Services</a:t>
            </a: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4" name="Tekstboks 85"/>
          <p:cNvSpPr txBox="1"/>
          <p:nvPr/>
        </p:nvSpPr>
        <p:spPr>
          <a:xfrm>
            <a:off x="3380895" y="2866219"/>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Staff Well-being &amp; Development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 Service Centre HSF</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 Service Centre EST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 Specialist Centre</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International Staff Unit</a:t>
            </a: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5" name="Tekstboks 86"/>
          <p:cNvSpPr txBox="1"/>
          <p:nvPr/>
        </p:nvSpPr>
        <p:spPr>
          <a:xfrm>
            <a:off x="117481" y="1974606"/>
            <a:ext cx="11964927" cy="261610"/>
          </a:xfrm>
          <a:prstGeom prst="rect">
            <a:avLst/>
          </a:prstGeom>
          <a:solidFill>
            <a:schemeClr val="tx1"/>
          </a:solidFill>
          <a:ln>
            <a:noFill/>
          </a:ln>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AAU SHARED SERVICES</a:t>
            </a:r>
            <a:endParaRPr kumimoji="0" lang="da-DK" sz="110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36" name="Tekstboks 87"/>
          <p:cNvSpPr txBox="1"/>
          <p:nvPr/>
        </p:nvSpPr>
        <p:spPr>
          <a:xfrm>
            <a:off x="117667" y="2398218"/>
            <a:ext cx="1087672" cy="468000"/>
          </a:xfrm>
          <a:prstGeom prst="rect">
            <a:avLst/>
          </a:prstGeom>
          <a:noFill/>
          <a:ln>
            <a:solidFill>
              <a:schemeClr val="tx1"/>
            </a:solidFill>
          </a:ln>
        </p:spPr>
        <p:txBody>
          <a:bodyPr wrap="square" lIns="36000" rIns="360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Maj </a:t>
            </a:r>
            <a:r>
              <a:rPr kumimoji="0" lang="en-GB" sz="900" b="1"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Rosenstand</a:t>
            </a: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a:t>
            </a:r>
            <a:endPar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8" name="Tekstboks 88"/>
          <p:cNvSpPr txBox="1"/>
          <p:nvPr/>
        </p:nvSpPr>
        <p:spPr>
          <a:xfrm>
            <a:off x="1205339" y="2398218"/>
            <a:ext cx="1087672" cy="468000"/>
          </a:xfrm>
          <a:prstGeom prst="rect">
            <a:avLst/>
          </a:prstGeom>
          <a:noFill/>
          <a:ln>
            <a:solidFill>
              <a:schemeClr val="tx1"/>
            </a:solidFill>
          </a:ln>
        </p:spPr>
        <p:txBody>
          <a:bodyPr wrap="square" lIns="36000" rIns="360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Flemming Koch</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 Director</a:t>
            </a:r>
          </a:p>
        </p:txBody>
      </p:sp>
      <p:sp>
        <p:nvSpPr>
          <p:cNvPr id="39" name="Tekstboks 89"/>
          <p:cNvSpPr txBox="1"/>
          <p:nvPr/>
        </p:nvSpPr>
        <p:spPr>
          <a:xfrm>
            <a:off x="2292826" y="2398218"/>
            <a:ext cx="1087672" cy="468000"/>
          </a:xfrm>
          <a:prstGeom prst="rect">
            <a:avLst/>
          </a:prstGeom>
          <a:noFill/>
          <a:ln>
            <a:solidFill>
              <a:schemeClr val="tx1"/>
            </a:solidFill>
          </a:ln>
        </p:spPr>
        <p:txBody>
          <a:bodyPr wrap="square" lIns="36000" rIns="360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Mogens Juul Møller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Director of Campus Services</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3" name="Tekstboks 95"/>
          <p:cNvSpPr txBox="1"/>
          <p:nvPr/>
        </p:nvSpPr>
        <p:spPr>
          <a:xfrm>
            <a:off x="7732090" y="2398218"/>
            <a:ext cx="1087672" cy="468000"/>
          </a:xfrm>
          <a:prstGeom prst="rect">
            <a:avLst/>
          </a:prstGeom>
          <a:noFill/>
          <a:ln>
            <a:solidFill>
              <a:schemeClr val="tx1"/>
            </a:solidFill>
          </a:ln>
        </p:spPr>
        <p:txBody>
          <a:bodyPr wrap="square" lIns="36000" rIns="360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Steen </a:t>
            </a:r>
            <a:r>
              <a:rPr kumimoji="0" lang="en-GB" sz="900" b="1"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Harrit</a:t>
            </a: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Jacobsen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4" name="Tekstboks 96"/>
          <p:cNvSpPr txBox="1"/>
          <p:nvPr/>
        </p:nvSpPr>
        <p:spPr>
          <a:xfrm>
            <a:off x="9907063" y="2398218"/>
            <a:ext cx="1087672" cy="468000"/>
          </a:xfrm>
          <a:prstGeom prst="rect">
            <a:avLst/>
          </a:prstGeom>
          <a:noFill/>
          <a:ln>
            <a:solidFill>
              <a:schemeClr val="tx1"/>
            </a:solidFill>
          </a:ln>
        </p:spPr>
        <p:txBody>
          <a:bodyPr wrap="square" lIns="36000" rIns="360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Martin Vive Ivø</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5" name="Tekstboks 99"/>
          <p:cNvSpPr txBox="1"/>
          <p:nvPr/>
        </p:nvSpPr>
        <p:spPr>
          <a:xfrm>
            <a:off x="5280880" y="1034043"/>
            <a:ext cx="1633844" cy="353943"/>
          </a:xfrm>
          <a:prstGeom prst="rect">
            <a:avLst/>
          </a:prstGeom>
          <a:noFill/>
          <a:ln>
            <a:solidFill>
              <a:schemeClr val="tx1"/>
            </a:solidFill>
          </a:ln>
        </p:spPr>
        <p:txBody>
          <a:bodyPr wrap="square" rtlCol="0" anchor="ctr"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pitchFamily="34" charset="0"/>
                <a:ea typeface="+mn-ea"/>
                <a:cs typeface="Arial" pitchFamily="34" charset="0"/>
              </a:rPr>
              <a:t>Søren Lind Christiansen </a:t>
            </a:r>
            <a:r>
              <a:rPr kumimoji="0" lang="en-GB" sz="800" b="1" i="0" u="none" strike="noStrike" kern="1200" cap="none" spc="0" normalizeH="0" baseline="0" noProof="0" dirty="0">
                <a:ln>
                  <a:noFill/>
                </a:ln>
                <a:solidFill>
                  <a:srgbClr val="211A52"/>
                </a:solidFill>
                <a:effectLst/>
                <a:uLnTx/>
                <a:uFillTx/>
                <a:latin typeface="Arial" pitchFamily="34" charset="0"/>
                <a:ea typeface="+mn-ea"/>
                <a:cs typeface="Arial" pitchFamily="34" charset="0"/>
              </a:rPr>
              <a:t>University Director </a:t>
            </a:r>
            <a:endParaRPr kumimoji="0" lang="da-DK" sz="1000" b="0" i="0" u="none" strike="noStrike" kern="1200" cap="none" spc="0" normalizeH="0" baseline="0" noProof="0" dirty="0">
              <a:ln>
                <a:noFill/>
              </a:ln>
              <a:solidFill>
                <a:srgbClr val="211A52"/>
              </a:solidFill>
              <a:effectLst/>
              <a:uLnTx/>
              <a:uFillTx/>
              <a:latin typeface="Arial" pitchFamily="34" charset="0"/>
              <a:ea typeface="+mn-ea"/>
              <a:cs typeface="Arial" pitchFamily="34" charset="0"/>
            </a:endParaRPr>
          </a:p>
        </p:txBody>
      </p:sp>
      <p:sp>
        <p:nvSpPr>
          <p:cNvPr id="46" name="Tekstboks 55"/>
          <p:cNvSpPr txBox="1"/>
          <p:nvPr/>
        </p:nvSpPr>
        <p:spPr>
          <a:xfrm>
            <a:off x="10994736" y="2866218"/>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Shared Services Esbjerg</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 management and administration (finance, HR, etc.)</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 Services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 and building services (technical services, operations, maintenance, cleaning)</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Student guidance, International Office and Accommodation Office</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Study administration (student services, timetabling, room booking, etc.)</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Communication etc.</a:t>
            </a:r>
          </a:p>
        </p:txBody>
      </p:sp>
      <p:sp>
        <p:nvSpPr>
          <p:cNvPr id="47" name="Tekstboks 56"/>
          <p:cNvSpPr txBox="1"/>
          <p:nvPr/>
        </p:nvSpPr>
        <p:spPr>
          <a:xfrm>
            <a:off x="10994736" y="2398217"/>
            <a:ext cx="1087672" cy="468000"/>
          </a:xfrm>
          <a:prstGeom prst="rect">
            <a:avLst/>
          </a:prstGeom>
          <a:noFill/>
          <a:ln>
            <a:solidFill>
              <a:schemeClr val="tx1"/>
            </a:solidFill>
          </a:ln>
        </p:spPr>
        <p:txBody>
          <a:bodyPr wrap="square" lIns="36000" rIns="36000" bIns="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Anders S. Kristensen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Associate Professor &amp; Campus Manager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cxnSp>
        <p:nvCxnSpPr>
          <p:cNvPr id="50" name="Lige forbindelse 49"/>
          <p:cNvCxnSpPr>
            <a:stCxn id="45" idx="2"/>
          </p:cNvCxnSpPr>
          <p:nvPr/>
        </p:nvCxnSpPr>
        <p:spPr>
          <a:xfrm>
            <a:off x="6097802" y="1387986"/>
            <a:ext cx="6131" cy="634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kstboks 36"/>
          <p:cNvSpPr txBox="1"/>
          <p:nvPr/>
        </p:nvSpPr>
        <p:spPr>
          <a:xfrm>
            <a:off x="5556720" y="2866218"/>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Communication</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Communication on the AAU Strategy</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Communications consultancy to senior management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Coordination of cross-faculty communication activities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Marketing</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Press and media</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Web: aau.dk and intranet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Events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7" name="Tekstboks 90">
            <a:extLst>
              <a:ext uri="{FF2B5EF4-FFF2-40B4-BE49-F238E27FC236}">
                <a16:creationId xmlns:a16="http://schemas.microsoft.com/office/drawing/2014/main" id="{3D39D13E-1EEB-41C7-AE38-A05337305760}"/>
              </a:ext>
            </a:extLst>
          </p:cNvPr>
          <p:cNvSpPr txBox="1"/>
          <p:nvPr/>
        </p:nvSpPr>
        <p:spPr>
          <a:xfrm>
            <a:off x="3381375" y="2398218"/>
            <a:ext cx="1087672" cy="468000"/>
          </a:xfrm>
          <a:prstGeom prst="rect">
            <a:avLst/>
          </a:prstGeom>
          <a:noFill/>
          <a:ln>
            <a:solidFill>
              <a:schemeClr val="tx1"/>
            </a:solidFill>
          </a:ln>
        </p:spPr>
        <p:txBody>
          <a:bodyPr wrap="square" lIns="43200" tIns="46800" rIns="43200" bIns="468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Línda</a:t>
            </a: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Ibsen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8" name="Tekstboks 91">
            <a:extLst>
              <a:ext uri="{FF2B5EF4-FFF2-40B4-BE49-F238E27FC236}">
                <a16:creationId xmlns:a16="http://schemas.microsoft.com/office/drawing/2014/main" id="{265ED127-069A-477C-8899-6825FDE63990}"/>
              </a:ext>
            </a:extLst>
          </p:cNvPr>
          <p:cNvSpPr txBox="1"/>
          <p:nvPr/>
        </p:nvSpPr>
        <p:spPr>
          <a:xfrm>
            <a:off x="4468568" y="2398218"/>
            <a:ext cx="1087672" cy="468000"/>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Katrine Vasegaard</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9" name="Tekstboks 91">
            <a:extLst>
              <a:ext uri="{FF2B5EF4-FFF2-40B4-BE49-F238E27FC236}">
                <a16:creationId xmlns:a16="http://schemas.microsoft.com/office/drawing/2014/main" id="{4D340492-92FF-4EE1-B5EF-106F077EC4DC}"/>
              </a:ext>
            </a:extLst>
          </p:cNvPr>
          <p:cNvSpPr txBox="1"/>
          <p:nvPr/>
        </p:nvSpPr>
        <p:spPr>
          <a:xfrm>
            <a:off x="5556720" y="2398218"/>
            <a:ext cx="1087672" cy="468000"/>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Susse Maria Holst</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 name="Tekstboks 55">
            <a:extLst>
              <a:ext uri="{FF2B5EF4-FFF2-40B4-BE49-F238E27FC236}">
                <a16:creationId xmlns:a16="http://schemas.microsoft.com/office/drawing/2014/main" id="{7F7CC326-1D5E-EA7B-13A7-21EF8E08EB52}"/>
              </a:ext>
            </a:extLst>
          </p:cNvPr>
          <p:cNvSpPr txBox="1"/>
          <p:nvPr/>
        </p:nvSpPr>
        <p:spPr>
          <a:xfrm>
            <a:off x="8819391" y="2866218"/>
            <a:ext cx="1087672" cy="3002400"/>
          </a:xfrm>
          <a:prstGeom prst="rect">
            <a:avLst/>
          </a:prstGeom>
          <a:noFill/>
          <a:ln>
            <a:solidFill>
              <a:schemeClr val="tx1"/>
            </a:solidFill>
          </a:ln>
        </p:spPr>
        <p:txBody>
          <a:bodyPr wrap="square" lIns="43200" rIns="432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Research Services</a:t>
            </a:r>
            <a:b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Fundraising &amp; Project Management </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a:t>
            </a:r>
            <a:r>
              <a:rPr kumimoji="0" lang="da-DK"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PhD</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Grants</a:t>
            </a: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&amp; </a:t>
            </a:r>
            <a:r>
              <a:rPr kumimoji="0" lang="da-DK"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Contracts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 name="Tekstboks 56">
            <a:extLst>
              <a:ext uri="{FF2B5EF4-FFF2-40B4-BE49-F238E27FC236}">
                <a16:creationId xmlns:a16="http://schemas.microsoft.com/office/drawing/2014/main" id="{026D57C0-7239-C50A-A41D-AB6C3401D2BB}"/>
              </a:ext>
            </a:extLst>
          </p:cNvPr>
          <p:cNvSpPr txBox="1"/>
          <p:nvPr/>
        </p:nvSpPr>
        <p:spPr>
          <a:xfrm>
            <a:off x="8819763" y="2398218"/>
            <a:ext cx="1087672" cy="468000"/>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Nina Schjoldager</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5" name="Tekstboks 99">
            <a:extLst>
              <a:ext uri="{FF2B5EF4-FFF2-40B4-BE49-F238E27FC236}">
                <a16:creationId xmlns:a16="http://schemas.microsoft.com/office/drawing/2014/main" id="{D816C4CB-B859-5E05-D31C-8D32B0A1BCF7}"/>
              </a:ext>
            </a:extLst>
          </p:cNvPr>
          <p:cNvSpPr txBox="1"/>
          <p:nvPr/>
        </p:nvSpPr>
        <p:spPr>
          <a:xfrm>
            <a:off x="6920856" y="1519745"/>
            <a:ext cx="1100843" cy="266279"/>
          </a:xfrm>
          <a:prstGeom prst="rect">
            <a:avLst/>
          </a:prstGeom>
          <a:noFill/>
          <a:ln>
            <a:solidFill>
              <a:schemeClr val="tx1"/>
            </a:solidFill>
          </a:ln>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pitchFamily="34" charset="0"/>
                <a:ea typeface="+mn-ea"/>
                <a:cs typeface="Arial" pitchFamily="34" charset="0"/>
              </a:rPr>
              <a:t>AAU EU Office</a:t>
            </a:r>
            <a:endParaRPr kumimoji="0" lang="da-DK" sz="1000" b="0" i="0" u="none" strike="noStrike" kern="1200" cap="none" spc="0" normalizeH="0" baseline="0" noProof="0" dirty="0">
              <a:ln>
                <a:noFill/>
              </a:ln>
              <a:solidFill>
                <a:srgbClr val="211A52"/>
              </a:solidFill>
              <a:effectLst/>
              <a:uLnTx/>
              <a:uFillTx/>
              <a:latin typeface="Arial" pitchFamily="34" charset="0"/>
              <a:ea typeface="+mn-ea"/>
              <a:cs typeface="Arial" pitchFamily="34" charset="0"/>
            </a:endParaRPr>
          </a:p>
        </p:txBody>
      </p:sp>
      <p:cxnSp>
        <p:nvCxnSpPr>
          <p:cNvPr id="6" name="Lige forbindelse 5">
            <a:extLst>
              <a:ext uri="{FF2B5EF4-FFF2-40B4-BE49-F238E27FC236}">
                <a16:creationId xmlns:a16="http://schemas.microsoft.com/office/drawing/2014/main" id="{8C391FEF-B8E9-2B7A-B669-0347ABFA0242}"/>
              </a:ext>
            </a:extLst>
          </p:cNvPr>
          <p:cNvCxnSpPr>
            <a:cxnSpLocks/>
          </p:cNvCxnSpPr>
          <p:nvPr/>
        </p:nvCxnSpPr>
        <p:spPr>
          <a:xfrm flipH="1">
            <a:off x="6103933" y="1667259"/>
            <a:ext cx="816923" cy="55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kstboks 92">
            <a:extLst>
              <a:ext uri="{FF2B5EF4-FFF2-40B4-BE49-F238E27FC236}">
                <a16:creationId xmlns:a16="http://schemas.microsoft.com/office/drawing/2014/main" id="{3352D90E-1172-7A80-15E3-5F690BCB6BE2}"/>
              </a:ext>
            </a:extLst>
          </p:cNvPr>
          <p:cNvSpPr txBox="1"/>
          <p:nvPr/>
        </p:nvSpPr>
        <p:spPr>
          <a:xfrm>
            <a:off x="6644417" y="2398216"/>
            <a:ext cx="1088286" cy="477054"/>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Vacant</a:t>
            </a:r>
            <a:endParaRPr lang="da-DK" sz="1370" b="1" dirty="0">
              <a:solidFill>
                <a:srgbClr val="211A52"/>
              </a:solidFill>
              <a:latin typeface="Arial Narrow" panose="020B0606020202030204" pitchFamily="34" charset="0"/>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a:t>
            </a:r>
          </a:p>
        </p:txBody>
      </p:sp>
      <p:sp>
        <p:nvSpPr>
          <p:cNvPr id="7" name="Titel 1">
            <a:extLst>
              <a:ext uri="{FF2B5EF4-FFF2-40B4-BE49-F238E27FC236}">
                <a16:creationId xmlns:a16="http://schemas.microsoft.com/office/drawing/2014/main" id="{67425A9E-96D7-5329-A81E-5B69951EAF71}"/>
              </a:ext>
            </a:extLst>
          </p:cNvPr>
          <p:cNvSpPr>
            <a:spLocks noGrp="1"/>
          </p:cNvSpPr>
          <p:nvPr>
            <p:ph type="title"/>
          </p:nvPr>
        </p:nvSpPr>
        <p:spPr>
          <a:xfrm>
            <a:off x="682538" y="543895"/>
            <a:ext cx="5149879" cy="1408112"/>
          </a:xfrm>
        </p:spPr>
        <p:txBody>
          <a:bodyPr/>
          <a:lstStyle/>
          <a:p>
            <a:r>
              <a:rPr lang="da-DK" dirty="0"/>
              <a:t>SHARED SERVICES</a:t>
            </a:r>
            <a:br>
              <a:rPr lang="da-DK" dirty="0"/>
            </a:br>
            <a:endParaRPr lang="da-DK" dirty="0"/>
          </a:p>
        </p:txBody>
      </p:sp>
    </p:spTree>
    <p:extLst>
      <p:ext uri="{BB962C8B-B14F-4D97-AF65-F5344CB8AC3E}">
        <p14:creationId xmlns:p14="http://schemas.microsoft.com/office/powerpoint/2010/main" val="4240737849"/>
      </p:ext>
    </p:extLst>
  </p:cSld>
  <p:clrMapOvr>
    <a:masterClrMapping/>
  </p:clrMapOvr>
</p:sld>
</file>

<file path=ppt/theme/theme1.xml><?xml version="1.0" encoding="utf-8"?>
<a:theme xmlns:a="http://schemas.openxmlformats.org/drawingml/2006/main" name="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0.xml><?xml version="1.0" encoding="utf-8"?>
<a:theme xmlns:a="http://schemas.openxmlformats.org/drawingml/2006/main" name="10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1.xml><?xml version="1.0" encoding="utf-8"?>
<a:theme xmlns:a="http://schemas.openxmlformats.org/drawingml/2006/main" name="9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2.xml><?xml version="1.0" encoding="utf-8"?>
<a:theme xmlns:a="http://schemas.openxmlformats.org/drawingml/2006/main" name="11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3.xml><?xml version="1.0" encoding="utf-8"?>
<a:theme xmlns:a="http://schemas.openxmlformats.org/drawingml/2006/main" name="12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40455826-27B1-457B-8349-59EB3A02C2EE}" vid="{9559D153-003A-4FDA-8AD8-4396A314D538}"/>
    </a:ext>
  </a:extLst>
</a:theme>
</file>

<file path=ppt/theme/theme14.xml><?xml version="1.0" encoding="utf-8"?>
<a:theme xmlns:a="http://schemas.openxmlformats.org/drawingml/2006/main" name="13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5.xml><?xml version="1.0" encoding="utf-8"?>
<a:theme xmlns:a="http://schemas.openxmlformats.org/drawingml/2006/main" name="1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3.xml><?xml version="1.0" encoding="utf-8"?>
<a:theme xmlns:a="http://schemas.openxmlformats.org/drawingml/2006/main" name="2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DK" id="{A9314A11-232B-44AD-B463-DA388C6E1084}" vid="{3915CC49-FE55-4B7B-B842-2A7014111CFD}"/>
    </a:ext>
  </a:extLst>
</a:theme>
</file>

<file path=ppt/theme/theme4.xml><?xml version="1.0" encoding="utf-8"?>
<a:theme xmlns:a="http://schemas.openxmlformats.org/drawingml/2006/main" name="3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5.xml><?xml version="1.0" encoding="utf-8"?>
<a:theme xmlns:a="http://schemas.openxmlformats.org/drawingml/2006/main" name="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UK" id="{851E99FB-20BB-40C4-9F91-4452A3BCBDA6}" vid="{42B2CFAF-BEE3-4F25-9129-FB56CD5CD7CD}"/>
    </a:ext>
  </a:extLst>
</a:theme>
</file>

<file path=ppt/theme/theme6.xml><?xml version="1.0" encoding="utf-8"?>
<a:theme xmlns:a="http://schemas.openxmlformats.org/drawingml/2006/main" name="5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7.xml><?xml version="1.0" encoding="utf-8"?>
<a:theme xmlns:a="http://schemas.openxmlformats.org/drawingml/2006/main" name="6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8.xml><?xml version="1.0" encoding="utf-8"?>
<a:theme xmlns:a="http://schemas.openxmlformats.org/drawingml/2006/main" name="7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9.xml><?xml version="1.0" encoding="utf-8"?>
<a:theme xmlns:a="http://schemas.openxmlformats.org/drawingml/2006/main" name="8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356566D4-47E4-47D0-8F34-817B1DAEBDE2}" vid="{8C3F95D7-6216-4AD2-BF22-4FE9F2CE6C28}"/>
    </a:ext>
  </a:extLst>
</a:theme>
</file>

<file path=docProps/app.xml><?xml version="1.0" encoding="utf-8"?>
<Properties xmlns="http://schemas.openxmlformats.org/officeDocument/2006/extended-properties" xmlns:vt="http://schemas.openxmlformats.org/officeDocument/2006/docPropsVTypes">
  <Template>B&amp;D-Powerpoint Template_16x9</Template>
  <TotalTime>13184</TotalTime>
  <Words>10447</Words>
  <Application>Microsoft Office PowerPoint</Application>
  <PresentationFormat>Widescreen</PresentationFormat>
  <Paragraphs>1213</Paragraphs>
  <Slides>52</Slides>
  <Notes>47</Notes>
  <HiddenSlides>0</HiddenSlides>
  <MMClips>0</MMClips>
  <ScaleCrop>false</ScaleCrop>
  <HeadingPairs>
    <vt:vector size="6" baseType="variant">
      <vt:variant>
        <vt:lpstr>Benyttede skrifttyper</vt:lpstr>
      </vt:variant>
      <vt:variant>
        <vt:i4>10</vt:i4>
      </vt:variant>
      <vt:variant>
        <vt:lpstr>Tema</vt:lpstr>
      </vt:variant>
      <vt:variant>
        <vt:i4>15</vt:i4>
      </vt:variant>
      <vt:variant>
        <vt:lpstr>Slidetitler</vt:lpstr>
      </vt:variant>
      <vt:variant>
        <vt:i4>52</vt:i4>
      </vt:variant>
    </vt:vector>
  </HeadingPairs>
  <TitlesOfParts>
    <vt:vector size="77" baseType="lpstr">
      <vt:lpstr>Arial</vt:lpstr>
      <vt:lpstr>Arial Black</vt:lpstr>
      <vt:lpstr>Arial Narrow</vt:lpstr>
      <vt:lpstr>Barlow</vt:lpstr>
      <vt:lpstr>Butler</vt:lpstr>
      <vt:lpstr>Calibri</vt:lpstr>
      <vt:lpstr>Montserrat</vt:lpstr>
      <vt:lpstr>Source Sans Pro</vt:lpstr>
      <vt:lpstr>Trebuchet MS</vt:lpstr>
      <vt:lpstr>Wingdings</vt:lpstr>
      <vt:lpstr>AAU PowerPoint</vt:lpstr>
      <vt:lpstr>1_AAU PowerPoint</vt:lpstr>
      <vt:lpstr>2_AAU PowerPoint</vt:lpstr>
      <vt:lpstr>3_AAU PowerPoint</vt:lpstr>
      <vt:lpstr>4_AAU PowerPoint</vt:lpstr>
      <vt:lpstr>5_AAU PowerPoint</vt:lpstr>
      <vt:lpstr>6_AAU PowerPoint</vt:lpstr>
      <vt:lpstr>7_AAU PowerPoint</vt:lpstr>
      <vt:lpstr>8_AAU PowerPoint</vt:lpstr>
      <vt:lpstr>10_AAU PowerPoint</vt:lpstr>
      <vt:lpstr>9_AAU PowerPoint</vt:lpstr>
      <vt:lpstr>11_AAU PowerPoint</vt:lpstr>
      <vt:lpstr>12_AAU PowerPoint</vt:lpstr>
      <vt:lpstr>13_AAU PowerPoint</vt:lpstr>
      <vt:lpstr>14_AAU PowerPoint</vt:lpstr>
      <vt:lpstr>PowerPoint-præsentation</vt:lpstr>
      <vt:lpstr>CONTENT</vt:lpstr>
      <vt:lpstr>AALBORG UNIVERSITY (AAU)</vt:lpstr>
      <vt:lpstr>AAU FACTS</vt:lpstr>
      <vt:lpstr>REVENUE  </vt:lpstr>
      <vt:lpstr>ONE UNIVERSITY – THREE CAMPUSES</vt:lpstr>
      <vt:lpstr>MANAGEMENT </vt:lpstr>
      <vt:lpstr>PowerPoint-præsentation</vt:lpstr>
      <vt:lpstr>SHARED SERVICES </vt:lpstr>
      <vt:lpstr>KEY FIGURES FOR THE FACULTIES</vt:lpstr>
      <vt:lpstr>AAU – KNOWLEDGE FOR THE WORLD</vt:lpstr>
      <vt:lpstr>THE AAU APPROACH SYNERGY BETWEEN AAU'S CORE ACTIVITIES</vt:lpstr>
      <vt:lpstr>STUDENTS AT AAU</vt:lpstr>
      <vt:lpstr>EUROPE’S BEST ENGINEERING PROGRAMMES AND THE  FOURTH BEST IN THE WORLD</vt:lpstr>
      <vt:lpstr>STUDENTS ADMISSIONS TO BACHELOR AND MASTER PROGRAMMES 2014-23 (bachelor and master admissions)</vt:lpstr>
      <vt:lpstr>PROGRAMMES</vt:lpstr>
      <vt:lpstr>OUR LEARNING MODEL</vt:lpstr>
      <vt:lpstr>PROBLEM AND PROJECT- BASED LEARNING (THE AAU APPROACH)</vt:lpstr>
      <vt:lpstr>ELEMENTS IN THE  LEARNING PROCESS </vt:lpstr>
      <vt:lpstr>MAKE IT REAL</vt:lpstr>
      <vt:lpstr>WHY HOLD ON  TO PBL? </vt:lpstr>
      <vt:lpstr>RESEARCH AND RANKINGS</vt:lpstr>
      <vt:lpstr>RESEARCH AT A HIGH INTERNATIONAL LEVEL</vt:lpstr>
      <vt:lpstr>TECHNICAL FACULTY OF IT AND DESIGN </vt:lpstr>
      <vt:lpstr>THE FACULTY OF ENGINEERING AND SCIENCE</vt:lpstr>
      <vt:lpstr>THE FACULTY OF  MEDICINE </vt:lpstr>
      <vt:lpstr>THE FACULTY OF SOCIAL SCIENCES AND HUMANITIES</vt:lpstr>
      <vt:lpstr>SSH PROFILE AND BEACONS</vt:lpstr>
      <vt:lpstr>KNOWLEDGE COLLABORATION</vt:lpstr>
      <vt:lpstr>STRONG COLLABORATION SKILLS</vt:lpstr>
      <vt:lpstr>AAU COLLABORATES WITH COMPANIES ACROSS DENMARK</vt:lpstr>
      <vt:lpstr>TRADITION OF COLLABORATION</vt:lpstr>
      <vt:lpstr>VALUE FOR SOCIETY</vt:lpstr>
      <vt:lpstr>TOGETHER WE ARE STRONGER </vt:lpstr>
      <vt:lpstr>AAU INNOVATE </vt:lpstr>
      <vt:lpstr>AAU STRATEGY KNOWLEDGE FOR THE WORLD 2022-26</vt:lpstr>
      <vt:lpstr>AAU VISION 2026</vt:lpstr>
      <vt:lpstr>AAU’S DISTINCTIVE FEATURES</vt:lpstr>
      <vt:lpstr>AAU'S STRATEGIC FOCAL POINTS</vt:lpstr>
      <vt:lpstr>VISION FOR EDUCATION</vt:lpstr>
      <vt:lpstr>VISION FOR RESEARCH</vt:lpstr>
      <vt:lpstr>VISION FOR KNOWLEDGE COLLABORATION</vt:lpstr>
      <vt:lpstr>VISION FOR COMMUNICATION AND PROFILING</vt:lpstr>
      <vt:lpstr>VISION FOR ORGANISATION  AND MANAGEMENT</vt:lpstr>
      <vt:lpstr>VISION FOR ADMINISTRATION  AND SERVICES</vt:lpstr>
      <vt:lpstr>Prioritised Goals for 2024</vt:lpstr>
      <vt:lpstr>AALBORG UNIVERSITETS VISION  MOD 2021 </vt:lpstr>
      <vt:lpstr>AALBORG UNIVERSITY POLICY ON BALANCED AND SUSTAINABLE DEVELOPMENT(EXCERPT)</vt:lpstr>
      <vt:lpstr>CLIMATE GOALS FOR AAU</vt:lpstr>
      <vt:lpstr>SUSTAINABLE DEVELOPMENT AT THE HIGHEST INTERNATIONAL LEVEL</vt:lpstr>
      <vt:lpstr>PowerPoint-præsentation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AAU Kommunikation</dc:creator>
  <cp:lastModifiedBy>Mikael Steensen Kristensen</cp:lastModifiedBy>
  <cp:revision>870</cp:revision>
  <cp:lastPrinted>2021-11-24T12:21:28Z</cp:lastPrinted>
  <dcterms:created xsi:type="dcterms:W3CDTF">2016-11-10T06:07:03Z</dcterms:created>
  <dcterms:modified xsi:type="dcterms:W3CDTF">2024-04-29T07:49:17Z</dcterms:modified>
</cp:coreProperties>
</file>